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handoutMasterIdLst>
    <p:handoutMasterId r:id="rId24"/>
  </p:handoutMasterIdLst>
  <p:sldIdLst>
    <p:sldId id="256" r:id="rId5"/>
    <p:sldId id="268" r:id="rId6"/>
    <p:sldId id="257" r:id="rId7"/>
    <p:sldId id="258" r:id="rId8"/>
    <p:sldId id="260" r:id="rId9"/>
    <p:sldId id="269" r:id="rId10"/>
    <p:sldId id="259" r:id="rId11"/>
    <p:sldId id="261" r:id="rId12"/>
    <p:sldId id="262" r:id="rId13"/>
    <p:sldId id="263" r:id="rId14"/>
    <p:sldId id="270" r:id="rId15"/>
    <p:sldId id="271" r:id="rId16"/>
    <p:sldId id="272" r:id="rId17"/>
    <p:sldId id="273" r:id="rId18"/>
    <p:sldId id="274" r:id="rId19"/>
    <p:sldId id="264" r:id="rId20"/>
    <p:sldId id="266" r:id="rId21"/>
    <p:sldId id="276" r:id="rId22"/>
    <p:sldId id="267" r:id="rId2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4292BE-93B0-484A-AF90-670AC738386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328CBF-FFD3-4758-A4E8-3D2221E4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71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30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87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94A2F-1395-41BC-BCCA-E5475856C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45A5E7-A9E5-4795-B20B-55A8227D7E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9509A1-0F60-4BE8-BC5E-1D322E8D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ardyhilllr@scsk12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st4@scsk12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24922" y="267947"/>
            <a:ext cx="10281032" cy="1587956"/>
          </a:xfrm>
        </p:spPr>
        <p:txBody>
          <a:bodyPr/>
          <a:lstStyle/>
          <a:p>
            <a:r>
              <a:rPr lang="en-US" dirty="0"/>
              <a:t>trezevant High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01310" y="1655553"/>
            <a:ext cx="10167494" cy="4209125"/>
          </a:xfrm>
        </p:spPr>
        <p:txBody>
          <a:bodyPr/>
          <a:lstStyle/>
          <a:p>
            <a:r>
              <a:rPr lang="en-US" dirty="0"/>
              <a:t>Annual Title I Parent meeting</a:t>
            </a:r>
          </a:p>
          <a:p>
            <a:r>
              <a:rPr lang="en-US" dirty="0"/>
              <a:t>July 30, 2024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Eric Brent, Principal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Lisa Moore, Vice Principal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Letitia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james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Assistant Principal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Carlton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Mcclelland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Assistant Principal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	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Jememia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black, PLC coach</a:t>
            </a:r>
          </a:p>
        </p:txBody>
      </p:sp>
    </p:spTree>
    <p:extLst>
      <p:ext uri="{BB962C8B-B14F-4D97-AF65-F5344CB8AC3E}">
        <p14:creationId xmlns:p14="http://schemas.microsoft.com/office/powerpoint/2010/main" val="39741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749">
        <p:split orient="vert"/>
      </p:transition>
    </mc:Choice>
    <mc:Fallback xmlns="">
      <p:transition spd="slow" advTm="16749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942"/>
            <a:ext cx="10396882" cy="105571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459443"/>
            <a:ext cx="10394707" cy="420865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Annual Title I meeting with input to Title I Plan</a:t>
            </a:r>
          </a:p>
          <a:p>
            <a:pPr algn="just">
              <a:lnSpc>
                <a:spcPct val="80000"/>
              </a:lnSpc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Opportunities to meet regularly as Title I Parents</a:t>
            </a:r>
          </a:p>
          <a:p>
            <a:pPr algn="just">
              <a:lnSpc>
                <a:spcPct val="80000"/>
              </a:lnSpc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 informed of child’s progress and expectations through:</a:t>
            </a:r>
          </a:p>
          <a:p>
            <a:pPr algn="just">
              <a:lnSpc>
                <a:spcPct val="80000"/>
              </a:lnSpc>
            </a:pPr>
            <a:endParaRPr lang="en-US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3" algn="just">
              <a:lnSpc>
                <a:spcPct val="80000"/>
              </a:lnSpc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Annual parent teacher conference to </a:t>
            </a:r>
          </a:p>
          <a:p>
            <a:pPr marL="1371600" lvl="3" indent="0" algn="just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discuss child’s progress w/ Title I interventions </a:t>
            </a:r>
          </a:p>
          <a:p>
            <a:pPr lvl="3" algn="just">
              <a:lnSpc>
                <a:spcPct val="80000"/>
              </a:lnSpc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Report Cards</a:t>
            </a:r>
          </a:p>
          <a:p>
            <a:pPr lvl="3" algn="just">
              <a:lnSpc>
                <a:spcPct val="80000"/>
              </a:lnSpc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Annual review of assessment data</a:t>
            </a:r>
          </a:p>
          <a:p>
            <a:pPr lvl="3" algn="just">
              <a:lnSpc>
                <a:spcPct val="80000"/>
              </a:lnSpc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Newsletters</a:t>
            </a:r>
          </a:p>
          <a:p>
            <a:pPr lvl="3" algn="just">
              <a:lnSpc>
                <a:spcPct val="80000"/>
              </a:lnSpc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 input for site Parent Involvement policy and Parent School Compact</a:t>
            </a:r>
          </a:p>
          <a:p>
            <a:pPr algn="just">
              <a:lnSpc>
                <a:spcPct val="80000"/>
              </a:lnSpc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Parent Training and resources funded by Title I allocations for parent involvement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6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287">
        <p:split orient="vert"/>
      </p:transition>
    </mc:Choice>
    <mc:Fallback xmlns="">
      <p:transition spd="slow" advTm="4028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3285"/>
            <a:ext cx="10396882" cy="1151965"/>
          </a:xfrm>
        </p:spPr>
        <p:txBody>
          <a:bodyPr/>
          <a:lstStyle/>
          <a:p>
            <a:pPr algn="ctr"/>
            <a:r>
              <a:rPr lang="en-US" alt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PARENT’S RIGHT TO KNOW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15250"/>
            <a:ext cx="10394707" cy="4222865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9EBE55"/>
              </a:buClr>
              <a:buNone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Title I parent you have the right to be involved in the development of the following plans and documents for our school:</a:t>
            </a:r>
          </a:p>
          <a:p>
            <a:pPr marL="0" indent="0">
              <a:buClr>
                <a:srgbClr val="9EBE55"/>
              </a:buClr>
              <a:buNone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School Improvement Plan (SIP)</a:t>
            </a:r>
          </a:p>
          <a:p>
            <a:pPr marL="0" indent="0">
              <a:buClr>
                <a:srgbClr val="9EBE55"/>
              </a:buClr>
              <a:buNone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Parent Engagement Plan for </a:t>
            </a:r>
          </a:p>
          <a:p>
            <a:pPr marL="0" indent="0">
              <a:buClr>
                <a:srgbClr val="9EBE55"/>
              </a:buClr>
              <a:buNone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the school and district  </a:t>
            </a:r>
          </a:p>
          <a:p>
            <a:pPr marL="0" indent="0">
              <a:buClr>
                <a:srgbClr val="9EBE55"/>
              </a:buClr>
              <a:buNone/>
            </a:pPr>
            <a:endParaRPr lang="en-US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9EBE55"/>
              </a:buClr>
              <a:buNone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request and attend meetings to express your opinions and to formulate suggestions and to participate, as appropriate, in decisions relating to the education of your children.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8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974">
        <p:split orient="vert"/>
      </p:transition>
    </mc:Choice>
    <mc:Fallback xmlns="">
      <p:transition spd="slow" advTm="4097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pPr algn="ctr"/>
            <a:r>
              <a:rPr lang="en-US" alt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PARENT’S RIGHT TO KNOW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423316"/>
            <a:ext cx="10394707" cy="3905142"/>
          </a:xfrm>
        </p:spPr>
        <p:txBody>
          <a:bodyPr>
            <a:normAutofit fontScale="85000" lnSpcReduction="10000"/>
          </a:bodyPr>
          <a:lstStyle/>
          <a:p>
            <a:pPr marL="273050" indent="-273050">
              <a:lnSpc>
                <a:spcPct val="90000"/>
              </a:lnSpc>
              <a:buClr>
                <a:srgbClr val="9EBE55"/>
              </a:buClr>
              <a:buFont typeface="Wingdings 2" panose="05020102010507070707" pitchFamily="18" charset="2"/>
              <a:buChar char=""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provided information on your child</a:t>
            </a: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level of achievement on assessments in Reading/Language Arts, Writing, Mathematics, and Science </a:t>
            </a:r>
          </a:p>
          <a:p>
            <a:pPr marL="0" indent="0">
              <a:lnSpc>
                <a:spcPct val="90000"/>
              </a:lnSpc>
              <a:buClr>
                <a:srgbClr val="9EBE55"/>
              </a:buClr>
              <a:buNone/>
            </a:pP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>
              <a:lnSpc>
                <a:spcPct val="90000"/>
              </a:lnSpc>
              <a:buClr>
                <a:srgbClr val="9EBE55"/>
              </a:buClr>
              <a:buFont typeface="Wingdings 2" panose="05020102010507070707" pitchFamily="18" charset="2"/>
              <a:buChar char=""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and receive information on the qualifications of your child</a:t>
            </a: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teacher and paraprofessionals that are working with your child</a:t>
            </a:r>
          </a:p>
          <a:p>
            <a:pPr marL="0" indent="0">
              <a:lnSpc>
                <a:spcPct val="90000"/>
              </a:lnSpc>
              <a:buClr>
                <a:srgbClr val="9EBE55"/>
              </a:buClr>
              <a:buNone/>
            </a:pP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>
              <a:lnSpc>
                <a:spcPct val="90000"/>
              </a:lnSpc>
              <a:buClr>
                <a:srgbClr val="9EBE55"/>
              </a:buClr>
              <a:buFont typeface="Wingdings 2" panose="05020102010507070707" pitchFamily="18" charset="2"/>
              <a:buChar char=""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informed if your child is taught by a non-highly qualified teacher for four or more consecutive weeks.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570">
        <p:split orient="vert"/>
      </p:transition>
    </mc:Choice>
    <mc:Fallback xmlns="">
      <p:transition spd="slow" advTm="2257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04" y="163286"/>
            <a:ext cx="10396882" cy="115196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engagement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0304" y="1315251"/>
            <a:ext cx="10394707" cy="4114147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addresses how schools will implement parental involvement requirements of essa…</a:t>
            </a:r>
            <a:endParaRPr lang="en-US" alt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include…</a:t>
            </a:r>
          </a:p>
          <a:p>
            <a:pPr lvl="2">
              <a:buClr>
                <a:srgbClr val="00B050"/>
              </a:buClr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parents can be involved in decision-making and activities </a:t>
            </a:r>
          </a:p>
          <a:p>
            <a:pPr lvl="2">
              <a:buClr>
                <a:srgbClr val="00B050"/>
              </a:buClr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parental involvement funds are being used</a:t>
            </a:r>
          </a:p>
          <a:p>
            <a:pPr lvl="2">
              <a:buClr>
                <a:srgbClr val="00B050"/>
              </a:buClr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information and training will be provided to parents (website, community, students, announcements, school marquis)</a:t>
            </a:r>
          </a:p>
          <a:p>
            <a:pPr lvl="2">
              <a:buClr>
                <a:srgbClr val="00B050"/>
              </a:buClr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school will build capacity in parents and staff for strong parental involvement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4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525">
        <p:split orient="vert"/>
      </p:transition>
    </mc:Choice>
    <mc:Fallback xmlns="">
      <p:transition spd="slow" advTm="4552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396882" cy="115196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School/Parent Compact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572292"/>
            <a:ext cx="10394707" cy="3906981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B050"/>
              </a:buClr>
            </a:pP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compact is a commitment from the school, parent, and student to share in the responsibility for improved academic achievement.</a:t>
            </a:r>
          </a:p>
          <a:p>
            <a:pPr>
              <a:buClr>
                <a:srgbClr val="00B050"/>
              </a:buClr>
              <a:buNone/>
            </a:pPr>
            <a:endParaRPr lang="en-US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</a:pP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I Parents have the right to be involved in the development of the School-Parent Compact.  Email </a:t>
            </a:r>
            <a:r>
              <a:rPr lang="en-US" altLang="en-US" sz="32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blackja</a:t>
            </a:r>
            <a:r>
              <a:rPr lang="en-US" altLang="en-US" sz="32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@scsk12.org</a:t>
            </a: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questions/suggestions/concerns.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2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110">
        <p:split orient="vert"/>
      </p:transition>
    </mc:Choice>
    <mc:Fallback xmlns="">
      <p:transition spd="slow" advTm="2611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2" y="130628"/>
            <a:ext cx="11449594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Involvement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3326" y="1423850"/>
            <a:ext cx="10597182" cy="4419997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Teacher Conferences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6"/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5, 2024 (4-7 p.m.)</a:t>
            </a:r>
          </a:p>
          <a:p>
            <a:pPr lvl="6"/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February 13,  2025 (4-7 p.m.)</a:t>
            </a:r>
          </a:p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Math Night (Fall)</a:t>
            </a:r>
          </a:p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Literacy Night (Fall)</a:t>
            </a:r>
          </a:p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Science Night (Spring)</a:t>
            </a:r>
          </a:p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Nights</a:t>
            </a:r>
          </a:p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Trainings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774">
        <p:split orient="vert"/>
      </p:transition>
    </mc:Choice>
    <mc:Fallback xmlns="">
      <p:transition spd="slow" advTm="2777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04" y="18941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regarding Title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0668" y="1645384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or email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jememia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black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901.416.3760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blackja@scsk12.org</a:t>
            </a:r>
          </a:p>
        </p:txBody>
      </p:sp>
    </p:spTree>
    <p:extLst>
      <p:ext uri="{BB962C8B-B14F-4D97-AF65-F5344CB8AC3E}">
        <p14:creationId xmlns:p14="http://schemas.microsoft.com/office/powerpoint/2010/main" val="26002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377">
        <p:split orient="vert"/>
      </p:transition>
    </mc:Choice>
    <mc:Fallback xmlns="">
      <p:transition spd="slow" advTm="43377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03" y="202474"/>
            <a:ext cx="10396882" cy="115196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5171" y="1606196"/>
            <a:ext cx="10394707" cy="331118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Tardy Policy</a:t>
            </a:r>
          </a:p>
          <a:p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 code</a:t>
            </a:r>
          </a:p>
        </p:txBody>
      </p:sp>
    </p:spTree>
    <p:extLst>
      <p:ext uri="{BB962C8B-B14F-4D97-AF65-F5344CB8AC3E}">
        <p14:creationId xmlns:p14="http://schemas.microsoft.com/office/powerpoint/2010/main" val="23191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669">
        <p:split orient="vert"/>
      </p:transition>
    </mc:Choice>
    <mc:Fallback xmlns="">
      <p:transition spd="slow" advTm="11669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64" y="17161"/>
            <a:ext cx="11025052" cy="1067056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from The Counselor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264" y="953589"/>
            <a:ext cx="110250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Graduation Credits – Must have a minimum of 22 credits to graduate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your scholar is off track there are alternative resources to help get students on track.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we provide that can help your family social and emotional needs include the following: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 Assistance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Services for you and your children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Pantry for families in need opening in October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Placement for students who struggle in traditional settings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contact our counselors for assistance in any of these areas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Torisha Williams - williamst4@scsk12.org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Katrina Creswell - creswellkd@scsk12.org</a:t>
            </a:r>
          </a:p>
        </p:txBody>
      </p:sp>
    </p:spTree>
    <p:extLst>
      <p:ext uri="{BB962C8B-B14F-4D97-AF65-F5344CB8AC3E}">
        <p14:creationId xmlns:p14="http://schemas.microsoft.com/office/powerpoint/2010/main" val="14753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258">
        <p:split orient="vert"/>
      </p:transition>
    </mc:Choice>
    <mc:Fallback xmlns="">
      <p:transition spd="slow" advTm="36258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6858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Parental involvement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=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Student Success!!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852" y="0"/>
            <a:ext cx="4916557" cy="56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4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672">
        <p:split orient="vert"/>
      </p:transition>
    </mc:Choice>
    <mc:Fallback xmlns="">
      <p:transition spd="slow" advTm="20672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97972"/>
            <a:ext cx="10396882" cy="115196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49977"/>
            <a:ext cx="10394707" cy="3895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Greeting: 				               Mr. Eric Brent, principal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I overview: 			 	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Black, plc coach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Teacher Organization:                ms. Moore, Vice principal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       Mrs.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principal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from the counselors: 	                ms. Torisha williams</a:t>
            </a:r>
          </a:p>
        </p:txBody>
      </p:sp>
    </p:spTree>
    <p:extLst>
      <p:ext uri="{BB962C8B-B14F-4D97-AF65-F5344CB8AC3E}">
        <p14:creationId xmlns:p14="http://schemas.microsoft.com/office/powerpoint/2010/main" val="18647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588">
        <p:split orient="vert"/>
      </p:transition>
    </mc:Choice>
    <mc:Fallback xmlns="">
      <p:transition spd="slow" advTm="11588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1194"/>
            <a:ext cx="10396882" cy="125522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Title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37855"/>
            <a:ext cx="10394707" cy="4399119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I is the largest federal assistance program for our nation’s schools.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 of Title I is a higher quality of education for </a:t>
            </a:r>
            <a:r>
              <a:rPr lang="en-US" alt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child. Its purpose is to address the academic needs of students and to assist them in meeting their state’s academic standards.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serves millions of children in public elementary and secondary schools each year including eligible students in private schools.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9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043">
        <p:split orient="vert"/>
      </p:transition>
    </mc:Choice>
    <mc:Fallback xmlns="">
      <p:transition spd="slow" advTm="3404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Title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Increase academic achievement</a:t>
            </a:r>
          </a:p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 direct instructional support to students</a:t>
            </a:r>
          </a:p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 professional development for teachers</a:t>
            </a:r>
          </a:p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Promote parent education and involvement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87" y="110695"/>
            <a:ext cx="3784600" cy="2838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45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643">
        <p:split orient="vert"/>
      </p:transition>
    </mc:Choice>
    <mc:Fallback xmlns="">
      <p:transition spd="slow" advTm="3264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CADC085-2272-41A2-85B0-2894B6C7AA7C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43743" y="153316"/>
            <a:ext cx="8458200" cy="1216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Title I Funds In the Public Schools </a:t>
            </a:r>
            <a:br>
              <a:rPr lang="en-US" altLang="en-US" sz="32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[Federal Funds]</a:t>
            </a:r>
          </a:p>
        </p:txBody>
      </p:sp>
      <p:sp>
        <p:nvSpPr>
          <p:cNvPr id="2458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23207" y="1369341"/>
            <a:ext cx="6879376" cy="4215587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federal government provides funding to states each year for the Title I  program.</a:t>
            </a:r>
          </a:p>
          <a:p>
            <a:endParaRPr lang="en-US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Tennessee Department of Education sends the money to our district, Shelby County Schools.</a:t>
            </a:r>
          </a:p>
          <a:p>
            <a:endParaRPr lang="en-US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school district identifies eligible schools and distributes the Title I funds to the school.</a:t>
            </a:r>
          </a:p>
          <a:p>
            <a:pPr marL="0" indent="0">
              <a:buNone/>
            </a:pPr>
            <a:endParaRPr lang="en-US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Trezevant high school implements a school-wide program, all students benefit from the supplemental services provided by Title I. </a:t>
            </a:r>
          </a:p>
          <a:p>
            <a:pPr marL="0" indent="0"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24581" name="Picture 1029" descr="bs00508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2583" y="1174151"/>
            <a:ext cx="3514437" cy="37363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8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78">
        <p:split orient="vert"/>
      </p:transition>
    </mc:Choice>
    <mc:Fallback xmlns="">
      <p:transition spd="slow" advTm="3807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7788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I Programs Provide  Supplemental Support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45385"/>
            <a:ext cx="10394707" cy="42792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classes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teachers and paraprofessionals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training for school staff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time for instruction (Before and/or after school programs)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Parental Involvement Activities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variety of supplemental teaching materials, equipment, and technology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5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466">
        <p:split orient="vert"/>
      </p:transition>
    </mc:Choice>
    <mc:Fallback xmlns="">
      <p:transition spd="slow" advTm="2846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1" y="241664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Parent-teacher conferences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4102" y="1658448"/>
            <a:ext cx="10394707" cy="36217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5, 2024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13, 2025 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p.m.-7 p.m. </a:t>
            </a:r>
          </a:p>
        </p:txBody>
      </p:sp>
    </p:spTree>
    <p:extLst>
      <p:ext uri="{BB962C8B-B14F-4D97-AF65-F5344CB8AC3E}">
        <p14:creationId xmlns:p14="http://schemas.microsoft.com/office/powerpoint/2010/main" val="7833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159">
        <p:split orient="vert"/>
      </p:transition>
    </mc:Choice>
    <mc:Fallback xmlns="">
      <p:transition spd="slow" advTm="34159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33103"/>
            <a:ext cx="10821426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student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10686"/>
            <a:ext cx="10394707" cy="37638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Progress Reports (4 per school year)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Report Cards (4 per school year)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Reading (</a:t>
            </a:r>
            <a:r>
              <a:rPr lang="en-US" alt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edgenuity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</a:t>
            </a:r>
            <a:r>
              <a:rPr lang="en-US" alt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MYPath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)/Math (</a:t>
            </a:r>
            <a:r>
              <a:rPr lang="en-US" alt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Iready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</a:t>
            </a:r>
            <a:r>
              <a:rPr lang="en-US" alt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MYPath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Intervention Reports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5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278">
        <p:split orient="vert"/>
      </p:transition>
    </mc:Choice>
    <mc:Fallback xmlns="">
      <p:transition spd="slow" advTm="2327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3286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Improvement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9635" y="1567008"/>
            <a:ext cx="10623308" cy="3762638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Revised Annually</a:t>
            </a:r>
          </a:p>
          <a:p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Continuous process </a:t>
            </a:r>
          </a:p>
          <a:p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We need parents and community representatives on all committees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735">
        <p:split orient="vert"/>
      </p:transition>
    </mc:Choice>
    <mc:Fallback xmlns="">
      <p:transition spd="slow" advTm="177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2|1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7.4|5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9.4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1BD2335A78043BD606498AB65C23C" ma:contentTypeVersion="15" ma:contentTypeDescription="Create a new document." ma:contentTypeScope="" ma:versionID="994c8aeb310c4b478568a533bdcc4881">
  <xsd:schema xmlns:xsd="http://www.w3.org/2001/XMLSchema" xmlns:xs="http://www.w3.org/2001/XMLSchema" xmlns:p="http://schemas.microsoft.com/office/2006/metadata/properties" xmlns:ns3="2411c033-045c-450b-a965-90bb475bcb9e" xmlns:ns4="db0f3c1c-6cf0-4eca-9e73-0d861f6863b9" targetNamespace="http://schemas.microsoft.com/office/2006/metadata/properties" ma:root="true" ma:fieldsID="5dbc4c6a1c11eb7976e5fbe425745c20" ns3:_="" ns4:_="">
    <xsd:import namespace="2411c033-045c-450b-a965-90bb475bcb9e"/>
    <xsd:import namespace="db0f3c1c-6cf0-4eca-9e73-0d861f6863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1c033-045c-450b-a965-90bb475bc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f3c1c-6cf0-4eca-9e73-0d861f6863b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11c033-045c-450b-a965-90bb475bcb9e" xsi:nil="true"/>
  </documentManagement>
</p:properties>
</file>

<file path=customXml/itemProps1.xml><?xml version="1.0" encoding="utf-8"?>
<ds:datastoreItem xmlns:ds="http://schemas.openxmlformats.org/officeDocument/2006/customXml" ds:itemID="{C1C5071C-1E6C-4658-8451-978305645C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1c033-045c-450b-a965-90bb475bcb9e"/>
    <ds:schemaRef ds:uri="db0f3c1c-6cf0-4eca-9e73-0d861f6863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4FF014-C975-4075-B25D-A7B71EE246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0BE266-0C04-4AF8-8421-F1A581456B15}">
  <ds:schemaRefs>
    <ds:schemaRef ds:uri="http://purl.org/dc/elements/1.1/"/>
    <ds:schemaRef ds:uri="http://purl.org/dc/dcmitype/"/>
    <ds:schemaRef ds:uri="http://schemas.microsoft.com/office/2006/documentManagement/types"/>
    <ds:schemaRef ds:uri="db0f3c1c-6cf0-4eca-9e73-0d861f6863b9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2411c033-045c-450b-a965-90bb475bcb9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4083</TotalTime>
  <Words>940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Main Event</vt:lpstr>
      <vt:lpstr>trezevant High School</vt:lpstr>
      <vt:lpstr>agenda</vt:lpstr>
      <vt:lpstr>What is Title I?</vt:lpstr>
      <vt:lpstr>Goals of Title i</vt:lpstr>
      <vt:lpstr>Title I Funds In the Public Schools   [Federal Funds]</vt:lpstr>
      <vt:lpstr>Title I Programs Provide  Supplemental Support </vt:lpstr>
      <vt:lpstr>Parent-teacher conferences</vt:lpstr>
      <vt:lpstr>Reporting student Progress</vt:lpstr>
      <vt:lpstr>School Improvement Plan</vt:lpstr>
      <vt:lpstr>Parent Rights</vt:lpstr>
      <vt:lpstr>PARENT’S RIGHT TO KNOW</vt:lpstr>
      <vt:lpstr>PARENT’S RIGHT TO KNOW</vt:lpstr>
      <vt:lpstr>Parent engagement plan</vt:lpstr>
      <vt:lpstr>School/Parent Compact</vt:lpstr>
      <vt:lpstr>Parent Involvement activities</vt:lpstr>
      <vt:lpstr>Questions regarding Title I</vt:lpstr>
      <vt:lpstr>Student expectations</vt:lpstr>
      <vt:lpstr>Word from The Counselor</vt:lpstr>
      <vt:lpstr>  Parental involvement      =   Student Success!!  </vt:lpstr>
    </vt:vector>
  </TitlesOfParts>
  <Company>Shelby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Douglass High School</dc:title>
  <dc:creator>ALANA M FIELDSGREEN</dc:creator>
  <cp:lastModifiedBy>JEMEMIA A BLACK</cp:lastModifiedBy>
  <cp:revision>62</cp:revision>
  <cp:lastPrinted>2017-09-14T12:02:07Z</cp:lastPrinted>
  <dcterms:created xsi:type="dcterms:W3CDTF">2016-09-14T13:29:12Z</dcterms:created>
  <dcterms:modified xsi:type="dcterms:W3CDTF">2024-12-18T19:17:22Z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0x010100D401BD2335A78043BD606498AB65C23C</vt:lpwstr>
  </property>
</Properties>
</file>