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36" r:id="rId4"/>
  </p:sldMasterIdLst>
  <p:notesMasterIdLst>
    <p:notesMasterId r:id="rId33"/>
  </p:notesMasterIdLst>
  <p:handoutMasterIdLst>
    <p:handoutMasterId r:id="rId34"/>
  </p:handoutMasterIdLst>
  <p:sldIdLst>
    <p:sldId id="256" r:id="rId5"/>
    <p:sldId id="292" r:id="rId6"/>
    <p:sldId id="293" r:id="rId7"/>
    <p:sldId id="295" r:id="rId8"/>
    <p:sldId id="283" r:id="rId9"/>
    <p:sldId id="298" r:id="rId10"/>
    <p:sldId id="299" r:id="rId11"/>
    <p:sldId id="300" r:id="rId12"/>
    <p:sldId id="301" r:id="rId13"/>
    <p:sldId id="302" r:id="rId14"/>
    <p:sldId id="304" r:id="rId15"/>
    <p:sldId id="303" r:id="rId16"/>
    <p:sldId id="297" r:id="rId17"/>
    <p:sldId id="291" r:id="rId18"/>
    <p:sldId id="285" r:id="rId19"/>
    <p:sldId id="273" r:id="rId20"/>
    <p:sldId id="281" r:id="rId21"/>
    <p:sldId id="263" r:id="rId22"/>
    <p:sldId id="296" r:id="rId23"/>
    <p:sldId id="261" r:id="rId24"/>
    <p:sldId id="264" r:id="rId25"/>
    <p:sldId id="258" r:id="rId26"/>
    <p:sldId id="284" r:id="rId27"/>
    <p:sldId id="286" r:id="rId28"/>
    <p:sldId id="288" r:id="rId29"/>
    <p:sldId id="280" r:id="rId30"/>
    <p:sldId id="282" r:id="rId31"/>
    <p:sldId id="277" r:id="rId32"/>
  </p:sldIdLst>
  <p:sldSz cx="9144000" cy="6858000" type="screen4x3"/>
  <p:notesSz cx="6858000" cy="91995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5"/>
    <p:restoredTop sz="94721"/>
  </p:normalViewPr>
  <p:slideViewPr>
    <p:cSldViewPr>
      <p:cViewPr varScale="1">
        <p:scale>
          <a:sx n="106" d="100"/>
          <a:sy n="106" d="100"/>
        </p:scale>
        <p:origin x="1770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5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9D2547-9CB2-4427-A5E0-8DA2B3301C0D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67FF92-3249-4446-90BF-775905B92E97}">
      <dgm:prSet/>
      <dgm:spPr/>
      <dgm:t>
        <a:bodyPr/>
        <a:lstStyle/>
        <a:p>
          <a:r>
            <a:rPr lang="en-US" dirty="0">
              <a:latin typeface="Rockwell" panose="02060603020205020403" pitchFamily="18" charset="77"/>
            </a:rPr>
            <a:t>Speaks to the shared responsibility of children’s conduct</a:t>
          </a:r>
        </a:p>
      </dgm:t>
    </dgm:pt>
    <dgm:pt modelId="{A35A3282-9D3C-4A13-9DB2-6E72C718987E}" type="parTrans" cxnId="{9D93CD0F-AA8E-4686-962A-3417C985F812}">
      <dgm:prSet/>
      <dgm:spPr/>
      <dgm:t>
        <a:bodyPr/>
        <a:lstStyle/>
        <a:p>
          <a:endParaRPr lang="en-US"/>
        </a:p>
      </dgm:t>
    </dgm:pt>
    <dgm:pt modelId="{29DB50F6-0F62-4320-ADF1-AEB0F1BB6E8F}" type="sibTrans" cxnId="{9D93CD0F-AA8E-4686-962A-3417C985F812}">
      <dgm:prSet/>
      <dgm:spPr/>
      <dgm:t>
        <a:bodyPr/>
        <a:lstStyle/>
        <a:p>
          <a:endParaRPr lang="en-US"/>
        </a:p>
      </dgm:t>
    </dgm:pt>
    <dgm:pt modelId="{0CC7622E-FCC8-4362-B8A0-57717F41D190}">
      <dgm:prSet/>
      <dgm:spPr/>
      <dgm:t>
        <a:bodyPr/>
        <a:lstStyle/>
        <a:p>
          <a:r>
            <a:rPr lang="en-US" dirty="0">
              <a:latin typeface="Rockwell" panose="02060603020205020403" pitchFamily="18" charset="77"/>
            </a:rPr>
            <a:t>Speaks to self discipline being the long-term goal for all students in SCS</a:t>
          </a:r>
        </a:p>
      </dgm:t>
    </dgm:pt>
    <dgm:pt modelId="{0561A9C0-F022-45B0-8D57-13A07B083F26}" type="parTrans" cxnId="{AC6E7667-C87A-4C30-9049-B722CDF2BC90}">
      <dgm:prSet/>
      <dgm:spPr/>
      <dgm:t>
        <a:bodyPr/>
        <a:lstStyle/>
        <a:p>
          <a:endParaRPr lang="en-US"/>
        </a:p>
      </dgm:t>
    </dgm:pt>
    <dgm:pt modelId="{62FC8763-4E7B-45C3-AA7C-69FAD77A367C}" type="sibTrans" cxnId="{AC6E7667-C87A-4C30-9049-B722CDF2BC90}">
      <dgm:prSet/>
      <dgm:spPr/>
      <dgm:t>
        <a:bodyPr/>
        <a:lstStyle/>
        <a:p>
          <a:endParaRPr lang="en-US"/>
        </a:p>
      </dgm:t>
    </dgm:pt>
    <dgm:pt modelId="{AF76362A-23FC-422E-8469-108F05908FF4}">
      <dgm:prSet/>
      <dgm:spPr/>
      <dgm:t>
        <a:bodyPr/>
        <a:lstStyle/>
        <a:p>
          <a:r>
            <a:rPr lang="en-US" dirty="0">
              <a:latin typeface="Rockwell" panose="02060603020205020403" pitchFamily="18" charset="77"/>
            </a:rPr>
            <a:t>Gives notice of infractions as well as strategies and/or disciplinary measures for levels of offenses.</a:t>
          </a:r>
        </a:p>
      </dgm:t>
    </dgm:pt>
    <dgm:pt modelId="{DA838F49-3988-4A72-B6E1-5577D3E25DC6}" type="parTrans" cxnId="{2E639BB0-016F-49CB-AA3C-BB6EC3066DC9}">
      <dgm:prSet/>
      <dgm:spPr/>
      <dgm:t>
        <a:bodyPr/>
        <a:lstStyle/>
        <a:p>
          <a:endParaRPr lang="en-US"/>
        </a:p>
      </dgm:t>
    </dgm:pt>
    <dgm:pt modelId="{FC521B2E-82DC-4367-9C66-D1BC0A2EA5D2}" type="sibTrans" cxnId="{2E639BB0-016F-49CB-AA3C-BB6EC3066DC9}">
      <dgm:prSet/>
      <dgm:spPr/>
      <dgm:t>
        <a:bodyPr/>
        <a:lstStyle/>
        <a:p>
          <a:endParaRPr lang="en-US"/>
        </a:p>
      </dgm:t>
    </dgm:pt>
    <dgm:pt modelId="{A8635D27-C24E-458A-AB01-2A3AB01D37BD}">
      <dgm:prSet/>
      <dgm:spPr/>
      <dgm:t>
        <a:bodyPr/>
        <a:lstStyle/>
        <a:p>
          <a:r>
            <a:rPr lang="en-US" dirty="0">
              <a:latin typeface="Rockwell" panose="02060603020205020403" pitchFamily="18" charset="77"/>
            </a:rPr>
            <a:t>The SCS Virtual Student Code of Conduct can be found on  SCS web page</a:t>
          </a:r>
        </a:p>
      </dgm:t>
    </dgm:pt>
    <dgm:pt modelId="{E3CE2507-8586-43AE-8260-3974C3B14734}" type="parTrans" cxnId="{E4F18FD0-57ED-4E87-8D50-BE09DE7994D6}">
      <dgm:prSet/>
      <dgm:spPr/>
      <dgm:t>
        <a:bodyPr/>
        <a:lstStyle/>
        <a:p>
          <a:endParaRPr lang="en-US"/>
        </a:p>
      </dgm:t>
    </dgm:pt>
    <dgm:pt modelId="{3826954A-F365-4498-9F46-5DB2AACD77BC}" type="sibTrans" cxnId="{E4F18FD0-57ED-4E87-8D50-BE09DE7994D6}">
      <dgm:prSet/>
      <dgm:spPr/>
      <dgm:t>
        <a:bodyPr/>
        <a:lstStyle/>
        <a:p>
          <a:endParaRPr lang="en-US"/>
        </a:p>
      </dgm:t>
    </dgm:pt>
    <dgm:pt modelId="{969C46E6-610B-6140-8862-2DBF5A6521EC}">
      <dgm:prSet/>
      <dgm:spPr/>
      <dgm:t>
        <a:bodyPr/>
        <a:lstStyle/>
        <a:p>
          <a:endParaRPr lang="en-US" dirty="0">
            <a:latin typeface="Rockwell" panose="02060603020205020403" pitchFamily="18" charset="77"/>
          </a:endParaRPr>
        </a:p>
      </dgm:t>
    </dgm:pt>
    <dgm:pt modelId="{F8175911-D054-2148-83F5-02CE403250E4}" type="parTrans" cxnId="{2D487B2A-EF83-EE4E-8388-53D54F89FAC3}">
      <dgm:prSet/>
      <dgm:spPr/>
      <dgm:t>
        <a:bodyPr/>
        <a:lstStyle/>
        <a:p>
          <a:endParaRPr lang="en-US"/>
        </a:p>
      </dgm:t>
    </dgm:pt>
    <dgm:pt modelId="{64210F68-B812-D64F-B85E-4778C4B7341C}" type="sibTrans" cxnId="{2D487B2A-EF83-EE4E-8388-53D54F89FAC3}">
      <dgm:prSet/>
      <dgm:spPr/>
      <dgm:t>
        <a:bodyPr/>
        <a:lstStyle/>
        <a:p>
          <a:endParaRPr lang="en-US"/>
        </a:p>
      </dgm:t>
    </dgm:pt>
    <dgm:pt modelId="{F324DD78-996F-8049-8B31-BA6BB3BA37DA}" type="pres">
      <dgm:prSet presAssocID="{519D2547-9CB2-4427-A5E0-8DA2B3301C0D}" presName="vert0" presStyleCnt="0">
        <dgm:presLayoutVars>
          <dgm:dir/>
          <dgm:animOne val="branch"/>
          <dgm:animLvl val="lvl"/>
        </dgm:presLayoutVars>
      </dgm:prSet>
      <dgm:spPr/>
    </dgm:pt>
    <dgm:pt modelId="{C47632EF-E73F-5447-B5A8-70FBBF8B1454}" type="pres">
      <dgm:prSet presAssocID="{3967FF92-3249-4446-90BF-775905B92E97}" presName="thickLine" presStyleLbl="alignNode1" presStyleIdx="0" presStyleCnt="5"/>
      <dgm:spPr/>
    </dgm:pt>
    <dgm:pt modelId="{B578FA28-0AD4-6040-B400-868F3A9EC934}" type="pres">
      <dgm:prSet presAssocID="{3967FF92-3249-4446-90BF-775905B92E97}" presName="horz1" presStyleCnt="0"/>
      <dgm:spPr/>
    </dgm:pt>
    <dgm:pt modelId="{F88C1CCD-6500-4045-B84C-D5E71DD1B15C}" type="pres">
      <dgm:prSet presAssocID="{3967FF92-3249-4446-90BF-775905B92E97}" presName="tx1" presStyleLbl="revTx" presStyleIdx="0" presStyleCnt="5"/>
      <dgm:spPr/>
    </dgm:pt>
    <dgm:pt modelId="{0BED839E-0B48-0845-B0F3-1271FF670CEF}" type="pres">
      <dgm:prSet presAssocID="{3967FF92-3249-4446-90BF-775905B92E97}" presName="vert1" presStyleCnt="0"/>
      <dgm:spPr/>
    </dgm:pt>
    <dgm:pt modelId="{38E4F3C7-6954-7944-B82D-9501D98A4A94}" type="pres">
      <dgm:prSet presAssocID="{0CC7622E-FCC8-4362-B8A0-57717F41D190}" presName="thickLine" presStyleLbl="alignNode1" presStyleIdx="1" presStyleCnt="5"/>
      <dgm:spPr/>
    </dgm:pt>
    <dgm:pt modelId="{688696E8-2332-CB48-95FB-22A0E7A0C36D}" type="pres">
      <dgm:prSet presAssocID="{0CC7622E-FCC8-4362-B8A0-57717F41D190}" presName="horz1" presStyleCnt="0"/>
      <dgm:spPr/>
    </dgm:pt>
    <dgm:pt modelId="{6D66C5C6-D12F-5D4C-A6AA-124D28B7DBC2}" type="pres">
      <dgm:prSet presAssocID="{0CC7622E-FCC8-4362-B8A0-57717F41D190}" presName="tx1" presStyleLbl="revTx" presStyleIdx="1" presStyleCnt="5"/>
      <dgm:spPr/>
    </dgm:pt>
    <dgm:pt modelId="{6AFBD88B-2B58-724C-812C-5612D056B5BB}" type="pres">
      <dgm:prSet presAssocID="{0CC7622E-FCC8-4362-B8A0-57717F41D190}" presName="vert1" presStyleCnt="0"/>
      <dgm:spPr/>
    </dgm:pt>
    <dgm:pt modelId="{DD3C8AD6-4B9E-CE4A-8075-764E007FE4A5}" type="pres">
      <dgm:prSet presAssocID="{AF76362A-23FC-422E-8469-108F05908FF4}" presName="thickLine" presStyleLbl="alignNode1" presStyleIdx="2" presStyleCnt="5"/>
      <dgm:spPr/>
    </dgm:pt>
    <dgm:pt modelId="{47B99049-D107-9044-8BE6-7E93A863CE46}" type="pres">
      <dgm:prSet presAssocID="{AF76362A-23FC-422E-8469-108F05908FF4}" presName="horz1" presStyleCnt="0"/>
      <dgm:spPr/>
    </dgm:pt>
    <dgm:pt modelId="{5096A3F6-A359-D34F-9D13-1DAA6C9C952A}" type="pres">
      <dgm:prSet presAssocID="{AF76362A-23FC-422E-8469-108F05908FF4}" presName="tx1" presStyleLbl="revTx" presStyleIdx="2" presStyleCnt="5"/>
      <dgm:spPr/>
    </dgm:pt>
    <dgm:pt modelId="{50D51DB9-F518-1A46-BFAA-109C8F897F6C}" type="pres">
      <dgm:prSet presAssocID="{AF76362A-23FC-422E-8469-108F05908FF4}" presName="vert1" presStyleCnt="0"/>
      <dgm:spPr/>
    </dgm:pt>
    <dgm:pt modelId="{7FEA9DD2-3A44-C54E-8D8F-BFA21CBA9942}" type="pres">
      <dgm:prSet presAssocID="{A8635D27-C24E-458A-AB01-2A3AB01D37BD}" presName="thickLine" presStyleLbl="alignNode1" presStyleIdx="3" presStyleCnt="5"/>
      <dgm:spPr/>
    </dgm:pt>
    <dgm:pt modelId="{A237E128-3EC1-AD46-A259-B040EB7C8C08}" type="pres">
      <dgm:prSet presAssocID="{A8635D27-C24E-458A-AB01-2A3AB01D37BD}" presName="horz1" presStyleCnt="0"/>
      <dgm:spPr/>
    </dgm:pt>
    <dgm:pt modelId="{2E33FEA4-8F91-7C4A-8066-8C543D4ECB93}" type="pres">
      <dgm:prSet presAssocID="{A8635D27-C24E-458A-AB01-2A3AB01D37BD}" presName="tx1" presStyleLbl="revTx" presStyleIdx="3" presStyleCnt="5"/>
      <dgm:spPr/>
    </dgm:pt>
    <dgm:pt modelId="{06F3D836-5FD8-E84E-BB4F-06D83B4A7EEF}" type="pres">
      <dgm:prSet presAssocID="{A8635D27-C24E-458A-AB01-2A3AB01D37BD}" presName="vert1" presStyleCnt="0"/>
      <dgm:spPr/>
    </dgm:pt>
    <dgm:pt modelId="{86B1DB08-3523-F648-A21F-D713040AD6B9}" type="pres">
      <dgm:prSet presAssocID="{969C46E6-610B-6140-8862-2DBF5A6521EC}" presName="thickLine" presStyleLbl="alignNode1" presStyleIdx="4" presStyleCnt="5"/>
      <dgm:spPr/>
    </dgm:pt>
    <dgm:pt modelId="{9B59CE14-99B5-1840-A3D4-FF15EDE65A75}" type="pres">
      <dgm:prSet presAssocID="{969C46E6-610B-6140-8862-2DBF5A6521EC}" presName="horz1" presStyleCnt="0"/>
      <dgm:spPr/>
    </dgm:pt>
    <dgm:pt modelId="{D6452BAE-FC35-E343-BEA8-F328CDF265D1}" type="pres">
      <dgm:prSet presAssocID="{969C46E6-610B-6140-8862-2DBF5A6521EC}" presName="tx1" presStyleLbl="revTx" presStyleIdx="4" presStyleCnt="5"/>
      <dgm:spPr/>
    </dgm:pt>
    <dgm:pt modelId="{03239FA6-6F92-974B-8314-1E75D5470037}" type="pres">
      <dgm:prSet presAssocID="{969C46E6-610B-6140-8862-2DBF5A6521EC}" presName="vert1" presStyleCnt="0"/>
      <dgm:spPr/>
    </dgm:pt>
  </dgm:ptLst>
  <dgm:cxnLst>
    <dgm:cxn modelId="{9D93CD0F-AA8E-4686-962A-3417C985F812}" srcId="{519D2547-9CB2-4427-A5E0-8DA2B3301C0D}" destId="{3967FF92-3249-4446-90BF-775905B92E97}" srcOrd="0" destOrd="0" parTransId="{A35A3282-9D3C-4A13-9DB2-6E72C718987E}" sibTransId="{29DB50F6-0F62-4320-ADF1-AEB0F1BB6E8F}"/>
    <dgm:cxn modelId="{AB91EA1A-929F-4333-927E-898670D5FB90}" type="presOf" srcId="{0CC7622E-FCC8-4362-B8A0-57717F41D190}" destId="{6D66C5C6-D12F-5D4C-A6AA-124D28B7DBC2}" srcOrd="0" destOrd="0" presId="urn:microsoft.com/office/officeart/2008/layout/LinedList"/>
    <dgm:cxn modelId="{2A40CA28-284D-4323-B84D-F9755761D8CC}" type="presOf" srcId="{AF76362A-23FC-422E-8469-108F05908FF4}" destId="{5096A3F6-A359-D34F-9D13-1DAA6C9C952A}" srcOrd="0" destOrd="0" presId="urn:microsoft.com/office/officeart/2008/layout/LinedList"/>
    <dgm:cxn modelId="{2D487B2A-EF83-EE4E-8388-53D54F89FAC3}" srcId="{519D2547-9CB2-4427-A5E0-8DA2B3301C0D}" destId="{969C46E6-610B-6140-8862-2DBF5A6521EC}" srcOrd="4" destOrd="0" parTransId="{F8175911-D054-2148-83F5-02CE403250E4}" sibTransId="{64210F68-B812-D64F-B85E-4778C4B7341C}"/>
    <dgm:cxn modelId="{92665D30-9B8F-41DA-9FEF-F36CC059F2A5}" type="presOf" srcId="{969C46E6-610B-6140-8862-2DBF5A6521EC}" destId="{D6452BAE-FC35-E343-BEA8-F328CDF265D1}" srcOrd="0" destOrd="0" presId="urn:microsoft.com/office/officeart/2008/layout/LinedList"/>
    <dgm:cxn modelId="{AC6E7667-C87A-4C30-9049-B722CDF2BC90}" srcId="{519D2547-9CB2-4427-A5E0-8DA2B3301C0D}" destId="{0CC7622E-FCC8-4362-B8A0-57717F41D190}" srcOrd="1" destOrd="0" parTransId="{0561A9C0-F022-45B0-8D57-13A07B083F26}" sibTransId="{62FC8763-4E7B-45C3-AA7C-69FAD77A367C}"/>
    <dgm:cxn modelId="{FD3D894D-6BB5-484F-B555-44D29DD6900E}" type="presOf" srcId="{519D2547-9CB2-4427-A5E0-8DA2B3301C0D}" destId="{F324DD78-996F-8049-8B31-BA6BB3BA37DA}" srcOrd="0" destOrd="0" presId="urn:microsoft.com/office/officeart/2008/layout/LinedList"/>
    <dgm:cxn modelId="{98530BA2-CE12-4743-8A50-F231178120C2}" type="presOf" srcId="{A8635D27-C24E-458A-AB01-2A3AB01D37BD}" destId="{2E33FEA4-8F91-7C4A-8066-8C543D4ECB93}" srcOrd="0" destOrd="0" presId="urn:microsoft.com/office/officeart/2008/layout/LinedList"/>
    <dgm:cxn modelId="{2E639BB0-016F-49CB-AA3C-BB6EC3066DC9}" srcId="{519D2547-9CB2-4427-A5E0-8DA2B3301C0D}" destId="{AF76362A-23FC-422E-8469-108F05908FF4}" srcOrd="2" destOrd="0" parTransId="{DA838F49-3988-4A72-B6E1-5577D3E25DC6}" sibTransId="{FC521B2E-82DC-4367-9C66-D1BC0A2EA5D2}"/>
    <dgm:cxn modelId="{E4F18FD0-57ED-4E87-8D50-BE09DE7994D6}" srcId="{519D2547-9CB2-4427-A5E0-8DA2B3301C0D}" destId="{A8635D27-C24E-458A-AB01-2A3AB01D37BD}" srcOrd="3" destOrd="0" parTransId="{E3CE2507-8586-43AE-8260-3974C3B14734}" sibTransId="{3826954A-F365-4498-9F46-5DB2AACD77BC}"/>
    <dgm:cxn modelId="{2D2C91E2-AE32-43D0-B5A1-DB4BF2463E15}" type="presOf" srcId="{3967FF92-3249-4446-90BF-775905B92E97}" destId="{F88C1CCD-6500-4045-B84C-D5E71DD1B15C}" srcOrd="0" destOrd="0" presId="urn:microsoft.com/office/officeart/2008/layout/LinedList"/>
    <dgm:cxn modelId="{BEF2F5F0-B030-41C7-8833-502F8346C030}" type="presParOf" srcId="{F324DD78-996F-8049-8B31-BA6BB3BA37DA}" destId="{C47632EF-E73F-5447-B5A8-70FBBF8B1454}" srcOrd="0" destOrd="0" presId="urn:microsoft.com/office/officeart/2008/layout/LinedList"/>
    <dgm:cxn modelId="{FD82991D-347E-457D-836C-8A03E0F75818}" type="presParOf" srcId="{F324DD78-996F-8049-8B31-BA6BB3BA37DA}" destId="{B578FA28-0AD4-6040-B400-868F3A9EC934}" srcOrd="1" destOrd="0" presId="urn:microsoft.com/office/officeart/2008/layout/LinedList"/>
    <dgm:cxn modelId="{A1DF9F54-3E27-4F40-A2A7-C7B6FFB7059C}" type="presParOf" srcId="{B578FA28-0AD4-6040-B400-868F3A9EC934}" destId="{F88C1CCD-6500-4045-B84C-D5E71DD1B15C}" srcOrd="0" destOrd="0" presId="urn:microsoft.com/office/officeart/2008/layout/LinedList"/>
    <dgm:cxn modelId="{FD3DA2EE-C967-4631-99EB-4A18906492BD}" type="presParOf" srcId="{B578FA28-0AD4-6040-B400-868F3A9EC934}" destId="{0BED839E-0B48-0845-B0F3-1271FF670CEF}" srcOrd="1" destOrd="0" presId="urn:microsoft.com/office/officeart/2008/layout/LinedList"/>
    <dgm:cxn modelId="{8B2B9ED5-3D33-4D14-A503-7C19BF6823AF}" type="presParOf" srcId="{F324DD78-996F-8049-8B31-BA6BB3BA37DA}" destId="{38E4F3C7-6954-7944-B82D-9501D98A4A94}" srcOrd="2" destOrd="0" presId="urn:microsoft.com/office/officeart/2008/layout/LinedList"/>
    <dgm:cxn modelId="{0FECD0E9-F231-4871-8291-7B4A5F6147F3}" type="presParOf" srcId="{F324DD78-996F-8049-8B31-BA6BB3BA37DA}" destId="{688696E8-2332-CB48-95FB-22A0E7A0C36D}" srcOrd="3" destOrd="0" presId="urn:microsoft.com/office/officeart/2008/layout/LinedList"/>
    <dgm:cxn modelId="{7EB7D8CF-FD2E-4C34-940D-5270AE263423}" type="presParOf" srcId="{688696E8-2332-CB48-95FB-22A0E7A0C36D}" destId="{6D66C5C6-D12F-5D4C-A6AA-124D28B7DBC2}" srcOrd="0" destOrd="0" presId="urn:microsoft.com/office/officeart/2008/layout/LinedList"/>
    <dgm:cxn modelId="{A130A510-9B06-49F1-A1F6-61BDF916004E}" type="presParOf" srcId="{688696E8-2332-CB48-95FB-22A0E7A0C36D}" destId="{6AFBD88B-2B58-724C-812C-5612D056B5BB}" srcOrd="1" destOrd="0" presId="urn:microsoft.com/office/officeart/2008/layout/LinedList"/>
    <dgm:cxn modelId="{49A10249-5144-4792-9F7E-972932189F00}" type="presParOf" srcId="{F324DD78-996F-8049-8B31-BA6BB3BA37DA}" destId="{DD3C8AD6-4B9E-CE4A-8075-764E007FE4A5}" srcOrd="4" destOrd="0" presId="urn:microsoft.com/office/officeart/2008/layout/LinedList"/>
    <dgm:cxn modelId="{D9FAFA57-7B9A-4150-9A73-D75CD0B54449}" type="presParOf" srcId="{F324DD78-996F-8049-8B31-BA6BB3BA37DA}" destId="{47B99049-D107-9044-8BE6-7E93A863CE46}" srcOrd="5" destOrd="0" presId="urn:microsoft.com/office/officeart/2008/layout/LinedList"/>
    <dgm:cxn modelId="{E4E6A902-F9CC-4338-A59C-919BD91DB895}" type="presParOf" srcId="{47B99049-D107-9044-8BE6-7E93A863CE46}" destId="{5096A3F6-A359-D34F-9D13-1DAA6C9C952A}" srcOrd="0" destOrd="0" presId="urn:microsoft.com/office/officeart/2008/layout/LinedList"/>
    <dgm:cxn modelId="{9A5E933C-E79B-4CA7-B12F-119AEBCE18E0}" type="presParOf" srcId="{47B99049-D107-9044-8BE6-7E93A863CE46}" destId="{50D51DB9-F518-1A46-BFAA-109C8F897F6C}" srcOrd="1" destOrd="0" presId="urn:microsoft.com/office/officeart/2008/layout/LinedList"/>
    <dgm:cxn modelId="{E8643968-7880-4A25-A45F-0C8A3F3D3D9F}" type="presParOf" srcId="{F324DD78-996F-8049-8B31-BA6BB3BA37DA}" destId="{7FEA9DD2-3A44-C54E-8D8F-BFA21CBA9942}" srcOrd="6" destOrd="0" presId="urn:microsoft.com/office/officeart/2008/layout/LinedList"/>
    <dgm:cxn modelId="{66EA5188-1F83-4A9A-BC11-EA1E2E3FE8DA}" type="presParOf" srcId="{F324DD78-996F-8049-8B31-BA6BB3BA37DA}" destId="{A237E128-3EC1-AD46-A259-B040EB7C8C08}" srcOrd="7" destOrd="0" presId="urn:microsoft.com/office/officeart/2008/layout/LinedList"/>
    <dgm:cxn modelId="{2D85E5D9-39B1-42DD-B396-4B7193C3846E}" type="presParOf" srcId="{A237E128-3EC1-AD46-A259-B040EB7C8C08}" destId="{2E33FEA4-8F91-7C4A-8066-8C543D4ECB93}" srcOrd="0" destOrd="0" presId="urn:microsoft.com/office/officeart/2008/layout/LinedList"/>
    <dgm:cxn modelId="{5EA5E9CD-6D2A-454E-BE35-2C8F155CBC83}" type="presParOf" srcId="{A237E128-3EC1-AD46-A259-B040EB7C8C08}" destId="{06F3D836-5FD8-E84E-BB4F-06D83B4A7EEF}" srcOrd="1" destOrd="0" presId="urn:microsoft.com/office/officeart/2008/layout/LinedList"/>
    <dgm:cxn modelId="{86F14EFD-8BD2-43A9-B216-D6D771C63017}" type="presParOf" srcId="{F324DD78-996F-8049-8B31-BA6BB3BA37DA}" destId="{86B1DB08-3523-F648-A21F-D713040AD6B9}" srcOrd="8" destOrd="0" presId="urn:microsoft.com/office/officeart/2008/layout/LinedList"/>
    <dgm:cxn modelId="{73A5985C-9F49-47B2-9774-6A4A8BCD5451}" type="presParOf" srcId="{F324DD78-996F-8049-8B31-BA6BB3BA37DA}" destId="{9B59CE14-99B5-1840-A3D4-FF15EDE65A75}" srcOrd="9" destOrd="0" presId="urn:microsoft.com/office/officeart/2008/layout/LinedList"/>
    <dgm:cxn modelId="{1EAE7354-84FC-47C7-B6D9-2139D99E760F}" type="presParOf" srcId="{9B59CE14-99B5-1840-A3D4-FF15EDE65A75}" destId="{D6452BAE-FC35-E343-BEA8-F328CDF265D1}" srcOrd="0" destOrd="0" presId="urn:microsoft.com/office/officeart/2008/layout/LinedList"/>
    <dgm:cxn modelId="{92B1D51F-62EE-4056-8236-48597BB19A14}" type="presParOf" srcId="{9B59CE14-99B5-1840-A3D4-FF15EDE65A75}" destId="{03239FA6-6F92-974B-8314-1E75D547003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9EA051-341A-4C6D-AAD1-4395C41267A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D3AA43-E2B3-4DE3-A434-A3079997ABFB}">
      <dgm:prSet/>
      <dgm:spPr/>
      <dgm:t>
        <a:bodyPr/>
        <a:lstStyle/>
        <a:p>
          <a:r>
            <a:rPr lang="en-US" dirty="0">
              <a:latin typeface="Rockwell" panose="02060603020205020403" pitchFamily="18" charset="77"/>
            </a:rPr>
            <a:t>WINCHESTER Elementary uses several avenues to report student progress:</a:t>
          </a:r>
        </a:p>
      </dgm:t>
    </dgm:pt>
    <dgm:pt modelId="{07826FBE-D9C1-4B32-BCD1-61500C6AC66B}" type="parTrans" cxnId="{FEC740E9-D32F-425A-BEF3-8F39D9046ABA}">
      <dgm:prSet/>
      <dgm:spPr/>
      <dgm:t>
        <a:bodyPr/>
        <a:lstStyle/>
        <a:p>
          <a:endParaRPr lang="en-US"/>
        </a:p>
      </dgm:t>
    </dgm:pt>
    <dgm:pt modelId="{80E69C9E-B0B3-4BE7-AFB4-C76F271EA147}" type="sibTrans" cxnId="{FEC740E9-D32F-425A-BEF3-8F39D9046ABA}">
      <dgm:prSet/>
      <dgm:spPr/>
      <dgm:t>
        <a:bodyPr/>
        <a:lstStyle/>
        <a:p>
          <a:endParaRPr lang="en-US"/>
        </a:p>
      </dgm:t>
    </dgm:pt>
    <dgm:pt modelId="{BC98B5F7-9F75-4888-A745-3875A5627F21}">
      <dgm:prSet/>
      <dgm:spPr/>
      <dgm:t>
        <a:bodyPr/>
        <a:lstStyle/>
        <a:p>
          <a:r>
            <a:rPr lang="en-US" dirty="0">
              <a:latin typeface="Rockwell" panose="02060603020205020403" pitchFamily="18" charset="77"/>
            </a:rPr>
            <a:t>Teachers regular contact parents via phone, email, ClassDojo, and text to address concerns</a:t>
          </a:r>
        </a:p>
      </dgm:t>
    </dgm:pt>
    <dgm:pt modelId="{08B34342-FBED-429B-AD8D-AD789A7B324E}" type="parTrans" cxnId="{002F0FB7-699D-4A49-883A-1384F8B73FA2}">
      <dgm:prSet/>
      <dgm:spPr/>
      <dgm:t>
        <a:bodyPr/>
        <a:lstStyle/>
        <a:p>
          <a:endParaRPr lang="en-US"/>
        </a:p>
      </dgm:t>
    </dgm:pt>
    <dgm:pt modelId="{D2628890-B8D1-4B72-89A5-DEBBC3825FCA}" type="sibTrans" cxnId="{002F0FB7-699D-4A49-883A-1384F8B73FA2}">
      <dgm:prSet/>
      <dgm:spPr/>
      <dgm:t>
        <a:bodyPr/>
        <a:lstStyle/>
        <a:p>
          <a:endParaRPr lang="en-US"/>
        </a:p>
      </dgm:t>
    </dgm:pt>
    <dgm:pt modelId="{A8394935-2074-4686-9EF3-A5F8FC179E87}">
      <dgm:prSet/>
      <dgm:spPr/>
      <dgm:t>
        <a:bodyPr/>
        <a:lstStyle/>
        <a:p>
          <a:r>
            <a:rPr lang="en-US" dirty="0">
              <a:latin typeface="Rockwell" panose="02060603020205020403" pitchFamily="18" charset="77"/>
            </a:rPr>
            <a:t>Mid Nine-week progress reports</a:t>
          </a:r>
        </a:p>
      </dgm:t>
    </dgm:pt>
    <dgm:pt modelId="{0E565393-EF4C-4968-BC94-62EF36AFF82C}" type="parTrans" cxnId="{22F5C84A-F577-4A25-B86D-2A6E05403C89}">
      <dgm:prSet/>
      <dgm:spPr/>
      <dgm:t>
        <a:bodyPr/>
        <a:lstStyle/>
        <a:p>
          <a:endParaRPr lang="en-US"/>
        </a:p>
      </dgm:t>
    </dgm:pt>
    <dgm:pt modelId="{BB7C67C5-729A-4BCC-9625-622FA96149DD}" type="sibTrans" cxnId="{22F5C84A-F577-4A25-B86D-2A6E05403C89}">
      <dgm:prSet/>
      <dgm:spPr/>
      <dgm:t>
        <a:bodyPr/>
        <a:lstStyle/>
        <a:p>
          <a:endParaRPr lang="en-US"/>
        </a:p>
      </dgm:t>
    </dgm:pt>
    <dgm:pt modelId="{60E98D5F-5EFB-43D4-A3C3-40512F3B1A16}">
      <dgm:prSet/>
      <dgm:spPr/>
      <dgm:t>
        <a:bodyPr/>
        <a:lstStyle/>
        <a:p>
          <a:r>
            <a:rPr lang="en-US" dirty="0">
              <a:latin typeface="Rockwell" panose="02060603020205020403" pitchFamily="18" charset="77"/>
            </a:rPr>
            <a:t>Report cards every Nine weeks</a:t>
          </a:r>
        </a:p>
      </dgm:t>
    </dgm:pt>
    <dgm:pt modelId="{00EDD7E7-ACEE-4E38-B304-D9DC41EAB18A}" type="parTrans" cxnId="{42A58893-1FBC-4184-AC32-7F170F969DFF}">
      <dgm:prSet/>
      <dgm:spPr/>
      <dgm:t>
        <a:bodyPr/>
        <a:lstStyle/>
        <a:p>
          <a:endParaRPr lang="en-US"/>
        </a:p>
      </dgm:t>
    </dgm:pt>
    <dgm:pt modelId="{627451AD-2034-4789-8903-CE63F9F9898C}" type="sibTrans" cxnId="{42A58893-1FBC-4184-AC32-7F170F969DFF}">
      <dgm:prSet/>
      <dgm:spPr/>
      <dgm:t>
        <a:bodyPr/>
        <a:lstStyle/>
        <a:p>
          <a:endParaRPr lang="en-US"/>
        </a:p>
      </dgm:t>
    </dgm:pt>
    <dgm:pt modelId="{92C7AE22-7145-4CDE-AF88-C47A93D0EB29}">
      <dgm:prSet/>
      <dgm:spPr/>
      <dgm:t>
        <a:bodyPr/>
        <a:lstStyle/>
        <a:p>
          <a:r>
            <a:rPr lang="en-US" dirty="0">
              <a:latin typeface="Rockwell" panose="02060603020205020403" pitchFamily="18" charset="77"/>
            </a:rPr>
            <a:t>Access to PowerSchool gradebooks</a:t>
          </a:r>
        </a:p>
      </dgm:t>
    </dgm:pt>
    <dgm:pt modelId="{0B7AA321-C424-4872-B430-C6A022C1BA2E}" type="parTrans" cxnId="{A5CF4F92-260D-45D5-A72C-F4B20E2D116E}">
      <dgm:prSet/>
      <dgm:spPr/>
      <dgm:t>
        <a:bodyPr/>
        <a:lstStyle/>
        <a:p>
          <a:endParaRPr lang="en-US"/>
        </a:p>
      </dgm:t>
    </dgm:pt>
    <dgm:pt modelId="{DCB4E6E3-0C55-44DC-805F-26ACD24508ED}" type="sibTrans" cxnId="{A5CF4F92-260D-45D5-A72C-F4B20E2D116E}">
      <dgm:prSet/>
      <dgm:spPr/>
      <dgm:t>
        <a:bodyPr/>
        <a:lstStyle/>
        <a:p>
          <a:endParaRPr lang="en-US"/>
        </a:p>
      </dgm:t>
    </dgm:pt>
    <dgm:pt modelId="{50990783-7E83-4772-B172-77D8FBD8ACD3}">
      <dgm:prSet/>
      <dgm:spPr/>
      <dgm:t>
        <a:bodyPr/>
        <a:lstStyle/>
        <a:p>
          <a:r>
            <a:rPr lang="en-US" dirty="0">
              <a:latin typeface="Rockwell" panose="02060603020205020403" pitchFamily="18" charset="77"/>
            </a:rPr>
            <a:t>Parents can monitor student grades and attendance by logging into to their PowerSchool account. </a:t>
          </a:r>
        </a:p>
      </dgm:t>
    </dgm:pt>
    <dgm:pt modelId="{DE88D1CC-AC73-489E-B0CE-FD7A3F1167D6}" type="parTrans" cxnId="{2E64A9CB-69A7-4370-9B55-AF9915A904B9}">
      <dgm:prSet/>
      <dgm:spPr/>
      <dgm:t>
        <a:bodyPr/>
        <a:lstStyle/>
        <a:p>
          <a:endParaRPr lang="en-US"/>
        </a:p>
      </dgm:t>
    </dgm:pt>
    <dgm:pt modelId="{921B92BF-6A58-425A-BF5E-27AA78DA25D0}" type="sibTrans" cxnId="{2E64A9CB-69A7-4370-9B55-AF9915A904B9}">
      <dgm:prSet/>
      <dgm:spPr/>
      <dgm:t>
        <a:bodyPr/>
        <a:lstStyle/>
        <a:p>
          <a:endParaRPr lang="en-US"/>
        </a:p>
      </dgm:t>
    </dgm:pt>
    <dgm:pt modelId="{7E6F051F-BF83-D442-AEAF-D572F1F1B207}" type="pres">
      <dgm:prSet presAssocID="{669EA051-341A-4C6D-AAD1-4395C41267A0}" presName="diagram" presStyleCnt="0">
        <dgm:presLayoutVars>
          <dgm:dir/>
          <dgm:resizeHandles val="exact"/>
        </dgm:presLayoutVars>
      </dgm:prSet>
      <dgm:spPr/>
    </dgm:pt>
    <dgm:pt modelId="{BD49A6E3-6A77-8342-A382-09F31065E40E}" type="pres">
      <dgm:prSet presAssocID="{81D3AA43-E2B3-4DE3-A434-A3079997ABFB}" presName="node" presStyleLbl="node1" presStyleIdx="0" presStyleCnt="6" custLinFactNeighborX="-759" custLinFactNeighborY="-107">
        <dgm:presLayoutVars>
          <dgm:bulletEnabled val="1"/>
        </dgm:presLayoutVars>
      </dgm:prSet>
      <dgm:spPr/>
    </dgm:pt>
    <dgm:pt modelId="{BB708001-E1AC-CC49-A491-A36C52FDEFF7}" type="pres">
      <dgm:prSet presAssocID="{80E69C9E-B0B3-4BE7-AFB4-C76F271EA147}" presName="sibTrans" presStyleCnt="0"/>
      <dgm:spPr/>
    </dgm:pt>
    <dgm:pt modelId="{BDE09BEE-0546-404E-BF6F-EED9B58650D7}" type="pres">
      <dgm:prSet presAssocID="{BC98B5F7-9F75-4888-A745-3875A5627F21}" presName="node" presStyleLbl="node1" presStyleIdx="1" presStyleCnt="6">
        <dgm:presLayoutVars>
          <dgm:bulletEnabled val="1"/>
        </dgm:presLayoutVars>
      </dgm:prSet>
      <dgm:spPr/>
    </dgm:pt>
    <dgm:pt modelId="{3C62FDD4-97A3-8243-9E91-F084ECFAD25E}" type="pres">
      <dgm:prSet presAssocID="{D2628890-B8D1-4B72-89A5-DEBBC3825FCA}" presName="sibTrans" presStyleCnt="0"/>
      <dgm:spPr/>
    </dgm:pt>
    <dgm:pt modelId="{17F17ED2-52EF-D746-9E6D-28E822E73B61}" type="pres">
      <dgm:prSet presAssocID="{A8394935-2074-4686-9EF3-A5F8FC179E87}" presName="node" presStyleLbl="node1" presStyleIdx="2" presStyleCnt="6">
        <dgm:presLayoutVars>
          <dgm:bulletEnabled val="1"/>
        </dgm:presLayoutVars>
      </dgm:prSet>
      <dgm:spPr/>
    </dgm:pt>
    <dgm:pt modelId="{7868BD4D-BFEF-FF42-8BA8-4469C4E11F73}" type="pres">
      <dgm:prSet presAssocID="{BB7C67C5-729A-4BCC-9625-622FA96149DD}" presName="sibTrans" presStyleCnt="0"/>
      <dgm:spPr/>
    </dgm:pt>
    <dgm:pt modelId="{FE2DA3B7-BB71-2A4F-94A6-207DD390D753}" type="pres">
      <dgm:prSet presAssocID="{60E98D5F-5EFB-43D4-A3C3-40512F3B1A16}" presName="node" presStyleLbl="node1" presStyleIdx="3" presStyleCnt="6">
        <dgm:presLayoutVars>
          <dgm:bulletEnabled val="1"/>
        </dgm:presLayoutVars>
      </dgm:prSet>
      <dgm:spPr/>
    </dgm:pt>
    <dgm:pt modelId="{D76A5928-BE02-EE42-8589-C0F34994F04F}" type="pres">
      <dgm:prSet presAssocID="{627451AD-2034-4789-8903-CE63F9F9898C}" presName="sibTrans" presStyleCnt="0"/>
      <dgm:spPr/>
    </dgm:pt>
    <dgm:pt modelId="{AB18D932-B45F-1F46-B58B-CC68527D99D7}" type="pres">
      <dgm:prSet presAssocID="{92C7AE22-7145-4CDE-AF88-C47A93D0EB29}" presName="node" presStyleLbl="node1" presStyleIdx="4" presStyleCnt="6">
        <dgm:presLayoutVars>
          <dgm:bulletEnabled val="1"/>
        </dgm:presLayoutVars>
      </dgm:prSet>
      <dgm:spPr/>
    </dgm:pt>
    <dgm:pt modelId="{87D58F8C-0346-0E42-85B6-999670FE692B}" type="pres">
      <dgm:prSet presAssocID="{DCB4E6E3-0C55-44DC-805F-26ACD24508ED}" presName="sibTrans" presStyleCnt="0"/>
      <dgm:spPr/>
    </dgm:pt>
    <dgm:pt modelId="{BE5F0074-0319-6240-913B-80616D04535F}" type="pres">
      <dgm:prSet presAssocID="{50990783-7E83-4772-B172-77D8FBD8ACD3}" presName="node" presStyleLbl="node1" presStyleIdx="5" presStyleCnt="6">
        <dgm:presLayoutVars>
          <dgm:bulletEnabled val="1"/>
        </dgm:presLayoutVars>
      </dgm:prSet>
      <dgm:spPr/>
    </dgm:pt>
  </dgm:ptLst>
  <dgm:cxnLst>
    <dgm:cxn modelId="{8EC48F0C-C0C7-7B4E-85E8-CAD83986805D}" type="presOf" srcId="{92C7AE22-7145-4CDE-AF88-C47A93D0EB29}" destId="{AB18D932-B45F-1F46-B58B-CC68527D99D7}" srcOrd="0" destOrd="0" presId="urn:microsoft.com/office/officeart/2005/8/layout/default"/>
    <dgm:cxn modelId="{FACAF03E-6FB7-134E-9124-86FD96A70203}" type="presOf" srcId="{60E98D5F-5EFB-43D4-A3C3-40512F3B1A16}" destId="{FE2DA3B7-BB71-2A4F-94A6-207DD390D753}" srcOrd="0" destOrd="0" presId="urn:microsoft.com/office/officeart/2005/8/layout/default"/>
    <dgm:cxn modelId="{5CE11360-F5EE-634D-93DB-E307CDE3CE99}" type="presOf" srcId="{A8394935-2074-4686-9EF3-A5F8FC179E87}" destId="{17F17ED2-52EF-D746-9E6D-28E822E73B61}" srcOrd="0" destOrd="0" presId="urn:microsoft.com/office/officeart/2005/8/layout/default"/>
    <dgm:cxn modelId="{22F5C84A-F577-4A25-B86D-2A6E05403C89}" srcId="{669EA051-341A-4C6D-AAD1-4395C41267A0}" destId="{A8394935-2074-4686-9EF3-A5F8FC179E87}" srcOrd="2" destOrd="0" parTransId="{0E565393-EF4C-4968-BC94-62EF36AFF82C}" sibTransId="{BB7C67C5-729A-4BCC-9625-622FA96149DD}"/>
    <dgm:cxn modelId="{F5FEE36F-42E1-FC4A-89B5-F9BA0DD776DA}" type="presOf" srcId="{BC98B5F7-9F75-4888-A745-3875A5627F21}" destId="{BDE09BEE-0546-404E-BF6F-EED9B58650D7}" srcOrd="0" destOrd="0" presId="urn:microsoft.com/office/officeart/2005/8/layout/default"/>
    <dgm:cxn modelId="{237EA780-E38E-6F46-856D-9EA4B2B9F47B}" type="presOf" srcId="{81D3AA43-E2B3-4DE3-A434-A3079997ABFB}" destId="{BD49A6E3-6A77-8342-A382-09F31065E40E}" srcOrd="0" destOrd="0" presId="urn:microsoft.com/office/officeart/2005/8/layout/default"/>
    <dgm:cxn modelId="{A5CF4F92-260D-45D5-A72C-F4B20E2D116E}" srcId="{669EA051-341A-4C6D-AAD1-4395C41267A0}" destId="{92C7AE22-7145-4CDE-AF88-C47A93D0EB29}" srcOrd="4" destOrd="0" parTransId="{0B7AA321-C424-4872-B430-C6A022C1BA2E}" sibTransId="{DCB4E6E3-0C55-44DC-805F-26ACD24508ED}"/>
    <dgm:cxn modelId="{42A58893-1FBC-4184-AC32-7F170F969DFF}" srcId="{669EA051-341A-4C6D-AAD1-4395C41267A0}" destId="{60E98D5F-5EFB-43D4-A3C3-40512F3B1A16}" srcOrd="3" destOrd="0" parTransId="{00EDD7E7-ACEE-4E38-B304-D9DC41EAB18A}" sibTransId="{627451AD-2034-4789-8903-CE63F9F9898C}"/>
    <dgm:cxn modelId="{A67C9CA8-E3D8-A740-8A2C-414216E2A56B}" type="presOf" srcId="{50990783-7E83-4772-B172-77D8FBD8ACD3}" destId="{BE5F0074-0319-6240-913B-80616D04535F}" srcOrd="0" destOrd="0" presId="urn:microsoft.com/office/officeart/2005/8/layout/default"/>
    <dgm:cxn modelId="{002F0FB7-699D-4A49-883A-1384F8B73FA2}" srcId="{669EA051-341A-4C6D-AAD1-4395C41267A0}" destId="{BC98B5F7-9F75-4888-A745-3875A5627F21}" srcOrd="1" destOrd="0" parTransId="{08B34342-FBED-429B-AD8D-AD789A7B324E}" sibTransId="{D2628890-B8D1-4B72-89A5-DEBBC3825FCA}"/>
    <dgm:cxn modelId="{2E64A9CB-69A7-4370-9B55-AF9915A904B9}" srcId="{669EA051-341A-4C6D-AAD1-4395C41267A0}" destId="{50990783-7E83-4772-B172-77D8FBD8ACD3}" srcOrd="5" destOrd="0" parTransId="{DE88D1CC-AC73-489E-B0CE-FD7A3F1167D6}" sibTransId="{921B92BF-6A58-425A-BF5E-27AA78DA25D0}"/>
    <dgm:cxn modelId="{FEC740E9-D32F-425A-BEF3-8F39D9046ABA}" srcId="{669EA051-341A-4C6D-AAD1-4395C41267A0}" destId="{81D3AA43-E2B3-4DE3-A434-A3079997ABFB}" srcOrd="0" destOrd="0" parTransId="{07826FBE-D9C1-4B32-BCD1-61500C6AC66B}" sibTransId="{80E69C9E-B0B3-4BE7-AFB4-C76F271EA147}"/>
    <dgm:cxn modelId="{1D3C8CF3-5F29-AE4C-9DE8-237CC4591840}" type="presOf" srcId="{669EA051-341A-4C6D-AAD1-4395C41267A0}" destId="{7E6F051F-BF83-D442-AEAF-D572F1F1B207}" srcOrd="0" destOrd="0" presId="urn:microsoft.com/office/officeart/2005/8/layout/default"/>
    <dgm:cxn modelId="{A00329AA-155B-834C-BE87-97F0825B0562}" type="presParOf" srcId="{7E6F051F-BF83-D442-AEAF-D572F1F1B207}" destId="{BD49A6E3-6A77-8342-A382-09F31065E40E}" srcOrd="0" destOrd="0" presId="urn:microsoft.com/office/officeart/2005/8/layout/default"/>
    <dgm:cxn modelId="{25AD02B9-AF41-4D4A-BC87-2A5655162AED}" type="presParOf" srcId="{7E6F051F-BF83-D442-AEAF-D572F1F1B207}" destId="{BB708001-E1AC-CC49-A491-A36C52FDEFF7}" srcOrd="1" destOrd="0" presId="urn:microsoft.com/office/officeart/2005/8/layout/default"/>
    <dgm:cxn modelId="{DBFE5F10-08B0-754C-993B-841A8EDBCAD5}" type="presParOf" srcId="{7E6F051F-BF83-D442-AEAF-D572F1F1B207}" destId="{BDE09BEE-0546-404E-BF6F-EED9B58650D7}" srcOrd="2" destOrd="0" presId="urn:microsoft.com/office/officeart/2005/8/layout/default"/>
    <dgm:cxn modelId="{3A657D54-C2F7-6A42-B820-8BDAD29F29D6}" type="presParOf" srcId="{7E6F051F-BF83-D442-AEAF-D572F1F1B207}" destId="{3C62FDD4-97A3-8243-9E91-F084ECFAD25E}" srcOrd="3" destOrd="0" presId="urn:microsoft.com/office/officeart/2005/8/layout/default"/>
    <dgm:cxn modelId="{CFED198C-1EB8-F04F-BF9D-CB9B1E89344E}" type="presParOf" srcId="{7E6F051F-BF83-D442-AEAF-D572F1F1B207}" destId="{17F17ED2-52EF-D746-9E6D-28E822E73B61}" srcOrd="4" destOrd="0" presId="urn:microsoft.com/office/officeart/2005/8/layout/default"/>
    <dgm:cxn modelId="{1C769A14-D41B-6B46-9F3A-F59A44903F9E}" type="presParOf" srcId="{7E6F051F-BF83-D442-AEAF-D572F1F1B207}" destId="{7868BD4D-BFEF-FF42-8BA8-4469C4E11F73}" srcOrd="5" destOrd="0" presId="urn:microsoft.com/office/officeart/2005/8/layout/default"/>
    <dgm:cxn modelId="{7BCA6748-8D6C-0E43-A956-144B55EDF4E8}" type="presParOf" srcId="{7E6F051F-BF83-D442-AEAF-D572F1F1B207}" destId="{FE2DA3B7-BB71-2A4F-94A6-207DD390D753}" srcOrd="6" destOrd="0" presId="urn:microsoft.com/office/officeart/2005/8/layout/default"/>
    <dgm:cxn modelId="{1E6459D6-21EE-F340-A0B3-2BCFCB8B4CB0}" type="presParOf" srcId="{7E6F051F-BF83-D442-AEAF-D572F1F1B207}" destId="{D76A5928-BE02-EE42-8589-C0F34994F04F}" srcOrd="7" destOrd="0" presId="urn:microsoft.com/office/officeart/2005/8/layout/default"/>
    <dgm:cxn modelId="{1C994CDC-EE1D-0746-890B-8824E8003010}" type="presParOf" srcId="{7E6F051F-BF83-D442-AEAF-D572F1F1B207}" destId="{AB18D932-B45F-1F46-B58B-CC68527D99D7}" srcOrd="8" destOrd="0" presId="urn:microsoft.com/office/officeart/2005/8/layout/default"/>
    <dgm:cxn modelId="{7017C16C-3F50-A040-B7EA-B602235C95F8}" type="presParOf" srcId="{7E6F051F-BF83-D442-AEAF-D572F1F1B207}" destId="{87D58F8C-0346-0E42-85B6-999670FE692B}" srcOrd="9" destOrd="0" presId="urn:microsoft.com/office/officeart/2005/8/layout/default"/>
    <dgm:cxn modelId="{5E7576E7-6BD6-3649-AA60-A422AB28BC5E}" type="presParOf" srcId="{7E6F051F-BF83-D442-AEAF-D572F1F1B207}" destId="{BE5F0074-0319-6240-913B-80616D04535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14622C-ED99-4E55-853B-F4847D209690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E6FF94-6484-4577-AFD4-46DAC76356C4}">
      <dgm:prSet/>
      <dgm:spPr/>
      <dgm:t>
        <a:bodyPr/>
        <a:lstStyle/>
        <a:p>
          <a:r>
            <a:rPr lang="en-US" dirty="0">
              <a:latin typeface="Rockwell" panose="02060603020205020403" pitchFamily="18" charset="77"/>
            </a:rPr>
            <a:t>The compact has been jointly developed and agreed upon by parents, students, and the WINCHESTER Elementary School staff.</a:t>
          </a:r>
        </a:p>
      </dgm:t>
    </dgm:pt>
    <dgm:pt modelId="{B544DB0F-5E13-437C-8207-2F11ED86EC64}" type="parTrans" cxnId="{E29F5EE9-63BE-4415-AB24-668796B77E3C}">
      <dgm:prSet/>
      <dgm:spPr/>
      <dgm:t>
        <a:bodyPr/>
        <a:lstStyle/>
        <a:p>
          <a:endParaRPr lang="en-US"/>
        </a:p>
      </dgm:t>
    </dgm:pt>
    <dgm:pt modelId="{54DA4349-0EE6-40AD-9F20-190ED42495F4}" type="sibTrans" cxnId="{E29F5EE9-63BE-4415-AB24-668796B77E3C}">
      <dgm:prSet/>
      <dgm:spPr/>
      <dgm:t>
        <a:bodyPr/>
        <a:lstStyle/>
        <a:p>
          <a:endParaRPr lang="en-US"/>
        </a:p>
      </dgm:t>
    </dgm:pt>
    <dgm:pt modelId="{E4191B2D-3633-4736-BEA9-9128F00DBC7E}">
      <dgm:prSet/>
      <dgm:spPr/>
      <dgm:t>
        <a:bodyPr/>
        <a:lstStyle/>
        <a:p>
          <a:r>
            <a:rPr lang="en-US" dirty="0">
              <a:latin typeface="Rockwell" panose="02060603020205020403" pitchFamily="18" charset="77"/>
            </a:rPr>
            <a:t>THE COMPACT CAN BE FOUND ON OUR SCHOOL WEBSITE</a:t>
          </a:r>
        </a:p>
      </dgm:t>
    </dgm:pt>
    <dgm:pt modelId="{F30CD6E2-3AC7-489F-9D90-9BB90E95A2E7}" type="parTrans" cxnId="{0E858282-0FC9-4B47-AB80-94EA4204A511}">
      <dgm:prSet/>
      <dgm:spPr/>
      <dgm:t>
        <a:bodyPr/>
        <a:lstStyle/>
        <a:p>
          <a:endParaRPr lang="en-US"/>
        </a:p>
      </dgm:t>
    </dgm:pt>
    <dgm:pt modelId="{B59B1DC3-93FE-4E7E-90CC-59D0AB7E990C}" type="sibTrans" cxnId="{0E858282-0FC9-4B47-AB80-94EA4204A511}">
      <dgm:prSet/>
      <dgm:spPr/>
      <dgm:t>
        <a:bodyPr/>
        <a:lstStyle/>
        <a:p>
          <a:endParaRPr lang="en-US"/>
        </a:p>
      </dgm:t>
    </dgm:pt>
    <dgm:pt modelId="{B2225221-0F97-B145-97A8-33AF8CC48714}" type="pres">
      <dgm:prSet presAssocID="{6414622C-ED99-4E55-853B-F4847D20969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95AB818-0C98-3E47-A5BC-F4F76792DAD5}" type="pres">
      <dgm:prSet presAssocID="{8BE6FF94-6484-4577-AFD4-46DAC76356C4}" presName="hierRoot1" presStyleCnt="0"/>
      <dgm:spPr/>
    </dgm:pt>
    <dgm:pt modelId="{E7AC2CB5-8F81-9A4B-8167-298F896A4874}" type="pres">
      <dgm:prSet presAssocID="{8BE6FF94-6484-4577-AFD4-46DAC76356C4}" presName="composite" presStyleCnt="0"/>
      <dgm:spPr/>
    </dgm:pt>
    <dgm:pt modelId="{D8B8DB1A-0ABB-2B45-A376-8CC7143C2AA9}" type="pres">
      <dgm:prSet presAssocID="{8BE6FF94-6484-4577-AFD4-46DAC76356C4}" presName="background" presStyleLbl="node0" presStyleIdx="0" presStyleCnt="2"/>
      <dgm:spPr/>
    </dgm:pt>
    <dgm:pt modelId="{C2C4817E-3D98-B84B-8C93-300980B374D4}" type="pres">
      <dgm:prSet presAssocID="{8BE6FF94-6484-4577-AFD4-46DAC76356C4}" presName="text" presStyleLbl="fgAcc0" presStyleIdx="0" presStyleCnt="2">
        <dgm:presLayoutVars>
          <dgm:chPref val="3"/>
        </dgm:presLayoutVars>
      </dgm:prSet>
      <dgm:spPr/>
    </dgm:pt>
    <dgm:pt modelId="{BA546A18-7FE5-7342-9628-E61324C8ABA8}" type="pres">
      <dgm:prSet presAssocID="{8BE6FF94-6484-4577-AFD4-46DAC76356C4}" presName="hierChild2" presStyleCnt="0"/>
      <dgm:spPr/>
    </dgm:pt>
    <dgm:pt modelId="{1BFBF216-ED5D-734A-AE30-012EF0E48D06}" type="pres">
      <dgm:prSet presAssocID="{E4191B2D-3633-4736-BEA9-9128F00DBC7E}" presName="hierRoot1" presStyleCnt="0"/>
      <dgm:spPr/>
    </dgm:pt>
    <dgm:pt modelId="{2E9E8B0A-08A4-9643-A43E-EF58F4F485EF}" type="pres">
      <dgm:prSet presAssocID="{E4191B2D-3633-4736-BEA9-9128F00DBC7E}" presName="composite" presStyleCnt="0"/>
      <dgm:spPr/>
    </dgm:pt>
    <dgm:pt modelId="{3CA4AD1C-DAA1-AA41-9CBD-9C8C92C0088B}" type="pres">
      <dgm:prSet presAssocID="{E4191B2D-3633-4736-BEA9-9128F00DBC7E}" presName="background" presStyleLbl="node0" presStyleIdx="1" presStyleCnt="2"/>
      <dgm:spPr/>
    </dgm:pt>
    <dgm:pt modelId="{FD18EA87-A018-1245-9BDB-8CAFC0982FF8}" type="pres">
      <dgm:prSet presAssocID="{E4191B2D-3633-4736-BEA9-9128F00DBC7E}" presName="text" presStyleLbl="fgAcc0" presStyleIdx="1" presStyleCnt="2">
        <dgm:presLayoutVars>
          <dgm:chPref val="3"/>
        </dgm:presLayoutVars>
      </dgm:prSet>
      <dgm:spPr/>
    </dgm:pt>
    <dgm:pt modelId="{444EDF53-6A4B-904E-9E02-2B42361804AE}" type="pres">
      <dgm:prSet presAssocID="{E4191B2D-3633-4736-BEA9-9128F00DBC7E}" presName="hierChild2" presStyleCnt="0"/>
      <dgm:spPr/>
    </dgm:pt>
  </dgm:ptLst>
  <dgm:cxnLst>
    <dgm:cxn modelId="{7AED611F-91D9-2048-B200-A67E888D6C39}" type="presOf" srcId="{E4191B2D-3633-4736-BEA9-9128F00DBC7E}" destId="{FD18EA87-A018-1245-9BDB-8CAFC0982FF8}" srcOrd="0" destOrd="0" presId="urn:microsoft.com/office/officeart/2005/8/layout/hierarchy1"/>
    <dgm:cxn modelId="{83491D22-EB81-3E4D-A0EA-459EEB7B2C2B}" type="presOf" srcId="{8BE6FF94-6484-4577-AFD4-46DAC76356C4}" destId="{C2C4817E-3D98-B84B-8C93-300980B374D4}" srcOrd="0" destOrd="0" presId="urn:microsoft.com/office/officeart/2005/8/layout/hierarchy1"/>
    <dgm:cxn modelId="{0E858282-0FC9-4B47-AB80-94EA4204A511}" srcId="{6414622C-ED99-4E55-853B-F4847D209690}" destId="{E4191B2D-3633-4736-BEA9-9128F00DBC7E}" srcOrd="1" destOrd="0" parTransId="{F30CD6E2-3AC7-489F-9D90-9BB90E95A2E7}" sibTransId="{B59B1DC3-93FE-4E7E-90CC-59D0AB7E990C}"/>
    <dgm:cxn modelId="{84F858A6-4BF4-7E4C-B5F0-4CCC74289C20}" type="presOf" srcId="{6414622C-ED99-4E55-853B-F4847D209690}" destId="{B2225221-0F97-B145-97A8-33AF8CC48714}" srcOrd="0" destOrd="0" presId="urn:microsoft.com/office/officeart/2005/8/layout/hierarchy1"/>
    <dgm:cxn modelId="{E29F5EE9-63BE-4415-AB24-668796B77E3C}" srcId="{6414622C-ED99-4E55-853B-F4847D209690}" destId="{8BE6FF94-6484-4577-AFD4-46DAC76356C4}" srcOrd="0" destOrd="0" parTransId="{B544DB0F-5E13-437C-8207-2F11ED86EC64}" sibTransId="{54DA4349-0EE6-40AD-9F20-190ED42495F4}"/>
    <dgm:cxn modelId="{68A0018C-1D15-CE48-99B7-5F2903125330}" type="presParOf" srcId="{B2225221-0F97-B145-97A8-33AF8CC48714}" destId="{295AB818-0C98-3E47-A5BC-F4F76792DAD5}" srcOrd="0" destOrd="0" presId="urn:microsoft.com/office/officeart/2005/8/layout/hierarchy1"/>
    <dgm:cxn modelId="{4A1216A0-AFA8-CF4A-842D-9E2AAB343032}" type="presParOf" srcId="{295AB818-0C98-3E47-A5BC-F4F76792DAD5}" destId="{E7AC2CB5-8F81-9A4B-8167-298F896A4874}" srcOrd="0" destOrd="0" presId="urn:microsoft.com/office/officeart/2005/8/layout/hierarchy1"/>
    <dgm:cxn modelId="{50005546-840E-1E47-92B4-E3FA722F1183}" type="presParOf" srcId="{E7AC2CB5-8F81-9A4B-8167-298F896A4874}" destId="{D8B8DB1A-0ABB-2B45-A376-8CC7143C2AA9}" srcOrd="0" destOrd="0" presId="urn:microsoft.com/office/officeart/2005/8/layout/hierarchy1"/>
    <dgm:cxn modelId="{72B1D3BA-4FF0-8449-AA92-9C0C3C8412C3}" type="presParOf" srcId="{E7AC2CB5-8F81-9A4B-8167-298F896A4874}" destId="{C2C4817E-3D98-B84B-8C93-300980B374D4}" srcOrd="1" destOrd="0" presId="urn:microsoft.com/office/officeart/2005/8/layout/hierarchy1"/>
    <dgm:cxn modelId="{01A24D7E-4B45-AC45-9C64-64239C82E79B}" type="presParOf" srcId="{295AB818-0C98-3E47-A5BC-F4F76792DAD5}" destId="{BA546A18-7FE5-7342-9628-E61324C8ABA8}" srcOrd="1" destOrd="0" presId="urn:microsoft.com/office/officeart/2005/8/layout/hierarchy1"/>
    <dgm:cxn modelId="{5069E515-9121-0D42-ACD0-90E2A24D4AA1}" type="presParOf" srcId="{B2225221-0F97-B145-97A8-33AF8CC48714}" destId="{1BFBF216-ED5D-734A-AE30-012EF0E48D06}" srcOrd="1" destOrd="0" presId="urn:microsoft.com/office/officeart/2005/8/layout/hierarchy1"/>
    <dgm:cxn modelId="{781DFE2B-661E-5141-8C26-C26188009025}" type="presParOf" srcId="{1BFBF216-ED5D-734A-AE30-012EF0E48D06}" destId="{2E9E8B0A-08A4-9643-A43E-EF58F4F485EF}" srcOrd="0" destOrd="0" presId="urn:microsoft.com/office/officeart/2005/8/layout/hierarchy1"/>
    <dgm:cxn modelId="{12AAD6B3-1093-A849-9989-E2680A687F56}" type="presParOf" srcId="{2E9E8B0A-08A4-9643-A43E-EF58F4F485EF}" destId="{3CA4AD1C-DAA1-AA41-9CBD-9C8C92C0088B}" srcOrd="0" destOrd="0" presId="urn:microsoft.com/office/officeart/2005/8/layout/hierarchy1"/>
    <dgm:cxn modelId="{54E0B269-36A5-624A-B8A6-2F070C963FEC}" type="presParOf" srcId="{2E9E8B0A-08A4-9643-A43E-EF58F4F485EF}" destId="{FD18EA87-A018-1245-9BDB-8CAFC0982FF8}" srcOrd="1" destOrd="0" presId="urn:microsoft.com/office/officeart/2005/8/layout/hierarchy1"/>
    <dgm:cxn modelId="{2AB62209-AA93-8741-BE9F-A8B696536FD9}" type="presParOf" srcId="{1BFBF216-ED5D-734A-AE30-012EF0E48D06}" destId="{444EDF53-6A4B-904E-9E02-2B42361804A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478C9D-47A0-4074-95AF-F374A7E0604B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0FD273-F979-4B57-9D16-9CECC3AEB226}">
      <dgm:prSet/>
      <dgm:spPr/>
      <dgm:t>
        <a:bodyPr/>
        <a:lstStyle/>
        <a:p>
          <a:r>
            <a:rPr lang="en-US" dirty="0">
              <a:latin typeface="Rockwell" panose="02060603020205020403" pitchFamily="18" charset="77"/>
            </a:rPr>
            <a:t>The school improvement plan is updated yearly by the WINCHESTER ELEMENTARY’S leadership Team, teachers, parents, and students.</a:t>
          </a:r>
        </a:p>
      </dgm:t>
    </dgm:pt>
    <dgm:pt modelId="{BE2D4341-E953-47D0-B24B-D5E8D8676BF9}" type="parTrans" cxnId="{FC427A15-9AA9-431A-ABD6-681A1160AAC2}">
      <dgm:prSet/>
      <dgm:spPr/>
      <dgm:t>
        <a:bodyPr/>
        <a:lstStyle/>
        <a:p>
          <a:endParaRPr lang="en-US"/>
        </a:p>
      </dgm:t>
    </dgm:pt>
    <dgm:pt modelId="{4F6DF604-81DB-4B93-A430-2BE548F08EB4}" type="sibTrans" cxnId="{FC427A15-9AA9-431A-ABD6-681A1160AAC2}">
      <dgm:prSet/>
      <dgm:spPr/>
      <dgm:t>
        <a:bodyPr/>
        <a:lstStyle/>
        <a:p>
          <a:endParaRPr lang="en-US"/>
        </a:p>
      </dgm:t>
    </dgm:pt>
    <dgm:pt modelId="{3359542A-C8CA-449B-B6EC-111D726CFBD3}">
      <dgm:prSet/>
      <dgm:spPr/>
      <dgm:t>
        <a:bodyPr/>
        <a:lstStyle/>
        <a:p>
          <a:r>
            <a:rPr lang="en-US" dirty="0">
              <a:latin typeface="Rockwell" panose="02060603020205020403" pitchFamily="18" charset="77"/>
            </a:rPr>
            <a:t>If you are interested in being a member of the school improvement committee, email CRUMPLA@scsk12.org</a:t>
          </a:r>
        </a:p>
      </dgm:t>
    </dgm:pt>
    <dgm:pt modelId="{CF166B91-23AA-4690-83AB-B7B36658887F}" type="parTrans" cxnId="{D571DEA0-DA14-4471-B1C1-CA8B6D7017C3}">
      <dgm:prSet/>
      <dgm:spPr/>
      <dgm:t>
        <a:bodyPr/>
        <a:lstStyle/>
        <a:p>
          <a:endParaRPr lang="en-US"/>
        </a:p>
      </dgm:t>
    </dgm:pt>
    <dgm:pt modelId="{25F72D8E-D6DA-40B4-8FF9-29A8BAD7C196}" type="sibTrans" cxnId="{D571DEA0-DA14-4471-B1C1-CA8B6D7017C3}">
      <dgm:prSet/>
      <dgm:spPr/>
      <dgm:t>
        <a:bodyPr/>
        <a:lstStyle/>
        <a:p>
          <a:endParaRPr lang="en-US"/>
        </a:p>
      </dgm:t>
    </dgm:pt>
    <dgm:pt modelId="{729C9985-E7FA-4E69-9614-1F5D59036A6E}" type="pres">
      <dgm:prSet presAssocID="{93478C9D-47A0-4074-95AF-F374A7E0604B}" presName="vert0" presStyleCnt="0">
        <dgm:presLayoutVars>
          <dgm:dir/>
          <dgm:animOne val="branch"/>
          <dgm:animLvl val="lvl"/>
        </dgm:presLayoutVars>
      </dgm:prSet>
      <dgm:spPr/>
    </dgm:pt>
    <dgm:pt modelId="{2DD26BAB-0F28-4569-B692-69C64835FD19}" type="pres">
      <dgm:prSet presAssocID="{600FD273-F979-4B57-9D16-9CECC3AEB226}" presName="thickLine" presStyleLbl="alignNode1" presStyleIdx="0" presStyleCnt="2"/>
      <dgm:spPr/>
    </dgm:pt>
    <dgm:pt modelId="{54A8259F-962C-4F2A-A38F-A7BF327492B7}" type="pres">
      <dgm:prSet presAssocID="{600FD273-F979-4B57-9D16-9CECC3AEB226}" presName="horz1" presStyleCnt="0"/>
      <dgm:spPr/>
    </dgm:pt>
    <dgm:pt modelId="{C60D83CB-474C-4671-9968-C0E3D2EE74BF}" type="pres">
      <dgm:prSet presAssocID="{600FD273-F979-4B57-9D16-9CECC3AEB226}" presName="tx1" presStyleLbl="revTx" presStyleIdx="0" presStyleCnt="2"/>
      <dgm:spPr/>
    </dgm:pt>
    <dgm:pt modelId="{EEC6FD65-EAD5-4897-A73F-6D65EE53B7A5}" type="pres">
      <dgm:prSet presAssocID="{600FD273-F979-4B57-9D16-9CECC3AEB226}" presName="vert1" presStyleCnt="0"/>
      <dgm:spPr/>
    </dgm:pt>
    <dgm:pt modelId="{E6E60EE8-38C2-4CE7-8FD2-32126243523C}" type="pres">
      <dgm:prSet presAssocID="{3359542A-C8CA-449B-B6EC-111D726CFBD3}" presName="thickLine" presStyleLbl="alignNode1" presStyleIdx="1" presStyleCnt="2"/>
      <dgm:spPr/>
    </dgm:pt>
    <dgm:pt modelId="{5225A46B-7FD2-4AB2-8C25-F32079C8D349}" type="pres">
      <dgm:prSet presAssocID="{3359542A-C8CA-449B-B6EC-111D726CFBD3}" presName="horz1" presStyleCnt="0"/>
      <dgm:spPr/>
    </dgm:pt>
    <dgm:pt modelId="{568F3995-04E8-4DC6-BB7A-2FAEA5C5CF4A}" type="pres">
      <dgm:prSet presAssocID="{3359542A-C8CA-449B-B6EC-111D726CFBD3}" presName="tx1" presStyleLbl="revTx" presStyleIdx="1" presStyleCnt="2"/>
      <dgm:spPr/>
    </dgm:pt>
    <dgm:pt modelId="{C23D7645-BC42-4A4C-8C57-A1F1B38243B4}" type="pres">
      <dgm:prSet presAssocID="{3359542A-C8CA-449B-B6EC-111D726CFBD3}" presName="vert1" presStyleCnt="0"/>
      <dgm:spPr/>
    </dgm:pt>
  </dgm:ptLst>
  <dgm:cxnLst>
    <dgm:cxn modelId="{FC427A15-9AA9-431A-ABD6-681A1160AAC2}" srcId="{93478C9D-47A0-4074-95AF-F374A7E0604B}" destId="{600FD273-F979-4B57-9D16-9CECC3AEB226}" srcOrd="0" destOrd="0" parTransId="{BE2D4341-E953-47D0-B24B-D5E8D8676BF9}" sibTransId="{4F6DF604-81DB-4B93-A430-2BE548F08EB4}"/>
    <dgm:cxn modelId="{83CD1F37-E730-4A49-9EA4-1101E1F9BEDD}" type="presOf" srcId="{93478C9D-47A0-4074-95AF-F374A7E0604B}" destId="{729C9985-E7FA-4E69-9614-1F5D59036A6E}" srcOrd="0" destOrd="0" presId="urn:microsoft.com/office/officeart/2008/layout/LinedList"/>
    <dgm:cxn modelId="{6A8F2670-9407-46E9-86D4-7EA20F51AB6E}" type="presOf" srcId="{600FD273-F979-4B57-9D16-9CECC3AEB226}" destId="{C60D83CB-474C-4671-9968-C0E3D2EE74BF}" srcOrd="0" destOrd="0" presId="urn:microsoft.com/office/officeart/2008/layout/LinedList"/>
    <dgm:cxn modelId="{A026F081-C9A5-4A08-8AEE-8A081F5AD554}" type="presOf" srcId="{3359542A-C8CA-449B-B6EC-111D726CFBD3}" destId="{568F3995-04E8-4DC6-BB7A-2FAEA5C5CF4A}" srcOrd="0" destOrd="0" presId="urn:microsoft.com/office/officeart/2008/layout/LinedList"/>
    <dgm:cxn modelId="{D571DEA0-DA14-4471-B1C1-CA8B6D7017C3}" srcId="{93478C9D-47A0-4074-95AF-F374A7E0604B}" destId="{3359542A-C8CA-449B-B6EC-111D726CFBD3}" srcOrd="1" destOrd="0" parTransId="{CF166B91-23AA-4690-83AB-B7B36658887F}" sibTransId="{25F72D8E-D6DA-40B4-8FF9-29A8BAD7C196}"/>
    <dgm:cxn modelId="{37C4521A-E355-412F-A16B-2F3370B31A68}" type="presParOf" srcId="{729C9985-E7FA-4E69-9614-1F5D59036A6E}" destId="{2DD26BAB-0F28-4569-B692-69C64835FD19}" srcOrd="0" destOrd="0" presId="urn:microsoft.com/office/officeart/2008/layout/LinedList"/>
    <dgm:cxn modelId="{0D9E213D-41F3-4328-ADA6-5A4127E8B925}" type="presParOf" srcId="{729C9985-E7FA-4E69-9614-1F5D59036A6E}" destId="{54A8259F-962C-4F2A-A38F-A7BF327492B7}" srcOrd="1" destOrd="0" presId="urn:microsoft.com/office/officeart/2008/layout/LinedList"/>
    <dgm:cxn modelId="{D645BEEE-6673-4A64-8F39-76BE5E504DC2}" type="presParOf" srcId="{54A8259F-962C-4F2A-A38F-A7BF327492B7}" destId="{C60D83CB-474C-4671-9968-C0E3D2EE74BF}" srcOrd="0" destOrd="0" presId="urn:microsoft.com/office/officeart/2008/layout/LinedList"/>
    <dgm:cxn modelId="{13CB2E3A-0444-4B90-80F8-A58BF5740938}" type="presParOf" srcId="{54A8259F-962C-4F2A-A38F-A7BF327492B7}" destId="{EEC6FD65-EAD5-4897-A73F-6D65EE53B7A5}" srcOrd="1" destOrd="0" presId="urn:microsoft.com/office/officeart/2008/layout/LinedList"/>
    <dgm:cxn modelId="{18A0A979-AD40-4962-87EB-87543D59A220}" type="presParOf" srcId="{729C9985-E7FA-4E69-9614-1F5D59036A6E}" destId="{E6E60EE8-38C2-4CE7-8FD2-32126243523C}" srcOrd="2" destOrd="0" presId="urn:microsoft.com/office/officeart/2008/layout/LinedList"/>
    <dgm:cxn modelId="{8D3EA600-6D3A-4B8C-89EA-801A38D5CB3B}" type="presParOf" srcId="{729C9985-E7FA-4E69-9614-1F5D59036A6E}" destId="{5225A46B-7FD2-4AB2-8C25-F32079C8D349}" srcOrd="3" destOrd="0" presId="urn:microsoft.com/office/officeart/2008/layout/LinedList"/>
    <dgm:cxn modelId="{F35DB810-27EC-4337-8F60-E528429EAB36}" type="presParOf" srcId="{5225A46B-7FD2-4AB2-8C25-F32079C8D349}" destId="{568F3995-04E8-4DC6-BB7A-2FAEA5C5CF4A}" srcOrd="0" destOrd="0" presId="urn:microsoft.com/office/officeart/2008/layout/LinedList"/>
    <dgm:cxn modelId="{068EF7D8-3EFD-4ADB-947A-CF9D0071E882}" type="presParOf" srcId="{5225A46B-7FD2-4AB2-8C25-F32079C8D349}" destId="{C23D7645-BC42-4A4C-8C57-A1F1B38243B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7632EF-E73F-5447-B5A8-70FBBF8B1454}">
      <dsp:nvSpPr>
        <dsp:cNvPr id="0" name=""/>
        <dsp:cNvSpPr/>
      </dsp:nvSpPr>
      <dsp:spPr>
        <a:xfrm>
          <a:off x="0" y="474"/>
          <a:ext cx="46465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88C1CCD-6500-4045-B84C-D5E71DD1B15C}">
      <dsp:nvSpPr>
        <dsp:cNvPr id="0" name=""/>
        <dsp:cNvSpPr/>
      </dsp:nvSpPr>
      <dsp:spPr>
        <a:xfrm>
          <a:off x="0" y="474"/>
          <a:ext cx="4646598" cy="777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Rockwell" panose="02060603020205020403" pitchFamily="18" charset="77"/>
            </a:rPr>
            <a:t>Speaks to the shared responsibility of children’s conduct</a:t>
          </a:r>
        </a:p>
      </dsp:txBody>
      <dsp:txXfrm>
        <a:off x="0" y="474"/>
        <a:ext cx="4646598" cy="777050"/>
      </dsp:txXfrm>
    </dsp:sp>
    <dsp:sp modelId="{38E4F3C7-6954-7944-B82D-9501D98A4A94}">
      <dsp:nvSpPr>
        <dsp:cNvPr id="0" name=""/>
        <dsp:cNvSpPr/>
      </dsp:nvSpPr>
      <dsp:spPr>
        <a:xfrm>
          <a:off x="0" y="777524"/>
          <a:ext cx="46465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D66C5C6-D12F-5D4C-A6AA-124D28B7DBC2}">
      <dsp:nvSpPr>
        <dsp:cNvPr id="0" name=""/>
        <dsp:cNvSpPr/>
      </dsp:nvSpPr>
      <dsp:spPr>
        <a:xfrm>
          <a:off x="0" y="777524"/>
          <a:ext cx="4646598" cy="777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Rockwell" panose="02060603020205020403" pitchFamily="18" charset="77"/>
            </a:rPr>
            <a:t>Speaks to self discipline being the long-term goal for all students in SCS</a:t>
          </a:r>
        </a:p>
      </dsp:txBody>
      <dsp:txXfrm>
        <a:off x="0" y="777524"/>
        <a:ext cx="4646598" cy="777050"/>
      </dsp:txXfrm>
    </dsp:sp>
    <dsp:sp modelId="{DD3C8AD6-4B9E-CE4A-8075-764E007FE4A5}">
      <dsp:nvSpPr>
        <dsp:cNvPr id="0" name=""/>
        <dsp:cNvSpPr/>
      </dsp:nvSpPr>
      <dsp:spPr>
        <a:xfrm>
          <a:off x="0" y="1554574"/>
          <a:ext cx="46465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096A3F6-A359-D34F-9D13-1DAA6C9C952A}">
      <dsp:nvSpPr>
        <dsp:cNvPr id="0" name=""/>
        <dsp:cNvSpPr/>
      </dsp:nvSpPr>
      <dsp:spPr>
        <a:xfrm>
          <a:off x="0" y="1554574"/>
          <a:ext cx="4646598" cy="777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Rockwell" panose="02060603020205020403" pitchFamily="18" charset="77"/>
            </a:rPr>
            <a:t>Gives notice of infractions as well as strategies and/or disciplinary measures for levels of offenses.</a:t>
          </a:r>
        </a:p>
      </dsp:txBody>
      <dsp:txXfrm>
        <a:off x="0" y="1554574"/>
        <a:ext cx="4646598" cy="777050"/>
      </dsp:txXfrm>
    </dsp:sp>
    <dsp:sp modelId="{7FEA9DD2-3A44-C54E-8D8F-BFA21CBA9942}">
      <dsp:nvSpPr>
        <dsp:cNvPr id="0" name=""/>
        <dsp:cNvSpPr/>
      </dsp:nvSpPr>
      <dsp:spPr>
        <a:xfrm>
          <a:off x="0" y="2331624"/>
          <a:ext cx="46465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E33FEA4-8F91-7C4A-8066-8C543D4ECB93}">
      <dsp:nvSpPr>
        <dsp:cNvPr id="0" name=""/>
        <dsp:cNvSpPr/>
      </dsp:nvSpPr>
      <dsp:spPr>
        <a:xfrm>
          <a:off x="0" y="2331624"/>
          <a:ext cx="4646598" cy="777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Rockwell" panose="02060603020205020403" pitchFamily="18" charset="77"/>
            </a:rPr>
            <a:t>The SCS Virtual Student Code of Conduct can be found on  SCS web page</a:t>
          </a:r>
        </a:p>
      </dsp:txBody>
      <dsp:txXfrm>
        <a:off x="0" y="2331624"/>
        <a:ext cx="4646598" cy="777050"/>
      </dsp:txXfrm>
    </dsp:sp>
    <dsp:sp modelId="{86B1DB08-3523-F648-A21F-D713040AD6B9}">
      <dsp:nvSpPr>
        <dsp:cNvPr id="0" name=""/>
        <dsp:cNvSpPr/>
      </dsp:nvSpPr>
      <dsp:spPr>
        <a:xfrm>
          <a:off x="0" y="3108674"/>
          <a:ext cx="46465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6452BAE-FC35-E343-BEA8-F328CDF265D1}">
      <dsp:nvSpPr>
        <dsp:cNvPr id="0" name=""/>
        <dsp:cNvSpPr/>
      </dsp:nvSpPr>
      <dsp:spPr>
        <a:xfrm>
          <a:off x="0" y="3108674"/>
          <a:ext cx="4646598" cy="777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latin typeface="Rockwell" panose="02060603020205020403" pitchFamily="18" charset="77"/>
          </a:endParaRPr>
        </a:p>
      </dsp:txBody>
      <dsp:txXfrm>
        <a:off x="0" y="3108674"/>
        <a:ext cx="4646598" cy="777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49A6E3-6A77-8342-A382-09F31065E40E}">
      <dsp:nvSpPr>
        <dsp:cNvPr id="0" name=""/>
        <dsp:cNvSpPr/>
      </dsp:nvSpPr>
      <dsp:spPr>
        <a:xfrm>
          <a:off x="0" y="650811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Rockwell" panose="02060603020205020403" pitchFamily="18" charset="77"/>
            </a:rPr>
            <a:t>WINCHESTER Elementary uses several avenues to report student progress:</a:t>
          </a:r>
        </a:p>
      </dsp:txBody>
      <dsp:txXfrm>
        <a:off x="0" y="650811"/>
        <a:ext cx="2571749" cy="1543050"/>
      </dsp:txXfrm>
    </dsp:sp>
    <dsp:sp modelId="{BDE09BEE-0546-404E-BF6F-EED9B58650D7}">
      <dsp:nvSpPr>
        <dsp:cNvPr id="0" name=""/>
        <dsp:cNvSpPr/>
      </dsp:nvSpPr>
      <dsp:spPr>
        <a:xfrm>
          <a:off x="2828925" y="652462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Rockwell" panose="02060603020205020403" pitchFamily="18" charset="77"/>
            </a:rPr>
            <a:t>Teachers regular contact parents via phone, email, ClassDojo, and text to address concerns</a:t>
          </a:r>
        </a:p>
      </dsp:txBody>
      <dsp:txXfrm>
        <a:off x="2828925" y="652462"/>
        <a:ext cx="2571749" cy="1543050"/>
      </dsp:txXfrm>
    </dsp:sp>
    <dsp:sp modelId="{17F17ED2-52EF-D746-9E6D-28E822E73B61}">
      <dsp:nvSpPr>
        <dsp:cNvPr id="0" name=""/>
        <dsp:cNvSpPr/>
      </dsp:nvSpPr>
      <dsp:spPr>
        <a:xfrm>
          <a:off x="5657849" y="652462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Rockwell" panose="02060603020205020403" pitchFamily="18" charset="77"/>
            </a:rPr>
            <a:t>Mid Nine-week progress reports</a:t>
          </a:r>
        </a:p>
      </dsp:txBody>
      <dsp:txXfrm>
        <a:off x="5657849" y="652462"/>
        <a:ext cx="2571749" cy="1543050"/>
      </dsp:txXfrm>
    </dsp:sp>
    <dsp:sp modelId="{FE2DA3B7-BB71-2A4F-94A6-207DD390D753}">
      <dsp:nvSpPr>
        <dsp:cNvPr id="0" name=""/>
        <dsp:cNvSpPr/>
      </dsp:nvSpPr>
      <dsp:spPr>
        <a:xfrm>
          <a:off x="0" y="2452687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Rockwell" panose="02060603020205020403" pitchFamily="18" charset="77"/>
            </a:rPr>
            <a:t>Report cards every Nine weeks</a:t>
          </a:r>
        </a:p>
      </dsp:txBody>
      <dsp:txXfrm>
        <a:off x="0" y="2452687"/>
        <a:ext cx="2571749" cy="1543050"/>
      </dsp:txXfrm>
    </dsp:sp>
    <dsp:sp modelId="{AB18D932-B45F-1F46-B58B-CC68527D99D7}">
      <dsp:nvSpPr>
        <dsp:cNvPr id="0" name=""/>
        <dsp:cNvSpPr/>
      </dsp:nvSpPr>
      <dsp:spPr>
        <a:xfrm>
          <a:off x="2828925" y="2452687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Rockwell" panose="02060603020205020403" pitchFamily="18" charset="77"/>
            </a:rPr>
            <a:t>Access to PowerSchool gradebooks</a:t>
          </a:r>
        </a:p>
      </dsp:txBody>
      <dsp:txXfrm>
        <a:off x="2828925" y="2452687"/>
        <a:ext cx="2571749" cy="1543050"/>
      </dsp:txXfrm>
    </dsp:sp>
    <dsp:sp modelId="{BE5F0074-0319-6240-913B-80616D04535F}">
      <dsp:nvSpPr>
        <dsp:cNvPr id="0" name=""/>
        <dsp:cNvSpPr/>
      </dsp:nvSpPr>
      <dsp:spPr>
        <a:xfrm>
          <a:off x="5657849" y="2452687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Rockwell" panose="02060603020205020403" pitchFamily="18" charset="77"/>
            </a:rPr>
            <a:t>Parents can monitor student grades and attendance by logging into to their PowerSchool account. </a:t>
          </a:r>
        </a:p>
      </dsp:txBody>
      <dsp:txXfrm>
        <a:off x="5657849" y="2452687"/>
        <a:ext cx="2571749" cy="15430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B8DB1A-0ABB-2B45-A376-8CC7143C2AA9}">
      <dsp:nvSpPr>
        <dsp:cNvPr id="0" name=""/>
        <dsp:cNvSpPr/>
      </dsp:nvSpPr>
      <dsp:spPr>
        <a:xfrm>
          <a:off x="951" y="418879"/>
          <a:ext cx="3340417" cy="212116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C4817E-3D98-B84B-8C93-300980B374D4}">
      <dsp:nvSpPr>
        <dsp:cNvPr id="0" name=""/>
        <dsp:cNvSpPr/>
      </dsp:nvSpPr>
      <dsp:spPr>
        <a:xfrm>
          <a:off x="372109" y="771479"/>
          <a:ext cx="3340417" cy="21211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Rockwell" panose="02060603020205020403" pitchFamily="18" charset="77"/>
            </a:rPr>
            <a:t>The compact has been jointly developed and agreed upon by parents, students, and the WINCHESTER Elementary School staff.</a:t>
          </a:r>
        </a:p>
      </dsp:txBody>
      <dsp:txXfrm>
        <a:off x="434236" y="833606"/>
        <a:ext cx="3216163" cy="1996911"/>
      </dsp:txXfrm>
    </dsp:sp>
    <dsp:sp modelId="{3CA4AD1C-DAA1-AA41-9CBD-9C8C92C0088B}">
      <dsp:nvSpPr>
        <dsp:cNvPr id="0" name=""/>
        <dsp:cNvSpPr/>
      </dsp:nvSpPr>
      <dsp:spPr>
        <a:xfrm>
          <a:off x="4083684" y="418879"/>
          <a:ext cx="3340417" cy="212116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18EA87-A018-1245-9BDB-8CAFC0982FF8}">
      <dsp:nvSpPr>
        <dsp:cNvPr id="0" name=""/>
        <dsp:cNvSpPr/>
      </dsp:nvSpPr>
      <dsp:spPr>
        <a:xfrm>
          <a:off x="4454842" y="771479"/>
          <a:ext cx="3340417" cy="21211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Rockwell" panose="02060603020205020403" pitchFamily="18" charset="77"/>
            </a:rPr>
            <a:t>THE COMPACT CAN BE FOUND ON OUR SCHOOL WEBSITE</a:t>
          </a:r>
        </a:p>
      </dsp:txBody>
      <dsp:txXfrm>
        <a:off x="4516969" y="833606"/>
        <a:ext cx="3216163" cy="19969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26BAB-0F28-4569-B692-69C64835FD19}">
      <dsp:nvSpPr>
        <dsp:cNvPr id="0" name=""/>
        <dsp:cNvSpPr/>
      </dsp:nvSpPr>
      <dsp:spPr>
        <a:xfrm>
          <a:off x="0" y="0"/>
          <a:ext cx="47855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60D83CB-474C-4671-9968-C0E3D2EE74BF}">
      <dsp:nvSpPr>
        <dsp:cNvPr id="0" name=""/>
        <dsp:cNvSpPr/>
      </dsp:nvSpPr>
      <dsp:spPr>
        <a:xfrm>
          <a:off x="0" y="0"/>
          <a:ext cx="4785583" cy="1616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Rockwell" panose="02060603020205020403" pitchFamily="18" charset="77"/>
            </a:rPr>
            <a:t>The school improvement plan is updated yearly by the WINCHESTER ELEMENTARY’S leadership Team, teachers, parents, and students.</a:t>
          </a:r>
        </a:p>
      </dsp:txBody>
      <dsp:txXfrm>
        <a:off x="0" y="0"/>
        <a:ext cx="4785583" cy="1616259"/>
      </dsp:txXfrm>
    </dsp:sp>
    <dsp:sp modelId="{E6E60EE8-38C2-4CE7-8FD2-32126243523C}">
      <dsp:nvSpPr>
        <dsp:cNvPr id="0" name=""/>
        <dsp:cNvSpPr/>
      </dsp:nvSpPr>
      <dsp:spPr>
        <a:xfrm>
          <a:off x="0" y="1616259"/>
          <a:ext cx="47855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68F3995-04E8-4DC6-BB7A-2FAEA5C5CF4A}">
      <dsp:nvSpPr>
        <dsp:cNvPr id="0" name=""/>
        <dsp:cNvSpPr/>
      </dsp:nvSpPr>
      <dsp:spPr>
        <a:xfrm>
          <a:off x="0" y="1616259"/>
          <a:ext cx="4785583" cy="1616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Rockwell" panose="02060603020205020403" pitchFamily="18" charset="77"/>
            </a:rPr>
            <a:t>If you are interested in being a member of the school improvement committee, email CRUMPLA@scsk12.org</a:t>
          </a:r>
        </a:p>
      </dsp:txBody>
      <dsp:txXfrm>
        <a:off x="0" y="1616259"/>
        <a:ext cx="4785583" cy="16162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94DCD939-0F5B-4042-BED5-9B222A2C89C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6CCAF5E5-E60D-454C-8C76-F0F74D033D9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AA7161BB-96D8-9F43-AE4E-F1F2201FE9F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FA6FCEA9-20B0-2A4D-9F7D-59186A83A85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fld id="{59390341-8716-2A40-ABC3-F55E53EB40A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5B48DD1-BCE5-7745-AEDA-DD2DBC661E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EBC16D-DD56-3841-A461-D13B40F6C6E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03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7681ED6-0BC8-9542-B3D3-FB113ACC99A1}" type="datetimeFigureOut">
              <a:rPr lang="en-US" altLang="en-US"/>
              <a:pPr>
                <a:defRPr/>
              </a:pPr>
              <a:t>12/2/2024</a:t>
            </a:fld>
            <a:endParaRPr lang="en-US" alt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7B099BA-B1BC-AE44-A872-A235A27AB41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30300" y="690563"/>
            <a:ext cx="4597400" cy="3449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D882717-EBC8-1F49-BD25-CD7B3CCDF5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70388"/>
            <a:ext cx="5486400" cy="4138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6FFF52-6B9A-E14F-9B64-D9965B37DC3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73760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9FE9BC-548F-224C-A80F-AC42A0B4FE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737600"/>
            <a:ext cx="2971800" cy="4603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fld id="{439EB6D9-5C94-6341-9142-A87AED9316C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EB6D9-5C94-6341-9142-A87AED9316C8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2104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EB6D9-5C94-6341-9142-A87AED9316C8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247112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EB6D9-5C94-6341-9142-A87AED9316C8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847476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EB6D9-5C94-6341-9142-A87AED9316C8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3545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EB6D9-5C94-6341-9142-A87AED9316C8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88447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EB6D9-5C94-6341-9142-A87AED9316C8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77257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EB6D9-5C94-6341-9142-A87AED9316C8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950514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EB6D9-5C94-6341-9142-A87AED9316C8}" type="slidenum">
              <a:rPr lang="en-US" altLang="en-US" smtClean="0"/>
              <a:pPr/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08587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EB6D9-5C94-6341-9142-A87AED9316C8}" type="slidenum">
              <a:rPr lang="en-US" altLang="en-US" smtClean="0"/>
              <a:pPr/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69831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EB6D9-5C94-6341-9142-A87AED9316C8}" type="slidenum">
              <a:rPr lang="en-US" altLang="en-US" smtClean="0"/>
              <a:pPr/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754750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EB6D9-5C94-6341-9142-A87AED9316C8}" type="slidenum">
              <a:rPr lang="en-US" altLang="en-US" smtClean="0"/>
              <a:pPr/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043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EB6D9-5C94-6341-9142-A87AED9316C8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181871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EB6D9-5C94-6341-9142-A87AED9316C8}" type="slidenum">
              <a:rPr lang="en-US" altLang="en-US" smtClean="0"/>
              <a:pPr/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777866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EB6D9-5C94-6341-9142-A87AED9316C8}" type="slidenum">
              <a:rPr lang="en-US" altLang="en-US" smtClean="0"/>
              <a:pPr/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51877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EB6D9-5C94-6341-9142-A87AED9316C8}" type="slidenum">
              <a:rPr lang="en-US" altLang="en-US" smtClean="0"/>
              <a:pPr/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2699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EB6D9-5C94-6341-9142-A87AED9316C8}" type="slidenum">
              <a:rPr lang="en-US" altLang="en-US" smtClean="0"/>
              <a:pPr/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501701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EB6D9-5C94-6341-9142-A87AED9316C8}" type="slidenum">
              <a:rPr lang="en-US" altLang="en-US" smtClean="0"/>
              <a:pPr/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74744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EB6D9-5C94-6341-9142-A87AED9316C8}" type="slidenum">
              <a:rPr lang="en-US" altLang="en-US" smtClean="0"/>
              <a:pPr/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316486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EB6D9-5C94-6341-9142-A87AED9316C8}" type="slidenum">
              <a:rPr lang="en-US" altLang="en-US" smtClean="0"/>
              <a:pPr/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45116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EB6D9-5C94-6341-9142-A87AED9316C8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59306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EB6D9-5C94-6341-9142-A87AED9316C8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8776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EB6D9-5C94-6341-9142-A87AED9316C8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04641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EB6D9-5C94-6341-9142-A87AED9316C8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3020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EB6D9-5C94-6341-9142-A87AED9316C8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3887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EB6D9-5C94-6341-9142-A87AED9316C8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2808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EB6D9-5C94-6341-9142-A87AED9316C8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09577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Brickwork-SD-R1acrop.jpg">
            <a:extLst>
              <a:ext uri="{FF2B5EF4-FFF2-40B4-BE49-F238E27FC236}">
                <a16:creationId xmlns:a16="http://schemas.microsoft.com/office/drawing/2014/main" id="{ECFBB3BC-B168-394C-A0FF-2AA03C5FF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5" name="Freeform 4">
            <a:extLst>
              <a:ext uri="{FF2B5EF4-FFF2-40B4-BE49-F238E27FC236}">
                <a16:creationId xmlns:a16="http://schemas.microsoft.com/office/drawing/2014/main" id="{81BC0FCF-15BF-6B45-A559-AE721C90D385}"/>
              </a:ext>
            </a:extLst>
          </p:cNvPr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116E5657-2ABB-C648-A564-8F99E19E11B1}"/>
              </a:ext>
            </a:extLst>
          </p:cNvPr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6F4F7026-EBE0-8C48-8E2F-3178C1B82110}"/>
              </a:ext>
            </a:extLst>
          </p:cNvPr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B7404E15-1A44-1544-9726-9C09D68E632B}"/>
              </a:ext>
            </a:extLst>
          </p:cNvPr>
          <p:cNvSpPr/>
          <p:nvPr/>
        </p:nvSpPr>
        <p:spPr>
          <a:xfrm rot="21420000">
            <a:off x="-171450" y="212725"/>
            <a:ext cx="8480425" cy="5746750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9" name="5-Point Star 8">
            <a:extLst>
              <a:ext uri="{FF2B5EF4-FFF2-40B4-BE49-F238E27FC236}">
                <a16:creationId xmlns:a16="http://schemas.microsoft.com/office/drawing/2014/main" id="{4A62F1FD-A96E-5C4F-9741-6898297B0CD0}"/>
              </a:ext>
            </a:extLst>
          </p:cNvPr>
          <p:cNvSpPr/>
          <p:nvPr/>
        </p:nvSpPr>
        <p:spPr>
          <a:xfrm rot="21420000">
            <a:off x="3122613" y="5057775"/>
            <a:ext cx="514350" cy="514350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1A20E7B-0265-C442-B38C-1842DC22F8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21420000">
            <a:off x="3668713" y="4714875"/>
            <a:ext cx="4608512" cy="941388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80D6ED8C-3B48-C841-A580-C9A843BB1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21420000">
            <a:off x="-12700" y="4954588"/>
            <a:ext cx="2987675" cy="919162"/>
          </a:xfrm>
        </p:spPr>
        <p:txBody>
          <a:bodyPr/>
          <a:lstStyle>
            <a:lvl1pPr algn="r">
              <a:defRPr lang="en-US" sz="4200"/>
            </a:lvl1pPr>
          </a:lstStyle>
          <a:p>
            <a:pPr>
              <a:defRPr/>
            </a:pPr>
            <a:endParaRPr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D0D4FFE-7F93-2F45-865C-069DF406E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21420000">
            <a:off x="7400925" y="3819525"/>
            <a:ext cx="681038" cy="498475"/>
          </a:xfrm>
        </p:spPr>
        <p:txBody>
          <a:bodyPr/>
          <a:lstStyle>
            <a:lvl1pPr>
              <a:defRPr sz="2400">
                <a:solidFill>
                  <a:srgbClr val="404040"/>
                </a:solidFill>
              </a:defRPr>
            </a:lvl1pPr>
          </a:lstStyle>
          <a:p>
            <a:fld id="{B0506C7A-62DE-2B45-B40D-DFD447BE4DB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5952701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FA46B5D-73C5-C54C-B2FD-1A4B3280F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5EAA821-0A71-D74B-B587-72648A136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7B8A373-8AA2-C94C-B986-529088E13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4DACB-5A9F-CE4F-B539-04F094A8E42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26941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4134A8E-48B5-DC44-8B07-F58C37E4B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42DCEC6-77CF-BB4A-86AF-16499C71B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533BC9-25D6-3141-BCF0-78245252D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500C3-73A6-3843-B77E-B0DD97B96DA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7563241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AC23320-057E-3740-B1A9-2F815F2BAF7A}"/>
              </a:ext>
            </a:extLst>
          </p:cNvPr>
          <p:cNvSpPr txBox="1"/>
          <p:nvPr/>
        </p:nvSpPr>
        <p:spPr>
          <a:xfrm>
            <a:off x="404813" y="887413"/>
            <a:ext cx="4572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569830-4DA8-DE41-AAED-417461F43A4C}"/>
              </a:ext>
            </a:extLst>
          </p:cNvPr>
          <p:cNvSpPr txBox="1"/>
          <p:nvPr/>
        </p:nvSpPr>
        <p:spPr>
          <a:xfrm>
            <a:off x="7897813" y="2906713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/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8AF43522-3B0F-8342-8564-132B887990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BDE3E29F-9320-8F46-B8C3-9464C94A92D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AA78154D-1109-E54F-BC2D-3EE44646D24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6199251-3BB1-FB40-B7E5-6BE7BA90F35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15338612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BBC4CEE-D959-F044-A3B7-1435B45E9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9D895C5-B2F9-1840-933F-D7828B3E7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78D9CC-EAA3-A149-8782-88CB65BA1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91A30D-5886-7746-9297-97F9776BBC1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48948942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B0188B93-6E5B-AE49-8750-15E8B05D67F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D14CE25-E862-C54E-8B8F-94870B5BA4A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82FDEC93-E272-AE4A-A85C-791E0136BF5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B48FE3AB-CDE7-2A43-94D6-02731F5C20A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69504770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78867B1-D2E2-B843-9222-F611712334A1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02500CF-A61D-E54B-81CD-C03CD3B030D9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05BD2D4-3D2D-414D-B9ED-90FCE687A77F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32A24F0C-A640-AA40-8A36-76C4DD62B47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1491774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1A43B-7FB6-9741-8552-9A518F1E975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B6133-B1AA-E044-8433-36ABF16AD36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5AF95-18C6-FA42-95D3-D40153208F6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50722C2-69C8-2D42-86A8-3D15428B956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7130316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E24C8-EDC8-A34D-BE66-1B45D9AEF92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E99C2-1950-C546-A937-356EC68644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67D7B-F21C-2F46-97AC-D4D6F191FC0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50EB579-AD50-0341-907D-6E23BB8D298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1231571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46AD1-C302-044F-8B48-A24A5166D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E1EDE-6CFA-BD4E-8569-2E12A498E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93430-F71A-5D4C-B984-0656879BB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A88C7-AF31-FC4E-89BD-7E2CE0C8E2D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97475590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AD9912-A583-8B46-9716-16149B602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4C1A4B-3A38-0049-8C77-1655EE391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485A27A-961C-E743-BA66-5E4D76FB1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E6C74-FC79-2644-B3C5-077F2C8E57E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094626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202D9-BA6E-BB4F-B4F3-12611008AFD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3A83B-3CFA-BF4A-B6AD-914C00799F7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0516F-3FE9-EB47-AEF5-FD57B381097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48F68C8-F905-5D4F-9666-B8279558DCF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28531616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C2ECD9D-361E-9A4B-A7DB-5BB523F52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475C05-A02B-2847-A716-AFC3A4CF2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01BE678-C0EF-5446-9733-49058C2E3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DC04A5-0C03-CB42-BF4F-A3CB79390D7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1112449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E8E09-7AD5-0843-892A-664376092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E1313-A5A8-8D4E-909E-CAD5F522E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693FB-D96C-B242-8D19-4BE8CE935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C0004-B5D2-CE4D-A287-62B3E1EE7AB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221951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371CEC5-2407-A847-83D3-B694FB847A7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C8B94B3-27BC-E948-A51B-2CE01246D8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18445D5-0C3D-CF4B-A4B9-E8CE39DE678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B0294D3B-4962-6043-8948-8B174464F80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403165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50E379D-8947-CB40-ADE8-40029E7BCB5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EE92F5A-E7D7-274C-9118-CF8B4983E5B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73CE8C-C2CF-974D-8FEA-2E1501300FE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5D742709-EFFA-7144-AAF4-5F8ABB59A52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4870722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151BBCD-5C8F-034C-9C6E-E1454CFEC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2BA6FE9-9FF1-0D40-B752-332B5F830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C2A13FC-75B2-774C-8203-4B33AF24C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CD6F3-1237-3A46-9C96-8BEDE9B8C4C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7720849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6B06CCB-51BD-E247-B19F-3D0CDC8ED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2F5B2D3-3161-A749-8527-2CC625BC7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8401E24-2930-8347-8B8B-0095A88CC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F01F4-AA6A-5541-A3A5-266368F74E2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7569837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933D02E-9284-AF42-8F77-BBB86AEF83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4A2D97-0478-F545-AF80-4ADB3607F9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2CA20BE-5484-3945-9BC8-3BADB759E3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E5DDA58-BFAE-BF4C-B085-1F0F822148D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292346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9424432-8944-9F40-A49A-709E3E1ED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8617F9E-3224-084F-94F1-1082EF84E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334129A-AB8F-7C49-9100-143DBC59E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ABA44-FAF4-5142-BD60-4C4B299C5BA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295011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Brickwork-SD-R1acrop.jpg">
            <a:extLst>
              <a:ext uri="{FF2B5EF4-FFF2-40B4-BE49-F238E27FC236}">
                <a16:creationId xmlns:a16="http://schemas.microsoft.com/office/drawing/2014/main" id="{481CD034-0B1D-CF48-8B95-B8A76DA14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Group 9">
            <a:extLst>
              <a:ext uri="{FF2B5EF4-FFF2-40B4-BE49-F238E27FC236}">
                <a16:creationId xmlns:a16="http://schemas.microsoft.com/office/drawing/2014/main" id="{F84A2F6F-F8E7-BE41-99F0-2B6BDFBE383D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0"/>
            <a:ext cx="9004300" cy="6643688"/>
            <a:chOff x="-25397" y="0"/>
            <a:chExt cx="12005350" cy="6644081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93A69F2D-02B0-0542-A396-C8F2F92CEAB0}"/>
                </a:ext>
              </a:extLst>
            </p:cNvPr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9A8FB56-DA49-D74A-9E4C-B37406EAB26E}"/>
                </a:ext>
              </a:extLst>
            </p:cNvPr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97C0274-1CFF-C745-AF4D-5E5E8E845CA4}"/>
                </a:ext>
              </a:extLst>
            </p:cNvPr>
            <p:cNvSpPr/>
            <p:nvPr/>
          </p:nvSpPr>
          <p:spPr>
            <a:xfrm>
              <a:off x="-25397" y="0"/>
              <a:ext cx="11772524" cy="6420230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F21CAC-41D3-D448-803F-F75E89402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685800"/>
            <a:ext cx="7797800" cy="1152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E05651-964C-FD42-8F83-0F204B89B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350" y="2063750"/>
            <a:ext cx="7797800" cy="3311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3A339-8B40-764C-AB93-CB22BDFB8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73700" y="5757863"/>
            <a:ext cx="2838450" cy="498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4E2EC-C358-EC40-9A4D-FCE6F10D5A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4350" y="5757863"/>
            <a:ext cx="4124325" cy="498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5CE11-4A01-2F4D-9733-9A1F5E7CB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4875" y="5757863"/>
            <a:ext cx="681038" cy="498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2800">
                <a:solidFill>
                  <a:srgbClr val="5C0708"/>
                </a:solidFill>
              </a:defRPr>
            </a:lvl1pPr>
          </a:lstStyle>
          <a:p>
            <a:fld id="{E6123D73-5A97-2246-A187-8289B7355BB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4" r:id="rId1"/>
    <p:sldLayoutId id="2147484726" r:id="rId2"/>
    <p:sldLayoutId id="2147484727" r:id="rId3"/>
    <p:sldLayoutId id="2147484728" r:id="rId4"/>
    <p:sldLayoutId id="2147484729" r:id="rId5"/>
    <p:sldLayoutId id="2147484730" r:id="rId6"/>
    <p:sldLayoutId id="2147484731" r:id="rId7"/>
    <p:sldLayoutId id="2147484732" r:id="rId8"/>
    <p:sldLayoutId id="2147484733" r:id="rId9"/>
    <p:sldLayoutId id="2147484734" r:id="rId10"/>
    <p:sldLayoutId id="2147484735" r:id="rId11"/>
    <p:sldLayoutId id="2147484745" r:id="rId12"/>
    <p:sldLayoutId id="2147484736" r:id="rId13"/>
    <p:sldLayoutId id="2147484737" r:id="rId14"/>
    <p:sldLayoutId id="2147484738" r:id="rId15"/>
    <p:sldLayoutId id="2147484739" r:id="rId16"/>
    <p:sldLayoutId id="2147484740" r:id="rId17"/>
    <p:sldLayoutId id="2147484741" r:id="rId18"/>
    <p:sldLayoutId id="2147484742" r:id="rId19"/>
    <p:sldLayoutId id="2147484743" r:id="rId20"/>
  </p:sldLayoutIdLst>
  <p:transition spd="slow">
    <p:wip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 cap="all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panose="020B0604020202020204" pitchFamily="34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hyperlink" Target="https://www.smore.com/wzbyn-woodstock-middle-schoo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sk12.org/face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9.jpeg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8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7.png"/><Relationship Id="rId9" Type="http://schemas.microsoft.com/office/2007/relationships/diagramDrawing" Target="../diagrams/drawing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F1E1154B-2109-514B-AA1D-CD9332F9844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23882" y="1981200"/>
            <a:ext cx="5029200" cy="2133600"/>
          </a:xfrm>
        </p:spPr>
        <p:txBody>
          <a:bodyPr/>
          <a:lstStyle/>
          <a:p>
            <a:pPr algn="ctr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/>
                </a:solidFill>
                <a:latin typeface="Rockwell" panose="02060603020205020403" pitchFamily="18" charset="77"/>
              </a:rPr>
              <a:t>Annual Title I Parent Meeting</a:t>
            </a: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chemeClr val="tx1"/>
              </a:solidFill>
              <a:latin typeface="Rockwell" panose="02060603020205020403" pitchFamily="18" charset="77"/>
            </a:endParaRPr>
          </a:p>
          <a:p>
            <a:pPr algn="ctr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/>
                </a:solidFill>
                <a:latin typeface="Rockwell" panose="02060603020205020403" pitchFamily="18" charset="77"/>
              </a:rPr>
              <a:t>September 5, 2024</a:t>
            </a:r>
          </a:p>
          <a:p>
            <a:pPr algn="ctr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/>
                </a:solidFill>
                <a:latin typeface="Rockwell" panose="02060603020205020403" pitchFamily="18" charset="77"/>
              </a:rPr>
              <a:t>4:00pm-4:30pm</a:t>
            </a: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chemeClr val="tx1"/>
              </a:solidFill>
              <a:latin typeface="Rockwell" panose="02060603020205020403" pitchFamily="18" charset="77"/>
            </a:endParaRP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chemeClr val="tx1"/>
              </a:solidFill>
              <a:latin typeface="Rockwell" panose="02060603020205020403" pitchFamily="18" charset="77"/>
            </a:endParaRP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chemeClr val="tx1"/>
              </a:solidFill>
              <a:latin typeface="Rockwell" panose="02060603020205020403" pitchFamily="18" charset="77"/>
            </a:endParaRP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chemeClr val="tx1"/>
              </a:solidFill>
              <a:latin typeface="Rockwell" panose="02060603020205020403" pitchFamily="18" charset="77"/>
            </a:endParaRP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chemeClr val="bg1">
                  <a:lumMod val="85000"/>
                </a:schemeClr>
              </a:solidFill>
              <a:latin typeface="Rockwell" panose="02060603020205020403" pitchFamily="18" charset="77"/>
            </a:endParaRPr>
          </a:p>
          <a:p>
            <a:pPr algn="ctr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1">
                    <a:lumMod val="85000"/>
                  </a:schemeClr>
                </a:solidFill>
                <a:latin typeface="Rockwell" panose="02060603020205020403" pitchFamily="18" charset="77"/>
              </a:rPr>
              <a:t>DR. JAMES PATTON, Principal</a:t>
            </a:r>
          </a:p>
          <a:p>
            <a:pPr algn="ctr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Rockwell" panose="02060603020205020403" pitchFamily="18" charset="77"/>
              </a:rPr>
              <a:t>Mrs. LAJUANA COLE, Vice Principal</a:t>
            </a:r>
          </a:p>
          <a:p>
            <a:pPr algn="ctr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Rockwell" panose="02060603020205020403" pitchFamily="18" charset="77"/>
              </a:rPr>
              <a:t>Ms. Lois crump, plc coach</a:t>
            </a: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000066"/>
              </a:solidFill>
              <a:latin typeface="Rockwell" panose="02060603020205020403" pitchFamily="18" charset="77"/>
            </a:endParaRP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000066"/>
              </a:solidFill>
              <a:latin typeface="Rockwell" panose="02060603020205020403" pitchFamily="18" charset="77"/>
            </a:endParaRP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defRPr/>
            </a:pPr>
            <a:endParaRPr lang="en-US" altLang="en-US" dirty="0">
              <a:latin typeface="Rockwell" panose="02060603020205020403" pitchFamily="18" charset="77"/>
            </a:endParaRPr>
          </a:p>
        </p:txBody>
      </p:sp>
      <p:sp>
        <p:nvSpPr>
          <p:cNvPr id="24578" name="Text Box 5">
            <a:extLst>
              <a:ext uri="{FF2B5EF4-FFF2-40B4-BE49-F238E27FC236}">
                <a16:creationId xmlns:a16="http://schemas.microsoft.com/office/drawing/2014/main" id="{B05E4F6D-6827-8F4D-9B21-D60446E25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3041" y="-152400"/>
            <a:ext cx="5490882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rgbClr val="000066"/>
              </a:solidFill>
              <a:latin typeface="AR JULIAN" pitchFamily="2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dirty="0">
                <a:latin typeface="Rockwell" panose="02060603020205020403" pitchFamily="18" charset="77"/>
              </a:rPr>
              <a:t>Winchester Elementary School</a:t>
            </a:r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C03F90E6-6482-F75F-5841-A308C09CAA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2" t="926" r="10205" b="2069"/>
          <a:stretch/>
        </p:blipFill>
        <p:spPr>
          <a:xfrm>
            <a:off x="609600" y="647700"/>
            <a:ext cx="1655704" cy="46482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DEF2110-576D-6D62-B50F-4E6A3CA39D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482" y="3657600"/>
            <a:ext cx="762000" cy="73081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7"/>
            <a:ext cx="8178800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7410" name="Title 1">
            <a:extLst>
              <a:ext uri="{FF2B5EF4-FFF2-40B4-BE49-F238E27FC236}">
                <a16:creationId xmlns:a16="http://schemas.microsoft.com/office/drawing/2014/main" id="{5ED9D0E1-6E37-7D46-B949-206E1A823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1061660"/>
            <a:ext cx="7213600" cy="104310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77"/>
              </a:rPr>
              <a:t>State of Winchester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8920B7A-2D60-A44D-8A83-782D2AB016B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3"/>
          </p:nvPr>
        </p:nvSpPr>
        <p:spPr>
          <a:xfrm>
            <a:off x="981580" y="1800299"/>
            <a:ext cx="7213600" cy="358629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600"/>
              </a:spcBef>
              <a:spcAft>
                <a:spcPts val="0"/>
              </a:spcAft>
              <a:buFont typeface="Wingdings" charset="0"/>
              <a:buNone/>
              <a:defRPr/>
            </a:pPr>
            <a:r>
              <a:rPr lang="en-US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testing data DISTRICT ASSESSMENTS 23-24</a:t>
            </a:r>
          </a:p>
          <a:p>
            <a:pPr marL="0" indent="0" algn="ctr" eaLnBrk="1" fontAlgn="auto" hangingPunct="1">
              <a:spcBef>
                <a:spcPts val="600"/>
              </a:spcBef>
              <a:spcAft>
                <a:spcPts val="0"/>
              </a:spcAft>
              <a:buFont typeface="Wingdings" charset="0"/>
              <a:buNone/>
              <a:defRPr/>
            </a:pPr>
            <a:r>
              <a:rPr lang="en-US" b="1" u="sng" dirty="0">
                <a:solidFill>
                  <a:srgbClr val="C00000"/>
                </a:solidFill>
                <a:latin typeface="Rockwell" charset="0"/>
                <a:ea typeface="ＭＳ Ｐゴシック" charset="0"/>
              </a:rPr>
              <a:t>On track/mastery%</a:t>
            </a:r>
          </a:p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Font typeface="Wingdings" charset="0"/>
              <a:buNone/>
              <a:defRPr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Math:  39.8% (It was </a:t>
            </a:r>
            <a:r>
              <a:rPr lang="en-US" b="1" dirty="0">
                <a:solidFill>
                  <a:srgbClr val="C00000"/>
                </a:solidFill>
                <a:latin typeface="Rockwell" charset="0"/>
                <a:ea typeface="ＭＳ Ｐゴシック" charset="0"/>
              </a:rPr>
              <a:t>48.3%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prior year)</a:t>
            </a:r>
          </a:p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Font typeface="Wingdings" charset="0"/>
              <a:buNone/>
              <a:defRPr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Ela: 48.8% (it was </a:t>
            </a:r>
            <a:r>
              <a:rPr lang="en-US" b="1" dirty="0">
                <a:solidFill>
                  <a:srgbClr val="C00000"/>
                </a:solidFill>
                <a:latin typeface="Rockwell" charset="0"/>
                <a:ea typeface="ＭＳ Ｐゴシック" charset="0"/>
              </a:rPr>
              <a:t>50.9%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 prior year)</a:t>
            </a:r>
          </a:p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Font typeface="Wingdings" charset="0"/>
              <a:buNone/>
              <a:defRPr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Science: 25.1% (it was </a:t>
            </a:r>
            <a:r>
              <a:rPr lang="en-US" b="1" dirty="0">
                <a:solidFill>
                  <a:srgbClr val="92D050"/>
                </a:solidFill>
                <a:latin typeface="Rockwell" charset="0"/>
                <a:ea typeface="ＭＳ Ｐゴシック" charset="0"/>
              </a:rPr>
              <a:t>10.7%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prior year)</a:t>
            </a:r>
          </a:p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Font typeface="Wingdings" charset="0"/>
              <a:buNone/>
              <a:defRPr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Success rate: 14.5% (it was </a:t>
            </a:r>
            <a:r>
              <a:rPr lang="en-US" b="1" dirty="0">
                <a:solidFill>
                  <a:schemeClr val="accent1"/>
                </a:solidFill>
                <a:latin typeface="Rockwell" charset="0"/>
                <a:ea typeface="ＭＳ Ｐゴシック" charset="0"/>
              </a:rPr>
              <a:t>11.5%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prior year)</a:t>
            </a:r>
          </a:p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Font typeface="Wingdings" charset="0"/>
              <a:buNone/>
              <a:defRPr/>
            </a:pP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Rockwell" charset="0"/>
              <a:ea typeface="ＭＳ Ｐゴシック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A4E3EF-4FE8-ADBF-01ED-622175F2D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4927434"/>
            <a:ext cx="964094" cy="128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13493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7"/>
            <a:ext cx="8178800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7410" name="Title 1">
            <a:extLst>
              <a:ext uri="{FF2B5EF4-FFF2-40B4-BE49-F238E27FC236}">
                <a16:creationId xmlns:a16="http://schemas.microsoft.com/office/drawing/2014/main" id="{5ED9D0E1-6E37-7D46-B949-206E1A823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1061660"/>
            <a:ext cx="7213600" cy="104310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77"/>
              </a:rPr>
              <a:t>State of Winchester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8920B7A-2D60-A44D-8A83-782D2AB016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65199" y="2226681"/>
            <a:ext cx="7213600" cy="3586290"/>
          </a:xfrm>
        </p:spPr>
        <p:txBody>
          <a:bodyPr>
            <a:normAutofit/>
          </a:bodyPr>
          <a:lstStyle/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Font typeface="Wingdings" charset="0"/>
              <a:buNone/>
              <a:defRPr/>
            </a:pP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Rockwell" charset="0"/>
              <a:ea typeface="ＭＳ Ｐゴシック" charset="0"/>
            </a:endParaRPr>
          </a:p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Font typeface="Wingdings" charset="0"/>
              <a:buNone/>
              <a:defRPr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Amo (Annual measurable objectives) 24-25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Ela 			23.7%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Math 		25.7%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Science 		34.5%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Success rate 	25%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We expect all students to grow from their current levels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A4E3EF-4FE8-ADBF-01ED-622175F2D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4927434"/>
            <a:ext cx="964094" cy="128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781367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7"/>
            <a:ext cx="8178800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7410" name="Title 1">
            <a:extLst>
              <a:ext uri="{FF2B5EF4-FFF2-40B4-BE49-F238E27FC236}">
                <a16:creationId xmlns:a16="http://schemas.microsoft.com/office/drawing/2014/main" id="{5ED9D0E1-6E37-7D46-B949-206E1A823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1061660"/>
            <a:ext cx="7213600" cy="104310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77"/>
              </a:rPr>
              <a:t>How to repeat level 5 status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8920B7A-2D60-A44D-8A83-782D2AB016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65199" y="2226681"/>
            <a:ext cx="7213600" cy="3586290"/>
          </a:xfrm>
        </p:spPr>
        <p:txBody>
          <a:bodyPr>
            <a:normAutofit fontScale="92500" lnSpcReduction="10000"/>
          </a:bodyPr>
          <a:lstStyle/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Font typeface="Wingdings" charset="0"/>
              <a:buNone/>
              <a:defRPr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1.Come to school daily</a:t>
            </a:r>
          </a:p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Font typeface="Wingdings" charset="0"/>
              <a:buNone/>
              <a:defRPr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	*on time and stay the entire day*</a:t>
            </a:r>
          </a:p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Font typeface="Wingdings" charset="0"/>
              <a:buNone/>
              <a:defRPr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2. Support your child’s teacher</a:t>
            </a:r>
          </a:p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Font typeface="Wingdings" charset="0"/>
              <a:buNone/>
              <a:defRPr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3. Have correct information on file</a:t>
            </a:r>
          </a:p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Font typeface="Wingdings" charset="0"/>
              <a:buNone/>
              <a:defRPr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4. Be patient and kind to school employees</a:t>
            </a:r>
          </a:p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Font typeface="Wingdings" charset="0"/>
              <a:buNone/>
              <a:defRPr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5. Assist your student’s with  their work</a:t>
            </a:r>
          </a:p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Font typeface="Wingdings" charset="0"/>
              <a:buNone/>
              <a:defRPr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6. Be responsive to your teachers</a:t>
            </a:r>
          </a:p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Font typeface="Wingdings" charset="0"/>
              <a:buNone/>
              <a:defRPr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7. Attend school functions and meetings</a:t>
            </a:r>
          </a:p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Font typeface="Wingdings" charset="0"/>
              <a:buNone/>
              <a:defRPr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8. Ask your students what they learned on a daily basis</a:t>
            </a:r>
          </a:p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Font typeface="Wingdings" charset="0"/>
              <a:buNone/>
              <a:defRPr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9. Speak life and positivity into your children/minimize exposure to negative influences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A4E3EF-4FE8-ADBF-01ED-622175F2D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4927434"/>
            <a:ext cx="964094" cy="128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46684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7"/>
            <a:ext cx="8178800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7410" name="Title 1">
            <a:extLst>
              <a:ext uri="{FF2B5EF4-FFF2-40B4-BE49-F238E27FC236}">
                <a16:creationId xmlns:a16="http://schemas.microsoft.com/office/drawing/2014/main" id="{5ED9D0E1-6E37-7D46-B949-206E1A823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1061660"/>
            <a:ext cx="7213600" cy="104310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77"/>
              </a:rPr>
              <a:t>Notice of Title I School-wide Program Status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8920B7A-2D60-A44D-8A83-782D2AB016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65199" y="2226681"/>
            <a:ext cx="7213600" cy="3586290"/>
          </a:xfrm>
        </p:spPr>
        <p:txBody>
          <a:bodyPr>
            <a:normAutofit/>
          </a:bodyPr>
          <a:lstStyle/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Font typeface="Wingdings" charset="0"/>
              <a:buNone/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WINCHESTER ELEMENTARY is a Title 1 School.  OUR school qualifies to  receive federal funds under the “Every Student Succeeds Act” (ESSA), Title I, Part A, for the 2022- 2023 school year.</a:t>
            </a:r>
          </a:p>
          <a:p>
            <a:pPr indent="-274320" eaLnBrk="1" fontAlgn="auto" hangingPunct="1"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 Our school is eligible for the following:</a:t>
            </a:r>
          </a:p>
          <a:p>
            <a:pPr marL="228600" lvl="1" indent="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School-wide Title I Program: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  Schools may consolidate and use funds under Title I, together with other federal, state, and local funds, when more than 40% of the student body qualifies for free or reduced lunch.</a:t>
            </a:r>
            <a:endParaRPr lang="en-US" sz="1600" dirty="0">
              <a:ln>
                <a:solidFill>
                  <a:srgbClr val="FFFF00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Rockwell" charset="0"/>
              <a:ea typeface="ＭＳ Ｐゴシック" charset="0"/>
            </a:endParaRPr>
          </a:p>
          <a:p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A4E3EF-4FE8-ADBF-01ED-622175F2D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4927434"/>
            <a:ext cx="964094" cy="128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142981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BB28D430-56EA-45B9-8632-927BEBF02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74" name="Freeform: Shape 73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7"/>
            <a:ext cx="8178800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noFill/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1506" name="Title 1">
            <a:extLst>
              <a:ext uri="{FF2B5EF4-FFF2-40B4-BE49-F238E27FC236}">
                <a16:creationId xmlns:a16="http://schemas.microsoft.com/office/drawing/2014/main" id="{867AED19-4200-9B4A-A14C-9C0E22DB4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1061660"/>
            <a:ext cx="7213600" cy="104310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300" dirty="0">
                <a:latin typeface="Rockwell" panose="02060603020205020403" pitchFamily="18" charset="77"/>
              </a:rPr>
              <a:t>Parent’s Right To Know Continued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61BB91EC-A127-754A-8E58-A0F423435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634" y="2060876"/>
            <a:ext cx="7213600" cy="3586290"/>
          </a:xfrm>
        </p:spPr>
        <p:txBody>
          <a:bodyPr>
            <a:normAutofit/>
          </a:bodyPr>
          <a:lstStyle/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en-US" altLang="en-US" sz="1600" dirty="0">
                <a:latin typeface="Rockwell" panose="02060603020205020403" pitchFamily="18" charset="77"/>
              </a:rPr>
              <a:t>All parents have the right to request the following: </a:t>
            </a:r>
            <a:r>
              <a:rPr lang="en-US" altLang="en-US" sz="1600" b="1" dirty="0">
                <a:latin typeface="Rockwell" panose="02060603020205020403" pitchFamily="18" charset="77"/>
              </a:rPr>
              <a:t>		</a:t>
            </a:r>
            <a:endParaRPr lang="en-US" altLang="en-US" sz="1600" dirty="0">
              <a:latin typeface="Rockwell" panose="02060603020205020403" pitchFamily="18" charset="77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en-US" sz="1600" cap="none" dirty="0">
                <a:latin typeface="Rockwell" panose="02060603020205020403" pitchFamily="18" charset="77"/>
              </a:rPr>
              <a:t>A teacher</a:t>
            </a:r>
            <a:r>
              <a:rPr lang="ja-JP" altLang="en-US" sz="1600" cap="none" dirty="0">
                <a:latin typeface="Rockwell" panose="02060603020205020403" pitchFamily="18" charset="77"/>
                <a:ea typeface="ＭＳ Ｐ明朝" panose="02020600040205080304" pitchFamily="18" charset="-128"/>
              </a:rPr>
              <a:t>’</a:t>
            </a:r>
            <a:r>
              <a:rPr lang="en-US" altLang="ja-JP" sz="1600" cap="none" dirty="0">
                <a:latin typeface="Rockwell" panose="02060603020205020403" pitchFamily="18" charset="77"/>
                <a:ea typeface="ＭＳ 明朝" panose="02020609040205080304" pitchFamily="49" charset="-128"/>
              </a:rPr>
              <a:t>s professional qualifications, licensure, grade(s)/certification, waivers 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en-US" sz="1600" cap="none" dirty="0">
                <a:latin typeface="Rockwell" panose="02060603020205020403" pitchFamily="18" charset="77"/>
              </a:rPr>
              <a:t>A teacher</a:t>
            </a:r>
            <a:r>
              <a:rPr lang="ja-JP" altLang="en-US" sz="1600" cap="none" dirty="0">
                <a:latin typeface="Rockwell" panose="02060603020205020403" pitchFamily="18" charset="77"/>
                <a:ea typeface="ＭＳ Ｐ明朝" panose="02020600040205080304" pitchFamily="18" charset="-128"/>
              </a:rPr>
              <a:t>’</a:t>
            </a:r>
            <a:r>
              <a:rPr lang="en-US" altLang="ja-JP" sz="1600" cap="none" dirty="0">
                <a:latin typeface="Rockwell" panose="02060603020205020403" pitchFamily="18" charset="77"/>
                <a:ea typeface="ＭＳ 明朝" panose="02020609040205080304" pitchFamily="49" charset="-128"/>
              </a:rPr>
              <a:t>s baccalaureate and/or graduate degree, fields of endorsement, previous teaching experience 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en-US" sz="1600" cap="none" dirty="0">
                <a:latin typeface="Rockwell" panose="02060603020205020403" pitchFamily="18" charset="77"/>
              </a:rPr>
              <a:t>A paraprofessional</a:t>
            </a:r>
            <a:r>
              <a:rPr lang="ja-JP" altLang="en-US" sz="1600" cap="none" dirty="0">
                <a:latin typeface="Rockwell" panose="02060603020205020403" pitchFamily="18" charset="77"/>
                <a:ea typeface="ＭＳ Ｐ明朝" panose="02020600040205080304" pitchFamily="18" charset="-128"/>
              </a:rPr>
              <a:t>’</a:t>
            </a:r>
            <a:r>
              <a:rPr lang="en-US" altLang="ja-JP" sz="1600" cap="none" dirty="0">
                <a:latin typeface="Rockwell" panose="02060603020205020403" pitchFamily="18" charset="77"/>
                <a:ea typeface="ＭＳ 明朝" panose="02020609040205080304" pitchFamily="49" charset="-128"/>
              </a:rPr>
              <a:t>s qualifications 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en-US" sz="1600" cap="none" dirty="0">
                <a:latin typeface="Rockwell" panose="02060603020205020403" pitchFamily="18" charset="77"/>
              </a:rPr>
              <a:t>An assurance that their child</a:t>
            </a:r>
            <a:r>
              <a:rPr lang="ja-JP" altLang="en-US" sz="1600" cap="none" dirty="0">
                <a:latin typeface="Rockwell" panose="02060603020205020403" pitchFamily="18" charset="77"/>
                <a:ea typeface="ＭＳ Ｐ明朝" panose="02020600040205080304" pitchFamily="18" charset="-128"/>
              </a:rPr>
              <a:t>’</a:t>
            </a:r>
            <a:r>
              <a:rPr lang="en-US" altLang="ja-JP" sz="1600" cap="none" dirty="0">
                <a:latin typeface="Rockwell" panose="02060603020205020403" pitchFamily="18" charset="77"/>
                <a:ea typeface="ＭＳ 明朝" panose="02020609040205080304" pitchFamily="49" charset="-128"/>
              </a:rPr>
              <a:t>s name, address, and telephone listing not be released to military recruiters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692380-9104-8D23-F65C-74E9759515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5364" y="155876"/>
            <a:ext cx="833781" cy="111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226001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BB28D430-56EA-45B9-8632-927BEBF02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74" name="Freeform: Shape 73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7"/>
            <a:ext cx="8178800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noFill/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1506" name="Title 1">
            <a:extLst>
              <a:ext uri="{FF2B5EF4-FFF2-40B4-BE49-F238E27FC236}">
                <a16:creationId xmlns:a16="http://schemas.microsoft.com/office/drawing/2014/main" id="{867AED19-4200-9B4A-A14C-9C0E22DB4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1061660"/>
            <a:ext cx="7213600" cy="104310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77"/>
              </a:rPr>
              <a:t>Parent’s Right To Know Continued…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61BB91EC-A127-754A-8E58-A0F423435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05000"/>
            <a:ext cx="7213600" cy="358629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panose="02060603020205020403" pitchFamily="18" charset="77"/>
                <a:cs typeface="Courier New" panose="02070309020205020404" pitchFamily="49" charset="0"/>
              </a:rPr>
              <a:t>Their child</a:t>
            </a:r>
            <a:r>
              <a:rPr lang="ja-JP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panose="02060603020205020403" pitchFamily="18" charset="77"/>
                <a:ea typeface="ＭＳ Ｐ明朝" panose="02020600040205080304" pitchFamily="18" charset="-128"/>
              </a:rPr>
              <a:t>’</a:t>
            </a:r>
            <a:r>
              <a:rPr lang="en-US" altLang="ja-JP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panose="02060603020205020403" pitchFamily="18" charset="77"/>
                <a:cs typeface="Courier New" panose="02070309020205020404" pitchFamily="49" charset="0"/>
              </a:rPr>
              <a:t>s level of achievement on each of the Tennessee academic assessments.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panose="02060603020205020403" pitchFamily="18" charset="77"/>
                <a:cs typeface="Courier New" panose="02070309020205020404" pitchFamily="49" charset="0"/>
              </a:rPr>
              <a:t>Their option to request a transfer to another school within the district if their child is the victim of a violent crime at school.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panose="02060603020205020403" pitchFamily="18" charset="77"/>
                <a:cs typeface="Courier New" panose="02070309020205020404" pitchFamily="49" charset="0"/>
              </a:rPr>
              <a:t>Their right to timely notification that their child has been assigned or has been taught for four or more consecutive weeks by a teacher who does not meet the required licensing and endorsement of the subject being taught.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panose="02060603020205020403" pitchFamily="18" charset="77"/>
                <a:cs typeface="Courier New" panose="02070309020205020404" pitchFamily="49" charset="0"/>
              </a:rPr>
              <a:t>THE FULL PARENT’S RIGHT TO KNOW CAN BE ACCESSED </a:t>
            </a:r>
            <a:r>
              <a:rPr lang="en-US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panose="02060603020205020403" pitchFamily="18" charset="77"/>
                <a:cs typeface="Courier New" panose="02070309020205020404" pitchFamily="49" charset="0"/>
                <a:hlinkClick r:id="rId4"/>
              </a:rPr>
              <a:t>HERE</a:t>
            </a:r>
            <a:r>
              <a:rPr lang="en-US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panose="02060603020205020403" pitchFamily="18" charset="77"/>
                <a:cs typeface="Courier New" panose="02070309020205020404" pitchFamily="49" charset="0"/>
              </a:rPr>
              <a:t>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7DC5B7-F41F-4781-4BBA-55E62E4396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5456" y="146320"/>
            <a:ext cx="1374800" cy="183068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134">
            <a:extLst>
              <a:ext uri="{FF2B5EF4-FFF2-40B4-BE49-F238E27FC236}">
                <a16:creationId xmlns:a16="http://schemas.microsoft.com/office/drawing/2014/main" id="{82679E24-B442-48DA-91F5-D20C35276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37" name="Group 136">
            <a:extLst>
              <a:ext uri="{FF2B5EF4-FFF2-40B4-BE49-F238E27FC236}">
                <a16:creationId xmlns:a16="http://schemas.microsoft.com/office/drawing/2014/main" id="{47FFD68E-AD03-4180-8BBB-B3E7DE0D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9047" y="0"/>
            <a:ext cx="9004011" cy="6644081"/>
            <a:chOff x="-25397" y="0"/>
            <a:chExt cx="12005350" cy="6644081"/>
          </a:xfrm>
        </p:grpSpPr>
        <p:sp useBgFill="1">
          <p:nvSpPr>
            <p:cNvPr id="138" name="Rectangle 137">
              <a:extLst>
                <a:ext uri="{FF2B5EF4-FFF2-40B4-BE49-F238E27FC236}">
                  <a16:creationId xmlns:a16="http://schemas.microsoft.com/office/drawing/2014/main" id="{B36C81B8-0929-4B46-BCB0-00954C0E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39" name="Freeform 11">
              <a:extLst>
                <a:ext uri="{FF2B5EF4-FFF2-40B4-BE49-F238E27FC236}">
                  <a16:creationId xmlns:a16="http://schemas.microsoft.com/office/drawing/2014/main" id="{A771D040-DA75-4CDB-859B-07D4C8094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4C97C64C-CFCE-45F6-B8D4-4B46AB898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</p:grpSp>
      <p:pic>
        <p:nvPicPr>
          <p:cNvPr id="142" name="Picture 141">
            <a:extLst>
              <a:ext uri="{FF2B5EF4-FFF2-40B4-BE49-F238E27FC236}">
                <a16:creationId xmlns:a16="http://schemas.microsoft.com/office/drawing/2014/main" id="{D879DC43-E40D-46CF-9A74-541F26073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44" name="Rectangle 143">
            <a:extLst>
              <a:ext uri="{FF2B5EF4-FFF2-40B4-BE49-F238E27FC236}">
                <a16:creationId xmlns:a16="http://schemas.microsoft.com/office/drawing/2014/main" id="{F58642F3-2EAA-437A-96F6-C28846071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984964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44034" name="Picture 7" descr="MCj04359890000[1]">
            <a:extLst>
              <a:ext uri="{FF2B5EF4-FFF2-40B4-BE49-F238E27FC236}">
                <a16:creationId xmlns:a16="http://schemas.microsoft.com/office/drawing/2014/main" id="{5E14EC9C-76BA-7F42-8E05-D8B6AF225C6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5722" y="468694"/>
            <a:ext cx="2813928" cy="5458423"/>
          </a:xfrm>
          <a:prstGeom prst="rect">
            <a:avLst/>
          </a:prstGeom>
          <a:ln>
            <a:noFill/>
          </a:ln>
        </p:spPr>
      </p:pic>
      <p:sp>
        <p:nvSpPr>
          <p:cNvPr id="146" name="Freeform 9">
            <a:extLst>
              <a:ext uri="{FF2B5EF4-FFF2-40B4-BE49-F238E27FC236}">
                <a16:creationId xmlns:a16="http://schemas.microsoft.com/office/drawing/2014/main" id="{F70E27E0-2B68-4645-A576-FBB921B5EC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9047" y="0"/>
            <a:ext cx="8829967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5AC0CA87-7D52-4CDA-9CC2-880646A01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5665603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2770" name="Rectangle 4">
            <a:extLst>
              <a:ext uri="{FF2B5EF4-FFF2-40B4-BE49-F238E27FC236}">
                <a16:creationId xmlns:a16="http://schemas.microsoft.com/office/drawing/2014/main" id="{1DFD9B89-F6FA-0D4E-B7FF-B7BD5DA950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9289" y="76200"/>
            <a:ext cx="4787024" cy="1146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3975" algn="ctr" eaLnBrk="1" fontAlgn="auto" hangingPunct="1">
              <a:spcAft>
                <a:spcPts val="0"/>
              </a:spcAft>
              <a:defRPr/>
            </a:pPr>
            <a:r>
              <a:rPr lang="en-US" alt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77"/>
              </a:rPr>
              <a:t>Teacher Qualifications</a:t>
            </a:r>
          </a:p>
        </p:txBody>
      </p:sp>
      <p:sp>
        <p:nvSpPr>
          <p:cNvPr id="32772" name="Rectangle 6">
            <a:extLst>
              <a:ext uri="{FF2B5EF4-FFF2-40B4-BE49-F238E27FC236}">
                <a16:creationId xmlns:a16="http://schemas.microsoft.com/office/drawing/2014/main" id="{9866A92F-AA5B-B447-8CB6-B0EBDDAEA00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33080" y="838200"/>
            <a:ext cx="4968292" cy="50889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altLang="en-US" sz="1600" dirty="0">
              <a:solidFill>
                <a:schemeClr val="bg1"/>
              </a:solidFill>
              <a:latin typeface="Rockwell" panose="02060603020205020403" pitchFamily="18" charset="77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cap="none" dirty="0">
                <a:solidFill>
                  <a:schemeClr val="bg1"/>
                </a:solidFill>
                <a:latin typeface="Rockwell" panose="02060603020205020403" pitchFamily="18" charset="77"/>
              </a:rPr>
              <a:t>IT IS OUR GOAL TO ENSURE THAT ALL teachers at WINCHESTER ELEMENTERY school are certified teachers and highly knowledgeable of their content area.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cap="none" dirty="0">
                <a:solidFill>
                  <a:schemeClr val="bg1"/>
                </a:solidFill>
                <a:latin typeface="Rockwell" panose="02060603020205020403" pitchFamily="18" charset="77"/>
              </a:rPr>
              <a:t>If your child is taught for 20 days or more by a non-certified  qualified teacher, you will receive the teacher</a:t>
            </a:r>
            <a:r>
              <a:rPr lang="en-US" altLang="ja-JP" cap="none" dirty="0">
                <a:solidFill>
                  <a:schemeClr val="bg1"/>
                </a:solidFill>
                <a:latin typeface="Rockwell" panose="02060603020205020403" pitchFamily="18" charset="77"/>
              </a:rPr>
              <a:t>’s status in writing.</a:t>
            </a:r>
          </a:p>
          <a:p>
            <a:pPr marL="0" eaLnBrk="1" fontAlgn="auto" hangingPunct="1">
              <a:spcAft>
                <a:spcPts val="0"/>
              </a:spcAft>
              <a:defRPr/>
            </a:pPr>
            <a:endParaRPr lang="en-US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4">
            <a:extLst>
              <a:ext uri="{FF2B5EF4-FFF2-40B4-BE49-F238E27FC236}">
                <a16:creationId xmlns:a16="http://schemas.microsoft.com/office/drawing/2014/main" id="{B496265B-6EA0-4343-B82D-B442EAB47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597" y="152400"/>
            <a:ext cx="4366067" cy="115196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77"/>
              </a:rPr>
              <a:t>Student Code of Conduct</a:t>
            </a:r>
          </a:p>
        </p:txBody>
      </p:sp>
      <p:graphicFrame>
        <p:nvGraphicFramePr>
          <p:cNvPr id="22535" name="Content Placeholder 5">
            <a:extLst>
              <a:ext uri="{FF2B5EF4-FFF2-40B4-BE49-F238E27FC236}">
                <a16:creationId xmlns:a16="http://schemas.microsoft.com/office/drawing/2014/main" id="{EF34BDA7-5A4E-45BE-A3E0-472F02D3C5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7588117"/>
              </p:ext>
            </p:extLst>
          </p:nvPr>
        </p:nvGraphicFramePr>
        <p:xfrm>
          <a:off x="228600" y="1524001"/>
          <a:ext cx="4646598" cy="3886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5911B4F8-040A-DA89-4ED7-403B2339AE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3000" y="457200"/>
            <a:ext cx="3511600" cy="467603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E0FFA89-1D5B-2B40-894B-CFF234F989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75353"/>
            <a:ext cx="8080375" cy="652462"/>
          </a:xfrm>
        </p:spPr>
        <p:txBody>
          <a:bodyPr>
            <a:noAutofit/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br>
              <a:rPr lang="en-US" sz="40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77"/>
              </a:rPr>
            </a:b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77"/>
              </a:rPr>
              <a:t>Reporting Pupil Progress</a:t>
            </a:r>
          </a:p>
        </p:txBody>
      </p:sp>
      <p:graphicFrame>
        <p:nvGraphicFramePr>
          <p:cNvPr id="35848" name="Rectangle 3">
            <a:extLst>
              <a:ext uri="{FF2B5EF4-FFF2-40B4-BE49-F238E27FC236}">
                <a16:creationId xmlns:a16="http://schemas.microsoft.com/office/drawing/2014/main" id="{1A195F23-AE5C-4B15-82CD-AB64F29BA9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1317741"/>
              </p:ext>
            </p:extLst>
          </p:nvPr>
        </p:nvGraphicFramePr>
        <p:xfrm>
          <a:off x="533400" y="1143000"/>
          <a:ext cx="8229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FCE683C-89BF-F72C-D66D-25CD5783F8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718" y="0"/>
            <a:ext cx="1248964" cy="166311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E0FFA89-1D5B-2B40-894B-CFF234F989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4024" y="106363"/>
            <a:ext cx="8080375" cy="652462"/>
          </a:xfrm>
        </p:spPr>
        <p:txBody>
          <a:bodyPr>
            <a:noAutofit/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br>
              <a:rPr lang="en-US" sz="40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77"/>
              </a:rPr>
            </a:b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77"/>
              </a:rPr>
              <a:t>new mscs grading scale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F7132A-349A-2703-09F8-4AA17CE60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044" y="1143000"/>
            <a:ext cx="7474334" cy="43118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3AF4B2-247E-7A79-1BAA-5FBEE06F3A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0056" y="4391659"/>
            <a:ext cx="993800" cy="132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3498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F647A-702C-4642-9F12-D88F8E17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7797800" cy="1152525"/>
          </a:xfrm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77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35400-8B02-D346-9FF1-2A20F0E3365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</a:pPr>
            <a:r>
              <a:rPr lang="en-US" sz="2500" dirty="0">
                <a:latin typeface="Rockwell" panose="02060603020205020403" pitchFamily="18" charset="77"/>
              </a:rPr>
              <a:t>Mission/Vision/ BRONCO creed</a:t>
            </a:r>
          </a:p>
          <a:p>
            <a:pPr>
              <a:spcBef>
                <a:spcPts val="0"/>
              </a:spcBef>
            </a:pPr>
            <a:r>
              <a:rPr lang="en-US" sz="2500" dirty="0">
                <a:latin typeface="Rockwell" panose="02060603020205020403" pitchFamily="18" charset="77"/>
              </a:rPr>
              <a:t>State of Winchester</a:t>
            </a:r>
          </a:p>
          <a:p>
            <a:pPr>
              <a:spcBef>
                <a:spcPts val="0"/>
              </a:spcBef>
            </a:pPr>
            <a:r>
              <a:rPr lang="en-US" sz="2500" dirty="0">
                <a:latin typeface="Rockwell" panose="02060603020205020403" pitchFamily="18" charset="77"/>
              </a:rPr>
              <a:t>Notice of TitlE 1  School Wide program</a:t>
            </a:r>
          </a:p>
          <a:p>
            <a:pPr>
              <a:spcBef>
                <a:spcPts val="0"/>
              </a:spcBef>
            </a:pPr>
            <a:r>
              <a:rPr lang="en-US" sz="2500" dirty="0">
                <a:latin typeface="Rockwell" panose="02060603020205020403" pitchFamily="18" charset="77"/>
              </a:rPr>
              <a:t>Parents Right to know/ Teacher qualifications</a:t>
            </a:r>
          </a:p>
          <a:p>
            <a:pPr>
              <a:spcBef>
                <a:spcPts val="0"/>
              </a:spcBef>
            </a:pPr>
            <a:r>
              <a:rPr lang="en-US" sz="2500" dirty="0">
                <a:latin typeface="Rockwell" panose="02060603020205020403" pitchFamily="18" charset="77"/>
              </a:rPr>
              <a:t>Student code of conduct</a:t>
            </a:r>
          </a:p>
          <a:p>
            <a:pPr>
              <a:spcBef>
                <a:spcPts val="0"/>
              </a:spcBef>
            </a:pPr>
            <a:r>
              <a:rPr lang="en-US" sz="2500" dirty="0">
                <a:latin typeface="Rockwell" panose="02060603020205020403" pitchFamily="18" charset="77"/>
              </a:rPr>
              <a:t>Reporting pupil progress</a:t>
            </a:r>
          </a:p>
          <a:p>
            <a:pPr>
              <a:spcBef>
                <a:spcPts val="0"/>
              </a:spcBef>
            </a:pPr>
            <a:r>
              <a:rPr lang="en-US" sz="2500" dirty="0">
                <a:latin typeface="Rockwell" panose="02060603020205020403" pitchFamily="18" charset="77"/>
              </a:rPr>
              <a:t>Parent Teacher conferences</a:t>
            </a:r>
          </a:p>
          <a:p>
            <a:pPr>
              <a:spcBef>
                <a:spcPts val="0"/>
              </a:spcBef>
            </a:pPr>
            <a:r>
              <a:rPr lang="en-US" sz="2500" dirty="0">
                <a:latin typeface="Rockwell" panose="02060603020205020403" pitchFamily="18" charset="77"/>
              </a:rPr>
              <a:t>Polices for parental involvement</a:t>
            </a:r>
          </a:p>
          <a:p>
            <a:pPr>
              <a:spcBef>
                <a:spcPts val="0"/>
              </a:spcBef>
            </a:pPr>
            <a:r>
              <a:rPr lang="en-US" sz="2500" dirty="0">
                <a:latin typeface="Rockwell" panose="02060603020205020403" pitchFamily="18" charset="77"/>
              </a:rPr>
              <a:t>Family engagement plan</a:t>
            </a:r>
          </a:p>
          <a:p>
            <a:pPr>
              <a:spcBef>
                <a:spcPts val="0"/>
              </a:spcBef>
            </a:pPr>
            <a:r>
              <a:rPr lang="en-US" sz="2500" dirty="0">
                <a:latin typeface="Rockwell" panose="02060603020205020403" pitchFamily="18" charset="77"/>
              </a:rPr>
              <a:t>Parent school compact</a:t>
            </a:r>
          </a:p>
          <a:p>
            <a:pPr>
              <a:spcBef>
                <a:spcPts val="0"/>
              </a:spcBef>
            </a:pPr>
            <a:r>
              <a:rPr lang="en-US" sz="2500" dirty="0">
                <a:latin typeface="Rockwell" panose="02060603020205020403" pitchFamily="18" charset="77"/>
              </a:rPr>
              <a:t>Academic progress</a:t>
            </a:r>
          </a:p>
          <a:p>
            <a:pPr>
              <a:spcBef>
                <a:spcPts val="0"/>
              </a:spcBef>
            </a:pPr>
            <a:r>
              <a:rPr lang="en-US" sz="2500" dirty="0">
                <a:latin typeface="Rockwell" panose="02060603020205020403" pitchFamily="18" charset="77"/>
              </a:rPr>
              <a:t>School Improvement plan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9633E8-26D0-982A-46EE-4946DBDA2C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94" t="7609" r="27939" b="51285"/>
          <a:stretch/>
        </p:blipFill>
        <p:spPr>
          <a:xfrm>
            <a:off x="7315200" y="3631020"/>
            <a:ext cx="1219200" cy="177338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4DD43E-71CB-A155-0C46-8DB4477E00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10266"/>
            <a:ext cx="1428119" cy="138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38029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99D02855-BA2F-914C-91CD-D81A706B9E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93860"/>
            <a:ext cx="8153572" cy="1152525"/>
          </a:xfrm>
        </p:spPr>
        <p:txBody>
          <a:bodyPr>
            <a:normAutofit fontScale="90000"/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77"/>
              </a:rPr>
              <a:t>Policies for Parental Involvement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7D87607-23CC-2A42-A91A-1862929D97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altLang="en-US" dirty="0">
              <a:latin typeface="Rockwell" panose="02060603020205020403" pitchFamily="18" charset="77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en-US" dirty="0">
              <a:latin typeface="Rockwell" panose="02060603020205020403" pitchFamily="18" charset="77"/>
            </a:endParaRPr>
          </a:p>
        </p:txBody>
      </p:sp>
      <p:pic>
        <p:nvPicPr>
          <p:cNvPr id="36867" name="Picture 4" descr="MCj04350410000[1]">
            <a:extLst>
              <a:ext uri="{FF2B5EF4-FFF2-40B4-BE49-F238E27FC236}">
                <a16:creationId xmlns:a16="http://schemas.microsoft.com/office/drawing/2014/main" id="{EAD6DCAC-BD1A-DF45-B2A8-09A4E737B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95082"/>
            <a:ext cx="4267200" cy="3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CCA576B-1555-5178-9E07-964E0F9862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294" y="2063750"/>
            <a:ext cx="1600200" cy="213082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4718E620-2E94-B34D-86FF-9B200068F8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2441" y="457200"/>
            <a:ext cx="7181850" cy="1151965"/>
          </a:xfrm>
        </p:spPr>
        <p:txBody>
          <a:bodyPr>
            <a:noAutofit/>
          </a:bodyPr>
          <a:lstStyle/>
          <a:p>
            <a:pPr marL="53975" eaLnBrk="1" fontAlgn="auto" hangingPunct="1">
              <a:spcAft>
                <a:spcPts val="0"/>
              </a:spcAft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77"/>
              </a:rPr>
              <a:t>Parental Involvement OPPORTUNITIES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633A404C-2CD4-2F45-A1D4-D9B5DB6D9A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437791"/>
            <a:ext cx="4981730" cy="3288739"/>
          </a:xfrm>
        </p:spPr>
        <p:txBody>
          <a:bodyPr anchor="t">
            <a:no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en-US" sz="1600" dirty="0">
              <a:latin typeface="Rockwell" panose="02060603020205020403" pitchFamily="18" charset="77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1600" cap="none" dirty="0">
                <a:latin typeface="Rockwell" panose="02060603020205020403" pitchFamily="18" charset="77"/>
              </a:rPr>
              <a:t>WINCHESTER ELEMENTARY school will have annually scheduled parent meetings. 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1600" cap="none" dirty="0">
                <a:latin typeface="Rockwell" panose="02060603020205020403" pitchFamily="18" charset="77"/>
              </a:rPr>
              <a:t>Meetings provide information that will help  parents support their students academically.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1600" cap="none" dirty="0">
                <a:latin typeface="Rockwell" panose="02060603020205020403" pitchFamily="18" charset="77"/>
              </a:rPr>
              <a:t>Parents may participate in the school’s </a:t>
            </a:r>
            <a:r>
              <a:rPr lang="en-US" sz="1600" cap="none" dirty="0" err="1">
                <a:latin typeface="Rockwell" panose="02060603020205020403" pitchFamily="18" charset="77"/>
              </a:rPr>
              <a:t>pto</a:t>
            </a:r>
            <a:r>
              <a:rPr lang="en-US" sz="1600" cap="none" dirty="0">
                <a:latin typeface="Rockwell" panose="02060603020205020403" pitchFamily="18" charset="77"/>
              </a:rPr>
              <a:t> and volunteer at the school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1600" cap="none" dirty="0">
                <a:latin typeface="Rockwell" panose="02060603020205020403" pitchFamily="18" charset="77"/>
              </a:rPr>
              <a:t>SCS holds a variety of parent training sessions  throughout the year and ALL PARENTS ARE FREE TO PARTICIPATE.  The family ENGAGEMENT OFFICE publishes information often at the </a:t>
            </a:r>
            <a:r>
              <a:rPr lang="en-US" sz="1600" cap="none" dirty="0">
                <a:solidFill>
                  <a:srgbClr val="C00000"/>
                </a:solidFill>
                <a:latin typeface="Rockwell" panose="02060603020205020403" pitchFamily="18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FACE</a:t>
            </a:r>
            <a:r>
              <a:rPr lang="en-US" sz="1600" cap="none" dirty="0">
                <a:latin typeface="Rockwell" panose="02060603020205020403" pitchFamily="18" charset="77"/>
              </a:rPr>
              <a:t> website. Https://www.Scsk12.Org/face2/</a:t>
            </a:r>
            <a:endParaRPr lang="en-US" sz="1600" cap="none" dirty="0"/>
          </a:p>
        </p:txBody>
      </p:sp>
      <p:pic>
        <p:nvPicPr>
          <p:cNvPr id="71" name="Graphic 70" descr="Suburban scene">
            <a:extLst>
              <a:ext uri="{FF2B5EF4-FFF2-40B4-BE49-F238E27FC236}">
                <a16:creationId xmlns:a16="http://schemas.microsoft.com/office/drawing/2014/main" id="{0A366A1D-9AF9-4CCE-95DA-C94CB4A891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15000" y="2171271"/>
            <a:ext cx="2877356" cy="2877356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DB546AF-0B76-FBEC-37F9-ABBB2A3D7F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0188" y="45418"/>
            <a:ext cx="1488721" cy="197552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80EAC8FC-981E-2A45-9E57-F59B736A90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848600" cy="706438"/>
          </a:xfrm>
        </p:spPr>
        <p:txBody>
          <a:bodyPr>
            <a:normAutofit fontScale="90000"/>
          </a:bodyPr>
          <a:lstStyle/>
          <a:p>
            <a:pPr marL="53975" algn="ctr" eaLnBrk="1" fontAlgn="auto" hangingPunct="1">
              <a:spcAft>
                <a:spcPts val="0"/>
              </a:spcAft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77"/>
              </a:rPr>
              <a:t>Family Engagement Plan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D92FA3E6-18C2-D449-A63A-D54C0FAC38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295400"/>
            <a:ext cx="7696200" cy="4114800"/>
          </a:xfrm>
        </p:spPr>
        <p:txBody>
          <a:bodyPr>
            <a:normAutofit/>
          </a:bodyPr>
          <a:lstStyle/>
          <a:p>
            <a:pPr algn="ctr" eaLnBrk="1" fontAlgn="auto" hangingPunct="1">
              <a:lnSpc>
                <a:spcPct val="6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dirty="0">
                <a:latin typeface="Rockwell" panose="02060603020205020403" pitchFamily="18" charset="77"/>
              </a:rPr>
              <a:t>Shelby County Schools</a:t>
            </a:r>
            <a:r>
              <a:rPr lang="ja-JP" altLang="en-US" sz="1800" dirty="0">
                <a:latin typeface="Rockwell" panose="02060603020205020403" pitchFamily="18" charset="77"/>
                <a:ea typeface="ＭＳ Ｐ明朝" panose="02020600040205080304" pitchFamily="18" charset="-128"/>
              </a:rPr>
              <a:t>’</a:t>
            </a:r>
            <a:r>
              <a:rPr lang="en-US" altLang="ja-JP" sz="1800" dirty="0">
                <a:latin typeface="Rockwell" panose="02060603020205020403" pitchFamily="18" charset="77"/>
                <a:ea typeface="ＭＳ 明朝" panose="02020609040205080304" pitchFamily="49" charset="-128"/>
              </a:rPr>
              <a:t> Family Engagement Policy #4.502 </a:t>
            </a:r>
          </a:p>
          <a:p>
            <a:pPr algn="ctr" eaLnBrk="1" fontAlgn="auto" hangingPunct="1">
              <a:lnSpc>
                <a:spcPct val="6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ja-JP" sz="1800" dirty="0">
                <a:latin typeface="Rockwell" panose="02060603020205020403" pitchFamily="18" charset="77"/>
                <a:ea typeface="ＭＳ 明朝" panose="02020609040205080304" pitchFamily="49" charset="-128"/>
              </a:rPr>
              <a:t>speaks to the following goals:</a:t>
            </a:r>
          </a:p>
          <a:p>
            <a:pPr marL="0" indent="0" eaLnBrk="1" fontAlgn="auto" hangingPunct="1">
              <a:lnSpc>
                <a:spcPct val="6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1800" dirty="0">
              <a:latin typeface="Rockwell" panose="02060603020205020403" pitchFamily="18" charset="77"/>
            </a:endParaRPr>
          </a:p>
          <a:p>
            <a:pPr eaLnBrk="1" fontAlgn="auto" hangingPunct="1">
              <a:lnSpc>
                <a:spcPct val="6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US" altLang="en-US" sz="1800" cap="none" dirty="0">
                <a:latin typeface="Rockwell" panose="02060603020205020403" pitchFamily="18" charset="77"/>
              </a:rPr>
              <a:t>To provide meaningful two-way communications</a:t>
            </a:r>
          </a:p>
          <a:p>
            <a:pPr eaLnBrk="1" fontAlgn="auto" hangingPunct="1">
              <a:lnSpc>
                <a:spcPct val="6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800" cap="none" dirty="0">
              <a:latin typeface="Rockwell" panose="02060603020205020403" pitchFamily="18" charset="77"/>
            </a:endParaRPr>
          </a:p>
          <a:p>
            <a:pPr eaLnBrk="1" fontAlgn="auto" hangingPunct="1">
              <a:lnSpc>
                <a:spcPct val="6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US" altLang="en-US" sz="1800" cap="none" dirty="0">
                <a:latin typeface="Rockwell" panose="02060603020205020403" pitchFamily="18" charset="77"/>
              </a:rPr>
              <a:t>To provide meaningful and varied participation by </a:t>
            </a:r>
          </a:p>
          <a:p>
            <a:pPr marL="0" indent="0" eaLnBrk="1" fontAlgn="auto" hangingPunct="1">
              <a:lnSpc>
                <a:spcPct val="6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1800" cap="none" dirty="0">
                <a:latin typeface="Rockwell" panose="02060603020205020403" pitchFamily="18" charset="77"/>
              </a:rPr>
              <a:t>Families to support student achievement</a:t>
            </a:r>
          </a:p>
          <a:p>
            <a:pPr eaLnBrk="1" fontAlgn="auto" hangingPunct="1">
              <a:lnSpc>
                <a:spcPct val="6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800" cap="none" dirty="0">
              <a:latin typeface="Rockwell" panose="02060603020205020403" pitchFamily="18" charset="77"/>
            </a:endParaRPr>
          </a:p>
          <a:p>
            <a:pPr eaLnBrk="1" fontAlgn="auto" hangingPunct="1">
              <a:lnSpc>
                <a:spcPct val="6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US" altLang="en-US" sz="1800" cap="none" dirty="0">
                <a:latin typeface="Rockwell" panose="02060603020205020403" pitchFamily="18" charset="77"/>
              </a:rPr>
              <a:t>To eliminate or reduce barriers to greater family </a:t>
            </a:r>
          </a:p>
          <a:p>
            <a:pPr marL="0" indent="0" eaLnBrk="1" fontAlgn="auto" hangingPunct="1">
              <a:lnSpc>
                <a:spcPct val="6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1800" cap="none" dirty="0">
                <a:latin typeface="Rockwell" panose="02060603020205020403" pitchFamily="18" charset="77"/>
              </a:rPr>
              <a:t>Participation</a:t>
            </a:r>
          </a:p>
          <a:p>
            <a:pPr eaLnBrk="1" fontAlgn="auto" hangingPunct="1">
              <a:lnSpc>
                <a:spcPct val="6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800" cap="none" dirty="0">
              <a:latin typeface="Rockwell" panose="02060603020205020403" pitchFamily="18" charset="77"/>
            </a:endParaRPr>
          </a:p>
          <a:p>
            <a:pPr eaLnBrk="1" fontAlgn="auto" hangingPunct="1">
              <a:lnSpc>
                <a:spcPct val="6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US" altLang="en-US" sz="1800" cap="none" dirty="0">
                <a:latin typeface="Rockwell" panose="02060603020205020403" pitchFamily="18" charset="77"/>
              </a:rPr>
              <a:t>To provide training opportunities and informational </a:t>
            </a:r>
          </a:p>
          <a:p>
            <a:pPr marL="0" indent="0" eaLnBrk="1" fontAlgn="auto" hangingPunct="1">
              <a:lnSpc>
                <a:spcPct val="6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1800" cap="none" dirty="0">
                <a:latin typeface="Rockwell" panose="02060603020205020403" pitchFamily="18" charset="77"/>
              </a:rPr>
              <a:t>Seminars for families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C939D3-D661-46CE-A288-9984057E1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0624" y="4495800"/>
            <a:ext cx="1258894" cy="167054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>
            <a:extLst>
              <a:ext uri="{FF2B5EF4-FFF2-40B4-BE49-F238E27FC236}">
                <a16:creationId xmlns:a16="http://schemas.microsoft.com/office/drawing/2014/main" id="{5691BDF7-74ED-406A-8A22-22721EE5F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13544B1A-9E28-4189-AE12-8CDBA2C0F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9047" y="0"/>
            <a:ext cx="9004011" cy="6644081"/>
            <a:chOff x="-25397" y="0"/>
            <a:chExt cx="12005350" cy="6644081"/>
          </a:xfrm>
        </p:grpSpPr>
        <p:sp useBgFill="1">
          <p:nvSpPr>
            <p:cNvPr id="77" name="Rectangle 76">
              <a:extLst>
                <a:ext uri="{FF2B5EF4-FFF2-40B4-BE49-F238E27FC236}">
                  <a16:creationId xmlns:a16="http://schemas.microsoft.com/office/drawing/2014/main" id="{2B6A25A0-6CD9-45B3-A42D-509D3E2F2C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11">
              <a:extLst>
                <a:ext uri="{FF2B5EF4-FFF2-40B4-BE49-F238E27FC236}">
                  <a16:creationId xmlns:a16="http://schemas.microsoft.com/office/drawing/2014/main" id="{28AFC8E5-EE69-4EDA-9BAA-D9650668B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71EE848-149F-4FB9-B7EF-229308554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</p:grpSp>
      <p:sp>
        <p:nvSpPr>
          <p:cNvPr id="18434" name="Rectangle 2">
            <a:extLst>
              <a:ext uri="{FF2B5EF4-FFF2-40B4-BE49-F238E27FC236}">
                <a16:creationId xmlns:a16="http://schemas.microsoft.com/office/drawing/2014/main" id="{0A2C6DB4-2B4E-F945-8003-BE5C8D8894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825" y="380939"/>
            <a:ext cx="8183575" cy="115196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53975" eaLnBrk="1" fontAlgn="auto" hangingPunct="1">
              <a:spcAft>
                <a:spcPts val="0"/>
              </a:spcAft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77"/>
              </a:rPr>
              <a:t>Parent School - Compact</a:t>
            </a:r>
          </a:p>
        </p:txBody>
      </p:sp>
      <p:graphicFrame>
        <p:nvGraphicFramePr>
          <p:cNvPr id="18438" name="Rectangle 3">
            <a:extLst>
              <a:ext uri="{FF2B5EF4-FFF2-40B4-BE49-F238E27FC236}">
                <a16:creationId xmlns:a16="http://schemas.microsoft.com/office/drawing/2014/main" id="{054268A8-C8B5-4547-AE20-92F3D09D3B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734556"/>
              </p:ext>
            </p:extLst>
          </p:nvPr>
        </p:nvGraphicFramePr>
        <p:xfrm>
          <a:off x="544506" y="1666277"/>
          <a:ext cx="7796212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A303E0B4-8036-86CC-083F-066C125B90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0907" y="4606178"/>
            <a:ext cx="1298587" cy="172322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806C496D-1E4E-C44E-B193-1CFF9FBFE1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450850" y="668338"/>
            <a:ext cx="7534275" cy="27670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Academic Progress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242002-C5F4-3F18-FC58-C64FEEEF2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71600"/>
            <a:ext cx="2283395" cy="37338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7" name="Picture 27656">
            <a:extLst>
              <a:ext uri="{FF2B5EF4-FFF2-40B4-BE49-F238E27FC236}">
                <a16:creationId xmlns:a16="http://schemas.microsoft.com/office/drawing/2014/main" id="{4412F17E-378A-48DF-A7D0-616F75D5C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27659" name="Freeform 11">
            <a:extLst>
              <a:ext uri="{FF2B5EF4-FFF2-40B4-BE49-F238E27FC236}">
                <a16:creationId xmlns:a16="http://schemas.microsoft.com/office/drawing/2014/main" id="{908915DF-1091-4602-9B1A-C06774398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906" y="0"/>
            <a:ext cx="8762857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7661" name="Freeform 13">
            <a:extLst>
              <a:ext uri="{FF2B5EF4-FFF2-40B4-BE49-F238E27FC236}">
                <a16:creationId xmlns:a16="http://schemas.microsoft.com/office/drawing/2014/main" id="{6CFA88D5-4955-401D-884D-20970DD4E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8496942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7663" name="Freeform 25">
            <a:extLst>
              <a:ext uri="{FF2B5EF4-FFF2-40B4-BE49-F238E27FC236}">
                <a16:creationId xmlns:a16="http://schemas.microsoft.com/office/drawing/2014/main" id="{164D267B-C17A-4774-88F8-99CC562E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39684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7665" name="Freeform 14">
            <a:extLst>
              <a:ext uri="{FF2B5EF4-FFF2-40B4-BE49-F238E27FC236}">
                <a16:creationId xmlns:a16="http://schemas.microsoft.com/office/drawing/2014/main" id="{C1C5AED6-50C3-434F-B16D-A7A833763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21350" y="293317"/>
            <a:ext cx="8525337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7667" name="5-Point Star 24">
            <a:extLst>
              <a:ext uri="{FF2B5EF4-FFF2-40B4-BE49-F238E27FC236}">
                <a16:creationId xmlns:a16="http://schemas.microsoft.com/office/drawing/2014/main" id="{AFF213A5-1AFF-47E9-83C0-F71BD7388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3166038" y="5111356"/>
            <a:ext cx="386540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27669" name="Picture 27668">
            <a:extLst>
              <a:ext uri="{FF2B5EF4-FFF2-40B4-BE49-F238E27FC236}">
                <a16:creationId xmlns:a16="http://schemas.microsoft.com/office/drawing/2014/main" id="{4CD4B409-3361-4CF6-8E39-7DB1830DC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27671" name="Rectangle 27670">
            <a:extLst>
              <a:ext uri="{FF2B5EF4-FFF2-40B4-BE49-F238E27FC236}">
                <a16:creationId xmlns:a16="http://schemas.microsoft.com/office/drawing/2014/main" id="{43F663F5-E3E4-42A4-AA04-EBB67B02A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0" y="0"/>
            <a:ext cx="3527203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650" name="Title 1">
            <a:extLst>
              <a:ext uri="{FF2B5EF4-FFF2-40B4-BE49-F238E27FC236}">
                <a16:creationId xmlns:a16="http://schemas.microsoft.com/office/drawing/2014/main" id="{40532418-685C-4B40-A5F2-C1D2EC5DA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01568"/>
            <a:ext cx="3152816" cy="291273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TVAAS Growth Score 2023-2024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59DA2-D27B-B445-B569-1616EB52A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184" y="4206006"/>
            <a:ext cx="2827671" cy="106678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LEVEL 1</a:t>
            </a:r>
          </a:p>
        </p:txBody>
      </p:sp>
      <p:sp>
        <p:nvSpPr>
          <p:cNvPr id="27673" name="Rectangle 27672">
            <a:extLst>
              <a:ext uri="{FF2B5EF4-FFF2-40B4-BE49-F238E27FC236}">
                <a16:creationId xmlns:a16="http://schemas.microsoft.com/office/drawing/2014/main" id="{249D5BDD-ED3C-4842-AE17-45C575C25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141" y="0"/>
            <a:ext cx="3178989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7675" name="Rectangle 27674">
            <a:extLst>
              <a:ext uri="{FF2B5EF4-FFF2-40B4-BE49-F238E27FC236}">
                <a16:creationId xmlns:a16="http://schemas.microsoft.com/office/drawing/2014/main" id="{D2A95E7B-31E8-4F18-851D-308D8FCEB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2" y="5752622"/>
            <a:ext cx="3179829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7677" name="Freeform 8">
            <a:extLst>
              <a:ext uri="{FF2B5EF4-FFF2-40B4-BE49-F238E27FC236}">
                <a16:creationId xmlns:a16="http://schemas.microsoft.com/office/drawing/2014/main" id="{9361F7C1-FCF1-46B5-A3D6-0ADF7A9DC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141" y="0"/>
            <a:ext cx="3212944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7679" name="Rectangle 27678">
            <a:extLst>
              <a:ext uri="{FF2B5EF4-FFF2-40B4-BE49-F238E27FC236}">
                <a16:creationId xmlns:a16="http://schemas.microsoft.com/office/drawing/2014/main" id="{BF6C4A50-F237-4A3E-907F-672F9BAD4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6600" y="450792"/>
            <a:ext cx="4979929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652" name="Picture 27651" descr="A picture containing sitting, table, pair, holding&#10;&#10;Description automatically generated">
            <a:extLst>
              <a:ext uri="{FF2B5EF4-FFF2-40B4-BE49-F238E27FC236}">
                <a16:creationId xmlns:a16="http://schemas.microsoft.com/office/drawing/2014/main" id="{B4A4AD97-176D-4B5D-A2A0-F4883621B9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804" r="15700" b="-2"/>
          <a:stretch/>
        </p:blipFill>
        <p:spPr>
          <a:xfrm rot="21600000">
            <a:off x="3986892" y="684680"/>
            <a:ext cx="2266769" cy="54823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B91B4F2-40B0-770B-0286-0C590157EBA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979" r="24049" b="2"/>
          <a:stretch/>
        </p:blipFill>
        <p:spPr>
          <a:xfrm>
            <a:off x="6350788" y="684680"/>
            <a:ext cx="2271314" cy="548265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3E3B82DC-58A9-DD4C-945B-67E70902C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439" y="685800"/>
            <a:ext cx="4780573" cy="115196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77"/>
              </a:rPr>
              <a:t>What is the School Improvement Plan?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7B3B24-E9FA-D595-FA75-B0456B5BA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169" y="965356"/>
            <a:ext cx="2880360" cy="3822225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5F982-22B8-CF43-BB81-DF28529B1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6429" y="2142066"/>
            <a:ext cx="4785583" cy="3232519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>
                <a:latin typeface="Rockwell" panose="02060603020205020403" pitchFamily="18" charset="77"/>
              </a:rPr>
              <a:t>It is a plan that documents: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US" dirty="0">
                <a:latin typeface="Rockwell" panose="02060603020205020403" pitchFamily="18" charset="77"/>
              </a:rPr>
              <a:t>Academic gains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US" dirty="0">
                <a:latin typeface="Rockwell" panose="02060603020205020403" pitchFamily="18" charset="77"/>
              </a:rPr>
              <a:t>Academic challenges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US" dirty="0">
                <a:latin typeface="Rockwell" panose="02060603020205020403" pitchFamily="18" charset="77"/>
              </a:rPr>
              <a:t>Academic Goals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US" dirty="0">
                <a:latin typeface="Rockwell" panose="02060603020205020403" pitchFamily="18" charset="77"/>
              </a:rPr>
              <a:t>Plan of action</a:t>
            </a:r>
          </a:p>
        </p:txBody>
      </p:sp>
    </p:spTree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38FD4F11-B1EA-AC42-BC62-616CB88FD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439" y="685800"/>
            <a:ext cx="4780573" cy="115196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School Improvement Plan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6DF829-319B-E74D-1D9E-3CB6F0083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169" y="965356"/>
            <a:ext cx="2880360" cy="3822225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graphicFrame>
        <p:nvGraphicFramePr>
          <p:cNvPr id="31753" name="Content Placeholder 2">
            <a:extLst>
              <a:ext uri="{FF2B5EF4-FFF2-40B4-BE49-F238E27FC236}">
                <a16:creationId xmlns:a16="http://schemas.microsoft.com/office/drawing/2014/main" id="{C90313E8-7D7F-49CB-9882-51C2B8563B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7587183"/>
              </p:ext>
            </p:extLst>
          </p:nvPr>
        </p:nvGraphicFramePr>
        <p:xfrm>
          <a:off x="3526429" y="2142066"/>
          <a:ext cx="4785583" cy="3232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135">
            <a:extLst>
              <a:ext uri="{FF2B5EF4-FFF2-40B4-BE49-F238E27FC236}">
                <a16:creationId xmlns:a16="http://schemas.microsoft.com/office/drawing/2014/main" id="{90A9C49B-76D8-4E9B-B430-D1ADF40F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8" name="Rectangle 137">
            <a:extLst>
              <a:ext uri="{FF2B5EF4-FFF2-40B4-BE49-F238E27FC236}">
                <a16:creationId xmlns:a16="http://schemas.microsoft.com/office/drawing/2014/main" id="{F88A5712-2FE0-4DD4-BDC6-099EA37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984964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0" name="Freeform 9">
            <a:extLst>
              <a:ext uri="{FF2B5EF4-FFF2-40B4-BE49-F238E27FC236}">
                <a16:creationId xmlns:a16="http://schemas.microsoft.com/office/drawing/2014/main" id="{448E5503-E0F8-4B94-81A3-B1FA57623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9047" y="0"/>
            <a:ext cx="8829967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CE54F896-85E7-4403-9E37-1B004731F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49072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C9535EB-3D81-574B-964A-D756F6817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36" y="685800"/>
            <a:ext cx="3174337" cy="4846967"/>
          </a:xfrm>
        </p:spPr>
        <p:txBody>
          <a:bodyPr>
            <a:normAutofit/>
          </a:bodyPr>
          <a:lstStyle/>
          <a:p>
            <a:pPr algn="ctr"/>
            <a:r>
              <a:rPr lang="en-US" sz="4200" b="1" dirty="0">
                <a:solidFill>
                  <a:srgbClr val="FFFFFF"/>
                </a:solidFill>
                <a:latin typeface="Rockwell" panose="02060603020205020403" pitchFamily="18" charset="77"/>
              </a:rPr>
              <a:t>THANK YOU FOR WORKING WITH OUR SCHOOL!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F4925FE-48EC-E645-9F00-4F6039F0B3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09769" y="905548"/>
            <a:ext cx="4719831" cy="54101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2400" dirty="0">
                <a:latin typeface="Rockwell" panose="02060603020205020403" pitchFamily="18" charset="77"/>
              </a:rPr>
              <a:t>Thank you for entrusting our staff with your children.  Your support is NEEDED AND APPRECIATED, and we look forward to working with you for the 2024-2025 school year!</a:t>
            </a:r>
            <a:endParaRPr lang="en-US" sz="2400" dirty="0"/>
          </a:p>
        </p:txBody>
      </p:sp>
      <p:sp>
        <p:nvSpPr>
          <p:cNvPr id="45059" name="Rectangle 5">
            <a:extLst>
              <a:ext uri="{FF2B5EF4-FFF2-40B4-BE49-F238E27FC236}">
                <a16:creationId xmlns:a16="http://schemas.microsoft.com/office/drawing/2014/main" id="{CCA47616-2146-5645-97AD-DE8A7DFF0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162800"/>
            <a:ext cx="6858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660066"/>
                </a:solidFill>
                <a:latin typeface="Lucida Sans" panose="020B0602030504020204" pitchFamily="34" charset="77"/>
              </a:rPr>
              <a:t>"We are one, our cause is one, and we must help each other, if we are to succeed." ~ Frederick Douglass</a:t>
            </a:r>
            <a:endParaRPr lang="en-US" altLang="en-US" sz="1800" b="1" dirty="0"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6FE176-5F18-03A2-91D9-DC23B14A3C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8284" y="0"/>
            <a:ext cx="1603387" cy="212768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01536-2FAF-814A-8F78-08750BEE8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646" y="109475"/>
            <a:ext cx="4797867" cy="1151965"/>
          </a:xfrm>
        </p:spPr>
        <p:txBody>
          <a:bodyPr>
            <a:normAutofit/>
          </a:bodyPr>
          <a:lstStyle/>
          <a:p>
            <a:r>
              <a:rPr lang="en-US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77"/>
              </a:rPr>
              <a:t>Mission &amp; 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5DE3F-3A5D-A348-A2C6-7726FD94BDB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8600" y="1256885"/>
            <a:ext cx="5105400" cy="3655498"/>
          </a:xfrm>
        </p:spPr>
        <p:txBody>
          <a:bodyPr anchor="t">
            <a:normAutofit fontScale="2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endParaRPr lang="en-US" sz="1600" dirty="0">
              <a:latin typeface="Rockwell" panose="02060603020205020403" pitchFamily="18" charset="7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8600" b="1" dirty="0">
                <a:solidFill>
                  <a:srgbClr val="C00000"/>
                </a:solidFill>
                <a:latin typeface="Rockwell" panose="02060603020205020403" pitchFamily="18" charset="77"/>
              </a:rPr>
              <a:t>WINCHESTER MISSION:</a:t>
            </a:r>
          </a:p>
          <a:p>
            <a:pPr>
              <a:lnSpc>
                <a:spcPct val="110000"/>
              </a:lnSpc>
            </a:pPr>
            <a:r>
              <a:rPr lang="en-US" sz="8600" cap="none" dirty="0">
                <a:latin typeface="Rockwell" panose="02060603020205020403" pitchFamily="18" charset="77"/>
              </a:rPr>
              <a:t>At </a:t>
            </a:r>
            <a:r>
              <a:rPr lang="en-US" sz="8600" cap="none" dirty="0" err="1">
                <a:latin typeface="Rockwell" panose="02060603020205020403" pitchFamily="18" charset="77"/>
              </a:rPr>
              <a:t>winchester</a:t>
            </a:r>
            <a:r>
              <a:rPr lang="en-US" sz="8600" cap="none" dirty="0">
                <a:latin typeface="Rockwell" panose="02060603020205020403" pitchFamily="18" charset="77"/>
              </a:rPr>
              <a:t> elementary school, every child will have hope and experience success.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8600" b="1" dirty="0">
                <a:solidFill>
                  <a:srgbClr val="C00000"/>
                </a:solidFill>
                <a:latin typeface="Rockwell" panose="02060603020205020403" pitchFamily="18" charset="77"/>
              </a:rPr>
              <a:t>WINCHESTER VISION:</a:t>
            </a:r>
          </a:p>
          <a:p>
            <a:pPr>
              <a:lnSpc>
                <a:spcPct val="110000"/>
              </a:lnSpc>
            </a:pPr>
            <a:r>
              <a:rPr lang="en-US" sz="8600" cap="none" dirty="0">
                <a:latin typeface="Rockwell" panose="02060603020205020403" pitchFamily="18" charset="77"/>
              </a:rPr>
              <a:t>Everyday, </a:t>
            </a:r>
            <a:r>
              <a:rPr lang="en-US" sz="8600" cap="none" dirty="0" err="1">
                <a:latin typeface="Rockwell" panose="02060603020205020403" pitchFamily="18" charset="77"/>
              </a:rPr>
              <a:t>winchester</a:t>
            </a:r>
            <a:r>
              <a:rPr lang="en-US" sz="8600" cap="none" dirty="0">
                <a:latin typeface="Rockwell" panose="02060603020205020403" pitchFamily="18" charset="77"/>
              </a:rPr>
              <a:t> elementary will foster the whole child and develop independent, competent learners who are critical thinkers.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600" dirty="0">
              <a:latin typeface="Rockwell" panose="02060603020205020403" pitchFamily="18" charset="77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1600" dirty="0"/>
          </a:p>
          <a:p>
            <a:pPr>
              <a:lnSpc>
                <a:spcPct val="110000"/>
              </a:lnSpc>
            </a:pP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138B84-E00B-7900-7B06-EA0EE6C9C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093" y="938097"/>
            <a:ext cx="2877356" cy="3876744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20B951-6457-9640-7A86-595115DEF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95" y="147317"/>
            <a:ext cx="1140051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7556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01536-2FAF-814A-8F78-08750BEE8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242960"/>
            <a:ext cx="4131553" cy="1151965"/>
          </a:xfrm>
        </p:spPr>
        <p:txBody>
          <a:bodyPr>
            <a:normAutofit/>
          </a:bodyPr>
          <a:lstStyle/>
          <a:p>
            <a:pPr algn="ctr"/>
            <a:r>
              <a:rPr lang="en-US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77"/>
              </a:rPr>
              <a:t>WINCHESTER BELIEFS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5DE3F-3A5D-A348-A2C6-7726FD94BDB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2900" y="1600200"/>
            <a:ext cx="8458200" cy="4153315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600" cap="none" dirty="0">
                <a:latin typeface="Rockwell" panose="02060603020205020403" pitchFamily="18" charset="77"/>
              </a:rPr>
              <a:t>We are charged with developing and fostering the development of each student's personal and academic achievement.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cap="none" dirty="0">
                <a:latin typeface="Rockwell" panose="02060603020205020403" pitchFamily="18" charset="77"/>
              </a:rPr>
              <a:t>All stakeholders play a critical role in the academic, social and emotional development of our students.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cap="none" dirty="0">
                <a:latin typeface="Rockwell" panose="02060603020205020403" pitchFamily="18" charset="77"/>
              </a:rPr>
              <a:t>Our school must be a safe, warm, welcoming, and nurturing environment for our students.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cap="none" dirty="0">
                <a:latin typeface="Rockwell" panose="02060603020205020403" pitchFamily="18" charset="77"/>
              </a:rPr>
              <a:t>We believe the community is important to the growth of our students therefore, we build solid relationships and bonds with its members.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cap="none" dirty="0">
                <a:latin typeface="Rockwell" panose="02060603020205020403" pitchFamily="18" charset="77"/>
              </a:rPr>
              <a:t>Every child has the right to a rich education that supports children where they are and helps them to grow to their maximum potential.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cap="none" dirty="0">
                <a:latin typeface="Rockwell" panose="02060603020205020403" pitchFamily="18" charset="77"/>
              </a:rPr>
              <a:t>Teachers in our building must love children and possess a servant spirit. 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600" dirty="0"/>
          </a:p>
          <a:p>
            <a:pPr>
              <a:lnSpc>
                <a:spcPct val="110000"/>
              </a:lnSpc>
            </a:pP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138B84-E00B-7900-7B06-EA0EE6C9C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194155"/>
            <a:ext cx="967401" cy="1303407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20B951-6457-9640-7A86-595115DEF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52" y="5410199"/>
            <a:ext cx="1140051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18109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7"/>
            <a:ext cx="8178800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7410" name="Title 1">
            <a:extLst>
              <a:ext uri="{FF2B5EF4-FFF2-40B4-BE49-F238E27FC236}">
                <a16:creationId xmlns:a16="http://schemas.microsoft.com/office/drawing/2014/main" id="{5ED9D0E1-6E37-7D46-B949-206E1A823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760240"/>
            <a:ext cx="7213600" cy="104310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77"/>
              </a:rPr>
              <a:t>State of Winchester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8920B7A-2D60-A44D-8A83-782D2AB016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47714" y="1930566"/>
            <a:ext cx="7213600" cy="3586290"/>
          </a:xfrm>
        </p:spPr>
        <p:txBody>
          <a:bodyPr>
            <a:noAutofit/>
          </a:bodyPr>
          <a:lstStyle/>
          <a:p>
            <a:pPr marL="0" indent="0" algn="ctr" eaLnBrk="1" fontAlgn="auto" hangingPunct="1">
              <a:spcBef>
                <a:spcPts val="600"/>
              </a:spcBef>
              <a:spcAft>
                <a:spcPts val="0"/>
              </a:spcAft>
              <a:buFont typeface="Wingdings" charset="0"/>
              <a:buNone/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Current enrollment KK-5: 327 </a:t>
            </a:r>
          </a:p>
          <a:p>
            <a:pPr marL="240030" indent="-285750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 K - 52</a:t>
            </a:r>
          </a:p>
          <a:p>
            <a:pPr marL="240030" indent="-285750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1</a:t>
            </a:r>
            <a:r>
              <a:rPr lang="en-US" sz="28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st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- 47</a:t>
            </a:r>
          </a:p>
          <a:p>
            <a:pPr marL="240030" indent="-285750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2</a:t>
            </a:r>
            <a:r>
              <a:rPr lang="en-US" sz="28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nd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- 62</a:t>
            </a:r>
          </a:p>
          <a:p>
            <a:pPr marL="240030" indent="-285750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3</a:t>
            </a:r>
            <a:r>
              <a:rPr lang="en-US" sz="28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rd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- 69</a:t>
            </a:r>
          </a:p>
          <a:p>
            <a:pPr marL="240030" indent="-285750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4</a:t>
            </a:r>
            <a:r>
              <a:rPr lang="en-US" sz="28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th - </a:t>
            </a:r>
            <a:r>
              <a:rPr lang="en-US" sz="40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55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Rockwell" charset="0"/>
              <a:ea typeface="ＭＳ Ｐゴシック" charset="0"/>
            </a:endParaRPr>
          </a:p>
          <a:p>
            <a:pPr marL="240030" indent="-285750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5</a:t>
            </a:r>
            <a:r>
              <a:rPr lang="en-US" sz="28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th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- 42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A4E3EF-4FE8-ADBF-01ED-622175F2D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4927434"/>
            <a:ext cx="964094" cy="128378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7"/>
            <a:ext cx="8178800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7410" name="Title 1">
            <a:extLst>
              <a:ext uri="{FF2B5EF4-FFF2-40B4-BE49-F238E27FC236}">
                <a16:creationId xmlns:a16="http://schemas.microsoft.com/office/drawing/2014/main" id="{5ED9D0E1-6E37-7D46-B949-206E1A823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646780"/>
            <a:ext cx="7213600" cy="104310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77"/>
              </a:rPr>
              <a:t>State of Winchester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8920B7A-2D60-A44D-8A83-782D2AB016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905231"/>
            <a:ext cx="7543800" cy="3586290"/>
          </a:xfrm>
        </p:spPr>
        <p:txBody>
          <a:bodyPr>
            <a:noAutofit/>
          </a:bodyPr>
          <a:lstStyle/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Font typeface="Wingdings" charset="0"/>
              <a:buNone/>
              <a:defRPr/>
            </a:pPr>
            <a:r>
              <a:rPr lang="en-US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Staffing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 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26 Teachers (prek-5, support, sped, esl, fs, iss/reset)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10 Ed assistants/SEA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1 General office Sec/1 Financial SEC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1 attendance officer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1 school nurse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I instructional facilitator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1 PLC Coach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I professional school counselor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1 asst principal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I principal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A4E3EF-4FE8-ADBF-01ED-622175F2D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4927434"/>
            <a:ext cx="964094" cy="128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0946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7"/>
            <a:ext cx="8178800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7410" name="Title 1">
            <a:extLst>
              <a:ext uri="{FF2B5EF4-FFF2-40B4-BE49-F238E27FC236}">
                <a16:creationId xmlns:a16="http://schemas.microsoft.com/office/drawing/2014/main" id="{5ED9D0E1-6E37-7D46-B949-206E1A823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1061660"/>
            <a:ext cx="7213600" cy="104310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77"/>
              </a:rPr>
              <a:t>State of Winchester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8920B7A-2D60-A44D-8A83-782D2AB016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4560" y="1944186"/>
            <a:ext cx="8195734" cy="27432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Font typeface="Wingdings" charset="0"/>
              <a:buNone/>
              <a:defRPr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Attendance rate: 88.4% (sy23-24)</a:t>
            </a:r>
          </a:p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Font typeface="Wingdings" charset="0"/>
              <a:buNone/>
              <a:defRPr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Goal for attendance rate: 96% (sy24-25)</a:t>
            </a:r>
          </a:p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Font typeface="Wingdings" charset="0"/>
              <a:buNone/>
              <a:defRPr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Chronic absenteeism: 48.4% (sy23-24)</a:t>
            </a:r>
          </a:p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Font typeface="Wingdings" charset="0"/>
              <a:buNone/>
              <a:defRPr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Goal for chronic absenteeism: 15% (sy24-25)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A4E3EF-4FE8-ADBF-01ED-622175F2D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4927434"/>
            <a:ext cx="964094" cy="128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124166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7"/>
            <a:ext cx="8178800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7410" name="Title 1">
            <a:extLst>
              <a:ext uri="{FF2B5EF4-FFF2-40B4-BE49-F238E27FC236}">
                <a16:creationId xmlns:a16="http://schemas.microsoft.com/office/drawing/2014/main" id="{5ED9D0E1-6E37-7D46-B949-206E1A823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1061660"/>
            <a:ext cx="7213600" cy="104310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77"/>
              </a:rPr>
              <a:t>State of Winchester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8920B7A-2D60-A44D-8A83-782D2AB016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65199" y="1905000"/>
            <a:ext cx="7213600" cy="3586290"/>
          </a:xfrm>
        </p:spPr>
        <p:txBody>
          <a:bodyPr>
            <a:normAutofit fontScale="92500" lnSpcReduction="10000"/>
          </a:bodyPr>
          <a:lstStyle/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Font typeface="Wingdings" charset="0"/>
              <a:buNone/>
              <a:defRPr/>
            </a:pPr>
            <a:r>
              <a:rPr lang="en-US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School/district initiatives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Literacy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math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 culture &amp; climate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Rti2 or pie (intervention)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3</a:t>
            </a:r>
            <a:r>
              <a:rPr lang="en-US" b="1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rd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 grade commitment (3gC)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Rti2-B (behavior intervention)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District &amp; state  level assessments (i-Ready, t-cap)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A4E3EF-4FE8-ADBF-01ED-622175F2D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4927434"/>
            <a:ext cx="964094" cy="128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601750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7"/>
            <a:ext cx="8178800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7410" name="Title 1">
            <a:extLst>
              <a:ext uri="{FF2B5EF4-FFF2-40B4-BE49-F238E27FC236}">
                <a16:creationId xmlns:a16="http://schemas.microsoft.com/office/drawing/2014/main" id="{5ED9D0E1-6E37-7D46-B949-206E1A823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1061660"/>
            <a:ext cx="7213600" cy="104310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77"/>
              </a:rPr>
              <a:t>State of Winchester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8920B7A-2D60-A44D-8A83-782D2AB016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65199" y="1930566"/>
            <a:ext cx="7213600" cy="358629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600"/>
              </a:spcBef>
              <a:spcAft>
                <a:spcPts val="0"/>
              </a:spcAft>
              <a:buFont typeface="Wingdings" charset="0"/>
              <a:buNone/>
              <a:defRPr/>
            </a:pPr>
            <a:r>
              <a:rPr lang="en-US" sz="4400" b="1" dirty="0">
                <a:latin typeface="Rockwell" charset="0"/>
                <a:ea typeface="ＭＳ Ｐゴシック" charset="0"/>
              </a:rPr>
              <a:t>Winchester elementary is  a </a:t>
            </a:r>
            <a:r>
              <a:rPr lang="en-US" sz="4400" b="1" dirty="0">
                <a:solidFill>
                  <a:srgbClr val="C00000"/>
                </a:solidFill>
                <a:latin typeface="Rockwell" charset="0"/>
                <a:ea typeface="ＭＳ Ｐゴシック" charset="0"/>
              </a:rPr>
              <a:t>level 1 school.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A4E3EF-4FE8-ADBF-01ED-622175F2D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4927434"/>
            <a:ext cx="964094" cy="128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40601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9AA2A4A8A7834EA25C0F2BE34E62B3" ma:contentTypeVersion="10" ma:contentTypeDescription="Create a new document." ma:contentTypeScope="" ma:versionID="96239ac2548681940ff59419671bd1ed">
  <xsd:schema xmlns:xsd="http://www.w3.org/2001/XMLSchema" xmlns:xs="http://www.w3.org/2001/XMLSchema" xmlns:p="http://schemas.microsoft.com/office/2006/metadata/properties" xmlns:ns2="e9000915-08a6-44f0-a42e-aa492e15a66e" xmlns:ns3="4149f6f2-b85c-4799-bd44-8e511159fd9e" targetNamespace="http://schemas.microsoft.com/office/2006/metadata/properties" ma:root="true" ma:fieldsID="10194c543a7541fe58f273dcf10cd0a9" ns2:_="" ns3:_="">
    <xsd:import namespace="e9000915-08a6-44f0-a42e-aa492e15a66e"/>
    <xsd:import namespace="4149f6f2-b85c-4799-bd44-8e511159fd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000915-08a6-44f0-a42e-aa492e15a6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9f6f2-b85c-4799-bd44-8e511159fd9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9AA617-F89E-4179-88F3-5786698FCA01}">
  <ds:schemaRefs>
    <ds:schemaRef ds:uri="http://schemas.microsoft.com/office/2006/metadata/properties"/>
    <ds:schemaRef ds:uri="http://purl.org/dc/elements/1.1/"/>
    <ds:schemaRef ds:uri="http://purl.org/dc/terms/"/>
    <ds:schemaRef ds:uri="4149f6f2-b85c-4799-bd44-8e511159fd9e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  <ds:schemaRef ds:uri="e9000915-08a6-44f0-a42e-aa492e15a66e"/>
  </ds:schemaRefs>
</ds:datastoreItem>
</file>

<file path=customXml/itemProps2.xml><?xml version="1.0" encoding="utf-8"?>
<ds:datastoreItem xmlns:ds="http://schemas.openxmlformats.org/officeDocument/2006/customXml" ds:itemID="{36754CC9-889E-4BB4-A4AB-90847F7C4C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51724A-2D1C-45A8-B79A-6CB5ED23B3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000915-08a6-44f0-a42e-aa492e15a66e"/>
    <ds:schemaRef ds:uri="4149f6f2-b85c-4799-bd44-8e511159fd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1383</Words>
  <Application>Microsoft Office PowerPoint</Application>
  <PresentationFormat>On-screen Show (4:3)</PresentationFormat>
  <Paragraphs>201</Paragraphs>
  <Slides>28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 JULIAN</vt:lpstr>
      <vt:lpstr>Arial</vt:lpstr>
      <vt:lpstr>Calibri</vt:lpstr>
      <vt:lpstr>Impact</vt:lpstr>
      <vt:lpstr>Lucida Sans</vt:lpstr>
      <vt:lpstr>Rockwell</vt:lpstr>
      <vt:lpstr>Wingdings</vt:lpstr>
      <vt:lpstr>Main Event</vt:lpstr>
      <vt:lpstr>PowerPoint Presentation</vt:lpstr>
      <vt:lpstr>Agenda</vt:lpstr>
      <vt:lpstr>Mission &amp; VISION</vt:lpstr>
      <vt:lpstr>WINCHESTER BELIEFS</vt:lpstr>
      <vt:lpstr>State of Winchester</vt:lpstr>
      <vt:lpstr>State of Winchester</vt:lpstr>
      <vt:lpstr>State of Winchester</vt:lpstr>
      <vt:lpstr>State of Winchester</vt:lpstr>
      <vt:lpstr>State of Winchester</vt:lpstr>
      <vt:lpstr>State of Winchester</vt:lpstr>
      <vt:lpstr>State of Winchester</vt:lpstr>
      <vt:lpstr>How to repeat level 5 status</vt:lpstr>
      <vt:lpstr>Notice of Title I School-wide Program Status</vt:lpstr>
      <vt:lpstr>Parent’s Right To Know Continued</vt:lpstr>
      <vt:lpstr>Parent’s Right To Know Continued…</vt:lpstr>
      <vt:lpstr>Teacher Qualifications</vt:lpstr>
      <vt:lpstr>Student Code of Conduct</vt:lpstr>
      <vt:lpstr> Reporting Pupil Progress</vt:lpstr>
      <vt:lpstr> new mscs grading scale</vt:lpstr>
      <vt:lpstr>Policies for Parental Involvement</vt:lpstr>
      <vt:lpstr>Parental Involvement OPPORTUNITIES</vt:lpstr>
      <vt:lpstr>Family Engagement Plan</vt:lpstr>
      <vt:lpstr>Parent School - Compact</vt:lpstr>
      <vt:lpstr>Academic Progress</vt:lpstr>
      <vt:lpstr>TVAAS Growth Score 2023-2024</vt:lpstr>
      <vt:lpstr>What is the School Improvement Plan?</vt:lpstr>
      <vt:lpstr>School Improvement Plan</vt:lpstr>
      <vt:lpstr>THANK YOU FOR WORKING WITH OUR SCHOOL!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TONYE  SMITHMCBRIDE</dc:creator>
  <cp:lastModifiedBy>LOIS A CRUMP</cp:lastModifiedBy>
  <cp:revision>13</cp:revision>
  <dcterms:created xsi:type="dcterms:W3CDTF">2020-09-24T18:54:29Z</dcterms:created>
  <dcterms:modified xsi:type="dcterms:W3CDTF">2024-12-02T20:26:24Z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0x0101003E9AA2A4A8A7834EA25C0F2BE34E62B3</vt:lpwstr>
  </property>
</Properties>
</file>