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6858000" cy="9144000"/>
  <p:embeddedFontLst>
    <p:embeddedFont>
      <p:font typeface="Calistoga" pitchFamily="2" charset="77"/>
      <p:regular r:id="rId9"/>
    </p:embeddedFont>
    <p:embeddedFont>
      <p:font typeface="Unna" panose="02040503070705020203" pitchFamily="18" charset="77"/>
      <p:regular r:id="rId10"/>
      <p:bold r:id="rId11"/>
      <p:italic r:id="rId12"/>
      <p:boldItalic r:id="rId13"/>
    </p:embeddedFont>
    <p:embeddedFont>
      <p:font typeface="Vidaloka" panose="02000504000000020004" pitchFamily="2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747775"/>
          </p15:clr>
        </p15:guide>
        <p15:guide id="2" pos="31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5"/>
  </p:normalViewPr>
  <p:slideViewPr>
    <p:cSldViewPr snapToGrid="0">
      <p:cViewPr varScale="1">
        <p:scale>
          <a:sx n="94" d="100"/>
          <a:sy n="94" d="100"/>
        </p:scale>
        <p:origin x="1800" y="19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84" y="685800"/>
            <a:ext cx="4437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48dd6004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84" y="685800"/>
            <a:ext cx="4437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48dd6004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d33557b6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84" y="685800"/>
            <a:ext cx="4437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3d33557b6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3d33557b6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84" y="685800"/>
            <a:ext cx="4437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3d33557b6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A37337B-D45D-6DA6-79D5-9BDAB6019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48dd60048_0_2:notes">
            <a:extLst>
              <a:ext uri="{FF2B5EF4-FFF2-40B4-BE49-F238E27FC236}">
                <a16:creationId xmlns:a16="http://schemas.microsoft.com/office/drawing/2014/main" id="{16E8A0E6-7EFB-2FF3-B3E4-CBCCFDF51C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48dd60048_0_2:notes">
            <a:extLst>
              <a:ext uri="{FF2B5EF4-FFF2-40B4-BE49-F238E27FC236}">
                <a16:creationId xmlns:a16="http://schemas.microsoft.com/office/drawing/2014/main" id="{35646E77-17AF-217B-DAC7-E7B8A50E9E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63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FB5E40B4-74D8-9175-4B33-A2845B5C7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d33557b6b_0_9:notes">
            <a:extLst>
              <a:ext uri="{FF2B5EF4-FFF2-40B4-BE49-F238E27FC236}">
                <a16:creationId xmlns:a16="http://schemas.microsoft.com/office/drawing/2014/main" id="{E21F02C3-84CE-BC6E-2BA9-F9772EEF59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3d33557b6b_0_9:notes">
            <a:extLst>
              <a:ext uri="{FF2B5EF4-FFF2-40B4-BE49-F238E27FC236}">
                <a16:creationId xmlns:a16="http://schemas.microsoft.com/office/drawing/2014/main" id="{487AE711-597F-D0DA-A662-7502470B67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81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45E181D4-A647-A451-9347-FA607244C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3d33557b6b_0_42:notes">
            <a:extLst>
              <a:ext uri="{FF2B5EF4-FFF2-40B4-BE49-F238E27FC236}">
                <a16:creationId xmlns:a16="http://schemas.microsoft.com/office/drawing/2014/main" id="{A899D093-5435-881B-048C-3523175BB8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3d33557b6b_0_42:notes">
            <a:extLst>
              <a:ext uri="{FF2B5EF4-FFF2-40B4-BE49-F238E27FC236}">
                <a16:creationId xmlns:a16="http://schemas.microsoft.com/office/drawing/2014/main" id="{6197B407-F276-D827-4776-8DF9755CD8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83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900" cy="31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9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900" cy="29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900" cy="1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900" cy="12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400" cy="61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1000" cy="55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93750" y="256700"/>
            <a:ext cx="8592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stoga"/>
                <a:ea typeface="Calistoga"/>
                <a:cs typeface="Calistoga"/>
                <a:sym typeface="Calistoga"/>
              </a:rPr>
              <a:t>Guided Notes SS Week 2: 9/05-9/08	</a:t>
            </a:r>
            <a:r>
              <a:rPr lang="en"/>
              <a:t>			</a:t>
            </a:r>
            <a:r>
              <a:rPr lang="en">
                <a:latin typeface="Unna"/>
                <a:ea typeface="Unna"/>
                <a:cs typeface="Unna"/>
                <a:sym typeface="Unna"/>
              </a:rPr>
              <a:t>Name:________________      Section #________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Ch. 2 “The Road to Revolution”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95375" y="1047375"/>
            <a:ext cx="4639500" cy="353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Unna"/>
                <a:ea typeface="Unna"/>
                <a:cs typeface="Unna"/>
                <a:sym typeface="Unna"/>
              </a:rPr>
              <a:t>Trouble with Britain:</a:t>
            </a:r>
            <a:endParaRPr sz="1500" b="1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Why were the colonists angry with Britain? 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Britain kept the colonists from ______________________________________________________________________________________________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Britain also raised _____________ on things like 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____________________________________________________________________________________________________________________________________________.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What was the name of the ruler of Britain at the time?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___________________________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Unna"/>
                <a:ea typeface="Unna"/>
                <a:cs typeface="Unna"/>
                <a:sym typeface="Unna"/>
              </a:rPr>
              <a:t>What are taxes?</a:t>
            </a:r>
            <a:endParaRPr sz="17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Unna"/>
                <a:ea typeface="Unna"/>
                <a:cs typeface="Unna"/>
                <a:sym typeface="Unna"/>
              </a:rPr>
              <a:t>_________________________________________</a:t>
            </a:r>
            <a:endParaRPr sz="17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25225" y="4702350"/>
            <a:ext cx="4639500" cy="287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Unna"/>
                <a:ea typeface="Unna"/>
                <a:cs typeface="Unna"/>
                <a:sym typeface="Unna"/>
              </a:rPr>
              <a:t>“No Taxation without Representation!”:</a:t>
            </a:r>
            <a:endParaRPr sz="1500" b="1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Did the colonists have a say or voice in what was going on in their government? (yes/no)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Who made all the laws for them?____________________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What does “no taxation without representation” mean?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______________________________________________________________________________________________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What do you think: how were the colonists treated? Was it the same as they were treating the Native Americans?</a:t>
            </a:r>
            <a:br>
              <a:rPr lang="en" sz="1500">
                <a:latin typeface="Unna"/>
                <a:ea typeface="Unna"/>
                <a:cs typeface="Unna"/>
                <a:sym typeface="Unna"/>
              </a:rPr>
            </a:br>
            <a:r>
              <a:rPr lang="en" sz="1500">
                <a:latin typeface="Unna"/>
                <a:ea typeface="Unna"/>
                <a:cs typeface="Unna"/>
                <a:sym typeface="Unna"/>
              </a:rPr>
              <a:t>______________________________________________________________________________________________</a:t>
            </a:r>
            <a:endParaRPr sz="1500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029200" y="1414375"/>
            <a:ext cx="4833600" cy="5310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nna"/>
                <a:ea typeface="Unna"/>
                <a:cs typeface="Unna"/>
                <a:sym typeface="Unna"/>
              </a:rPr>
              <a:t>The Sugar Act:</a:t>
            </a:r>
            <a:endParaRPr b="1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416750" y="2464600"/>
            <a:ext cx="4042800" cy="3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Unna"/>
                <a:ea typeface="Unna"/>
                <a:cs typeface="Unna"/>
                <a:sym typeface="Unna"/>
              </a:rPr>
              <a:t>The Sugar Act charged a tax on ____________ and __________________. This meant that the colonists would have to _____________________________.</a:t>
            </a:r>
            <a:endParaRPr sz="130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nna"/>
                <a:ea typeface="Unna"/>
                <a:cs typeface="Unna"/>
                <a:sym typeface="Unna"/>
              </a:rPr>
              <a:t>The Stamp Act:</a:t>
            </a:r>
            <a:endParaRPr b="1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Unna"/>
                <a:ea typeface="Unna"/>
                <a:cs typeface="Unna"/>
                <a:sym typeface="Unna"/>
              </a:rPr>
              <a:t>The Stamp Act was passed by Parliament in _______.</a:t>
            </a:r>
            <a:endParaRPr sz="130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Unna"/>
                <a:ea typeface="Unna"/>
                <a:cs typeface="Unna"/>
                <a:sym typeface="Unna"/>
              </a:rPr>
              <a:t>This law said ____________________________________________________________________________________________, like __________, _________, _________, _____________________ and _______________.</a:t>
            </a:r>
            <a:endParaRPr sz="130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Unna"/>
                <a:ea typeface="Unna"/>
                <a:cs typeface="Unna"/>
                <a:sym typeface="Unna"/>
              </a:rPr>
              <a:t>How do you think the colonists felt about these acts?</a:t>
            </a:r>
            <a:endParaRPr sz="130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Unna"/>
                <a:ea typeface="Unna"/>
                <a:cs typeface="Unna"/>
                <a:sym typeface="Unna"/>
              </a:rPr>
              <a:t>_______________________________________________________________________________________</a:t>
            </a:r>
            <a:endParaRPr sz="130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650950" y="7298125"/>
            <a:ext cx="1329000" cy="431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stoga"/>
                <a:ea typeface="Calistoga"/>
                <a:cs typeface="Calistoga"/>
                <a:sym typeface="Calistoga"/>
              </a:rPr>
              <a:t>Monday</a:t>
            </a:r>
            <a:endParaRPr sz="1600">
              <a:latin typeface="Calistoga"/>
              <a:ea typeface="Calistoga"/>
              <a:cs typeface="Calistoga"/>
              <a:sym typeface="Calistoga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100" y="1086025"/>
            <a:ext cx="1065325" cy="5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6687655"/>
            <a:ext cx="1588949" cy="89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6526" y="1681338"/>
            <a:ext cx="698937" cy="55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6416" y="5837425"/>
            <a:ext cx="559175" cy="7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144350" y="350700"/>
            <a:ext cx="6049500" cy="353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Unna"/>
                <a:ea typeface="Unna"/>
                <a:cs typeface="Unna"/>
                <a:sym typeface="Unna"/>
              </a:rPr>
              <a:t>The Colonists Protest:</a:t>
            </a:r>
            <a:endParaRPr sz="1500" b="1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What did the colonists do in response to the Stamp Act?</a:t>
            </a:r>
            <a:br>
              <a:rPr lang="en">
                <a:latin typeface="Unna"/>
                <a:ea typeface="Unna"/>
                <a:cs typeface="Unna"/>
                <a:sym typeface="Unna"/>
              </a:rPr>
            </a:br>
            <a:r>
              <a:rPr lang="en">
                <a:latin typeface="Unna"/>
                <a:ea typeface="Unna"/>
                <a:cs typeface="Unna"/>
                <a:sym typeface="Unna"/>
              </a:rPr>
              <a:t>__________________________________________________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What does it mean to protest?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__________________________________________________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What is a boycott?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________________________________________________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Can you think of any other famous protests or boycotts throughout American history? (hint: the Civil Rights movement)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______________________________________________________________________________________________________________________________________________________</a:t>
            </a:r>
            <a:endParaRPr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77800" y="4969700"/>
            <a:ext cx="2772300" cy="238110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Unna"/>
                <a:ea typeface="Unna"/>
                <a:cs typeface="Unna"/>
                <a:sym typeface="Unna"/>
              </a:rPr>
              <a:t>The Townshend Acts </a:t>
            </a:r>
            <a:endParaRPr sz="1100" b="1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3521450" y="4969700"/>
            <a:ext cx="2772300" cy="238110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rPr>
              <a:t>The Boston Massacre</a:t>
            </a:r>
            <a:endParaRPr sz="1100" b="1">
              <a:solidFill>
                <a:schemeClr val="dk1"/>
              </a:solidFill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58300" y="4012300"/>
            <a:ext cx="52887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Draw a picture of what these three events might have looked like. Use evidence from the text to support your drawing. </a:t>
            </a:r>
            <a:endParaRPr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6293750" y="224700"/>
            <a:ext cx="3554700" cy="4465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nna"/>
                <a:ea typeface="Unna"/>
                <a:cs typeface="Unna"/>
                <a:sym typeface="Unna"/>
              </a:rPr>
              <a:t>Patrick Henry (_____-_____)</a:t>
            </a:r>
            <a:endParaRPr b="1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What was Patrick Henry’s job?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_________________________________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What did Patrick Henry push for in America?__________________________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What was his most famous saying that he is known for? (Use quotation marks)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______________________________________________________________________________________________________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Patrick Henry was the first governor of his home state ______________.</a:t>
            </a:r>
            <a:endParaRPr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6488600" y="4969700"/>
            <a:ext cx="2772300" cy="238110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rPr>
              <a:t>The Tea Act</a:t>
            </a:r>
            <a:endParaRPr sz="1100" b="1">
              <a:solidFill>
                <a:schemeClr val="dk1"/>
              </a:solidFill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8158400" y="7150350"/>
            <a:ext cx="1571400" cy="43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stoga"/>
                <a:ea typeface="Calistoga"/>
                <a:cs typeface="Calistoga"/>
                <a:sym typeface="Calistoga"/>
              </a:rPr>
              <a:t>Tuesday</a:t>
            </a:r>
            <a:endParaRPr sz="1600">
              <a:latin typeface="Calistoga"/>
              <a:ea typeface="Calistoga"/>
              <a:cs typeface="Calistoga"/>
              <a:sym typeface="Calistoga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025" y="435950"/>
            <a:ext cx="1365350" cy="9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425" y="3500550"/>
            <a:ext cx="1127350" cy="11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220550" y="350700"/>
            <a:ext cx="5077200" cy="29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Unna"/>
                <a:ea typeface="Unna"/>
                <a:cs typeface="Unna"/>
                <a:sym typeface="Unna"/>
              </a:rPr>
              <a:t>The Boston Tea Party</a:t>
            </a:r>
            <a:endParaRPr sz="1500" b="1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What happened during the Boston Tea Party?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_____________________________________________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__________________________________________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Why did the colonists do this?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___________________________________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_____________________________________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____________________________________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Would you have participated in the Boston Tea Party? 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Why or why not?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__________________________________________</a:t>
            </a:r>
            <a:endParaRPr sz="15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Unna"/>
                <a:ea typeface="Unna"/>
                <a:cs typeface="Unna"/>
                <a:sym typeface="Unna"/>
              </a:rPr>
              <a:t>_________________________________________</a:t>
            </a:r>
            <a:endParaRPr sz="1500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8325050" y="7084875"/>
            <a:ext cx="1571400" cy="431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stoga"/>
                <a:ea typeface="Calistoga"/>
                <a:cs typeface="Calistoga"/>
                <a:sym typeface="Calistoga"/>
              </a:rPr>
              <a:t>Wednesday </a:t>
            </a:r>
            <a:endParaRPr sz="1600"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5934775" y="190725"/>
            <a:ext cx="3554700" cy="545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nna"/>
                <a:ea typeface="Unna"/>
                <a:cs typeface="Unna"/>
                <a:sym typeface="Unna"/>
              </a:rPr>
              <a:t>The Intolerable Acts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What did Britain do in response to the colonists’ Boston Tea Party?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________________________________________________________________________________________________________________________________________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What does intolerable mean?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_______________________________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What does coercive mean?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__________________________________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How did the colonists feel about these measures?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________________________________________________________________________________________________________________________________________</a:t>
            </a:r>
            <a:endParaRPr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144350" y="3427300"/>
            <a:ext cx="5153400" cy="1440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nna"/>
                <a:ea typeface="Unna"/>
                <a:cs typeface="Unna"/>
                <a:sym typeface="Unna"/>
              </a:rPr>
              <a:t>What Do You Think?</a:t>
            </a:r>
            <a:endParaRPr b="1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Why do you think the colonists were angry about the Quartering Act? How was this a punishment?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___________________________________________________________________________________________________________</a:t>
            </a:r>
            <a:endParaRPr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144350" y="6765150"/>
            <a:ext cx="1020600" cy="816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4008600" y="5077100"/>
            <a:ext cx="1020600" cy="816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986425" y="5644575"/>
            <a:ext cx="3435600" cy="1440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Content Connections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____________________________________________________________________________________________________________________________</a:t>
            </a:r>
            <a:endParaRPr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5297750" y="5752125"/>
            <a:ext cx="3027300" cy="861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Unna"/>
                <a:ea typeface="Unna"/>
                <a:cs typeface="Unna"/>
                <a:sym typeface="Unna"/>
              </a:rPr>
              <a:t>Choose two of the following terms that have </a:t>
            </a:r>
            <a:endParaRPr sz="11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Unna"/>
                <a:ea typeface="Unna"/>
                <a:cs typeface="Unna"/>
                <a:sym typeface="Unna"/>
              </a:rPr>
              <a:t>something in common. Write one in each bubble,</a:t>
            </a:r>
            <a:endParaRPr sz="11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Unna"/>
                <a:ea typeface="Unna"/>
                <a:cs typeface="Unna"/>
                <a:sym typeface="Unna"/>
              </a:rPr>
              <a:t>then write two sentences describing how they </a:t>
            </a:r>
            <a:endParaRPr sz="11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Unna"/>
                <a:ea typeface="Unna"/>
                <a:cs typeface="Unna"/>
                <a:sym typeface="Unna"/>
              </a:rPr>
              <a:t>are connected.</a:t>
            </a:r>
            <a:endParaRPr sz="1100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029200" y="6606900"/>
            <a:ext cx="3027300" cy="113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Unna"/>
                <a:ea typeface="Unna"/>
                <a:cs typeface="Unna"/>
                <a:sym typeface="Unna"/>
              </a:rPr>
              <a:t>American Revolution	Intolerable Acts</a:t>
            </a:r>
            <a:endParaRPr sz="1100" b="1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Unna"/>
                <a:ea typeface="Unna"/>
                <a:cs typeface="Unna"/>
                <a:sym typeface="Unna"/>
              </a:rPr>
              <a:t>Boston Tea Party	Patrick Henry</a:t>
            </a:r>
            <a:endParaRPr sz="1100" b="1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Unna"/>
                <a:ea typeface="Unna"/>
                <a:cs typeface="Unna"/>
                <a:sym typeface="Unna"/>
              </a:rPr>
              <a:t>boycotts 	Stamp Act	Tea Act</a:t>
            </a:r>
            <a:endParaRPr sz="1100" b="1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Unna"/>
                <a:ea typeface="Unna"/>
                <a:cs typeface="Unna"/>
                <a:sym typeface="Unna"/>
              </a:rPr>
              <a:t>Coercive Acts 	Townshend Acts</a:t>
            </a:r>
            <a:endParaRPr sz="1100" b="1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04925" y="5043950"/>
            <a:ext cx="550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* Exit Ticket*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7942" y="533275"/>
            <a:ext cx="974199" cy="16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8000" y="4764632"/>
            <a:ext cx="857050" cy="679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0ED1BD1E-331A-5742-FFF2-E7BDF1E3C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8C810558-6647-3EEA-EABF-5A8AF726D82D}"/>
              </a:ext>
            </a:extLst>
          </p:cNvPr>
          <p:cNvSpPr txBox="1"/>
          <p:nvPr/>
        </p:nvSpPr>
        <p:spPr>
          <a:xfrm>
            <a:off x="493750" y="256700"/>
            <a:ext cx="8592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stoga"/>
                <a:ea typeface="Calistoga"/>
                <a:cs typeface="Calistoga"/>
                <a:sym typeface="Calistoga"/>
              </a:rPr>
              <a:t>Guided Notes SS Week 2: 9/05-9/08	</a:t>
            </a:r>
            <a:r>
              <a:rPr lang="en"/>
              <a:t>			</a:t>
            </a:r>
            <a:r>
              <a:rPr lang="en">
                <a:latin typeface="Unna"/>
                <a:ea typeface="Unna"/>
                <a:cs typeface="Unna"/>
                <a:sym typeface="Unna"/>
              </a:rPr>
              <a:t>Name:________________      Section #________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Ch. 2 “The Road to Revolution”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1B463240-8016-8B3B-D559-FB8C19E19326}"/>
              </a:ext>
            </a:extLst>
          </p:cNvPr>
          <p:cNvSpPr/>
          <p:nvPr/>
        </p:nvSpPr>
        <p:spPr>
          <a:xfrm>
            <a:off x="195375" y="1047375"/>
            <a:ext cx="4639500" cy="353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Unna"/>
                <a:ea typeface="Unna"/>
                <a:cs typeface="Unna"/>
                <a:sym typeface="Unna"/>
              </a:rPr>
              <a:t>Trouble with Britain:</a:t>
            </a:r>
            <a:endParaRPr sz="1500" b="1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Why were the colonists angry with Britain? </a:t>
            </a:r>
            <a:endParaRPr sz="15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Britain kept the colonists from </a:t>
            </a:r>
            <a:r>
              <a:rPr lang="en" sz="15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Settling on the new land.</a:t>
            </a:r>
            <a:endParaRPr sz="1500"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Britain also raised </a:t>
            </a:r>
            <a:r>
              <a:rPr lang="en" sz="15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taxes</a:t>
            </a:r>
            <a:r>
              <a:rPr lang="en" sz="1500" dirty="0">
                <a:latin typeface="Unna"/>
                <a:ea typeface="Unna"/>
                <a:cs typeface="Unna"/>
                <a:sym typeface="Unna"/>
              </a:rPr>
              <a:t> on things like </a:t>
            </a:r>
            <a:endParaRPr sz="15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S</a:t>
            </a:r>
            <a:r>
              <a:rPr lang="en" sz="1500" dirty="0" err="1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ugar</a:t>
            </a:r>
            <a:r>
              <a:rPr lang="en" sz="15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, molasses, glass, paper, and paint</a:t>
            </a:r>
            <a:r>
              <a:rPr lang="en" sz="1500" dirty="0">
                <a:latin typeface="Unna"/>
                <a:ea typeface="Unna"/>
                <a:cs typeface="Unna"/>
                <a:sym typeface="Unna"/>
              </a:rPr>
              <a:t>.</a:t>
            </a:r>
            <a:endParaRPr sz="15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What was the name of the ruler of Britain at the time?</a:t>
            </a:r>
            <a:endParaRPr sz="15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King George III</a:t>
            </a:r>
            <a:endParaRPr sz="15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latin typeface="Unna"/>
                <a:ea typeface="Unna"/>
                <a:cs typeface="Unna"/>
                <a:sym typeface="Unna"/>
              </a:rPr>
              <a:t>What are taxes?</a:t>
            </a:r>
            <a:endParaRPr sz="17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M</a:t>
            </a:r>
            <a:r>
              <a:rPr lang="en" sz="1700" dirty="0" err="1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oney</a:t>
            </a:r>
            <a:r>
              <a:rPr lang="en" sz="17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 people pay to the government for the services it provides.</a:t>
            </a:r>
            <a:endParaRPr sz="1700"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0EF4961F-4097-6C9B-A9D9-CC13C074FDE9}"/>
              </a:ext>
            </a:extLst>
          </p:cNvPr>
          <p:cNvSpPr/>
          <p:nvPr/>
        </p:nvSpPr>
        <p:spPr>
          <a:xfrm>
            <a:off x="225225" y="4702350"/>
            <a:ext cx="4639500" cy="287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Unna"/>
                <a:ea typeface="Unna"/>
                <a:cs typeface="Unna"/>
                <a:sym typeface="Unna"/>
              </a:rPr>
              <a:t>“No Taxation without Representation!”:</a:t>
            </a:r>
            <a:endParaRPr sz="1500" b="1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Did the colonists have a say or voice in what was going on in their government? (yes/no)</a:t>
            </a:r>
            <a:endParaRPr sz="15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Who made all the laws for them</a:t>
            </a:r>
            <a:r>
              <a:rPr lang="en-US" sz="1500" dirty="0">
                <a:latin typeface="Unna"/>
                <a:ea typeface="Unna"/>
                <a:cs typeface="Unna"/>
                <a:sym typeface="Unna"/>
              </a:rPr>
              <a:t>? </a:t>
            </a:r>
            <a:r>
              <a:rPr lang="en-US" sz="15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British Parliament</a:t>
            </a:r>
            <a:endParaRPr sz="1500"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What does “no taxation without representation” mean?</a:t>
            </a:r>
            <a:endParaRPr sz="15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We won’t pay taxes until we are allowed to help make the laws.</a:t>
            </a:r>
            <a:endParaRPr sz="1500"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What do you think: how were the colonists treated? Was it the same as they were treating the Native Americans?</a:t>
            </a:r>
            <a:br>
              <a:rPr lang="en" sz="1500" dirty="0">
                <a:latin typeface="Unna"/>
                <a:ea typeface="Unna"/>
                <a:cs typeface="Unna"/>
                <a:sym typeface="Unna"/>
              </a:rPr>
            </a:br>
            <a:r>
              <a:rPr lang="en" sz="1500" dirty="0">
                <a:latin typeface="Unna"/>
                <a:ea typeface="Unna"/>
                <a:cs typeface="Unna"/>
                <a:sym typeface="Unna"/>
              </a:rPr>
              <a:t>______________________________________________________________________________________________</a:t>
            </a:r>
            <a:endParaRPr sz="1500" dirty="0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57" name="Google Shape;57;p13">
            <a:extLst>
              <a:ext uri="{FF2B5EF4-FFF2-40B4-BE49-F238E27FC236}">
                <a16:creationId xmlns:a16="http://schemas.microsoft.com/office/drawing/2014/main" id="{FDEF009D-AB06-9C06-4E99-F5693F1A9096}"/>
              </a:ext>
            </a:extLst>
          </p:cNvPr>
          <p:cNvSpPr/>
          <p:nvPr/>
        </p:nvSpPr>
        <p:spPr>
          <a:xfrm>
            <a:off x="5029200" y="1414375"/>
            <a:ext cx="4833600" cy="5310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nna"/>
                <a:ea typeface="Unna"/>
                <a:cs typeface="Unna"/>
                <a:sym typeface="Unna"/>
              </a:rPr>
              <a:t>The Sugar Act:</a:t>
            </a:r>
            <a:endParaRPr b="1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58" name="Google Shape;58;p13">
            <a:extLst>
              <a:ext uri="{FF2B5EF4-FFF2-40B4-BE49-F238E27FC236}">
                <a16:creationId xmlns:a16="http://schemas.microsoft.com/office/drawing/2014/main" id="{53E1019E-9777-52DF-04FE-FCDB635BCEFA}"/>
              </a:ext>
            </a:extLst>
          </p:cNvPr>
          <p:cNvSpPr txBox="1"/>
          <p:nvPr/>
        </p:nvSpPr>
        <p:spPr>
          <a:xfrm>
            <a:off x="5416750" y="2464600"/>
            <a:ext cx="4042800" cy="340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Unna"/>
                <a:ea typeface="Unna"/>
                <a:cs typeface="Unna"/>
                <a:sym typeface="Unna"/>
              </a:rPr>
              <a:t>The Sugar Act charged a tax on </a:t>
            </a:r>
            <a:r>
              <a:rPr lang="en" sz="13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sugar</a:t>
            </a:r>
            <a:r>
              <a:rPr lang="en" sz="1300" dirty="0">
                <a:latin typeface="Unna"/>
                <a:ea typeface="Unna"/>
                <a:cs typeface="Unna"/>
                <a:sym typeface="Unna"/>
              </a:rPr>
              <a:t> and </a:t>
            </a:r>
            <a:r>
              <a:rPr lang="en" sz="13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molasses</a:t>
            </a:r>
            <a:r>
              <a:rPr lang="en" sz="1300" dirty="0">
                <a:latin typeface="Unna"/>
                <a:ea typeface="Unna"/>
                <a:cs typeface="Unna"/>
                <a:sym typeface="Unna"/>
              </a:rPr>
              <a:t> This meant that the colonists would have to </a:t>
            </a:r>
            <a:r>
              <a:rPr lang="en" sz="13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pay more for them.</a:t>
            </a:r>
            <a:endParaRPr sz="1300"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nna"/>
                <a:ea typeface="Unna"/>
                <a:cs typeface="Unna"/>
                <a:sym typeface="Unna"/>
              </a:rPr>
              <a:t>The Stamp Act:</a:t>
            </a:r>
            <a:endParaRPr b="1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Unna"/>
                <a:ea typeface="Unna"/>
                <a:cs typeface="Unna"/>
                <a:sym typeface="Unna"/>
              </a:rPr>
              <a:t>The Stamp Act was passed by Parliament in </a:t>
            </a:r>
            <a:r>
              <a:rPr lang="en" sz="13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1765</a:t>
            </a:r>
            <a:endParaRPr sz="1300"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Unna"/>
                <a:ea typeface="Unna"/>
                <a:cs typeface="Unna"/>
                <a:sym typeface="Unna"/>
              </a:rPr>
              <a:t>This law said </a:t>
            </a:r>
            <a:r>
              <a:rPr lang="en" sz="13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certain papers had to have a stamp on them </a:t>
            </a:r>
            <a:r>
              <a:rPr lang="en" sz="1300" dirty="0">
                <a:latin typeface="Unna"/>
                <a:ea typeface="Unna"/>
                <a:cs typeface="Unna"/>
                <a:sym typeface="Unna"/>
              </a:rPr>
              <a:t>like </a:t>
            </a:r>
            <a:r>
              <a:rPr lang="en-US" sz="13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newspapers, books, letters, marriage licenses, and playing cards.</a:t>
            </a:r>
            <a:endParaRPr sz="1300"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Unna"/>
                <a:ea typeface="Unna"/>
                <a:cs typeface="Unna"/>
                <a:sym typeface="Unna"/>
              </a:rPr>
              <a:t>How do you think the colonists felt about these acts?</a:t>
            </a:r>
            <a:endParaRPr sz="13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Unna"/>
                <a:ea typeface="Unna"/>
                <a:cs typeface="Unna"/>
                <a:sym typeface="Unna"/>
              </a:rPr>
              <a:t>_______________________________________________________________________________________</a:t>
            </a:r>
            <a:endParaRPr sz="13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59" name="Google Shape;59;p13">
            <a:extLst>
              <a:ext uri="{FF2B5EF4-FFF2-40B4-BE49-F238E27FC236}">
                <a16:creationId xmlns:a16="http://schemas.microsoft.com/office/drawing/2014/main" id="{F966A573-5993-C51D-A35B-604CC369B30C}"/>
              </a:ext>
            </a:extLst>
          </p:cNvPr>
          <p:cNvSpPr txBox="1"/>
          <p:nvPr/>
        </p:nvSpPr>
        <p:spPr>
          <a:xfrm>
            <a:off x="8650950" y="7298125"/>
            <a:ext cx="1329000" cy="431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stoga"/>
                <a:ea typeface="Calistoga"/>
                <a:cs typeface="Calistoga"/>
                <a:sym typeface="Calistoga"/>
              </a:rPr>
              <a:t>Monday</a:t>
            </a:r>
            <a:endParaRPr sz="1600">
              <a:latin typeface="Calistoga"/>
              <a:ea typeface="Calistoga"/>
              <a:cs typeface="Calistoga"/>
              <a:sym typeface="Calistoga"/>
            </a:endParaRPr>
          </a:p>
        </p:txBody>
      </p:sp>
      <p:pic>
        <p:nvPicPr>
          <p:cNvPr id="60" name="Google Shape;60;p13">
            <a:extLst>
              <a:ext uri="{FF2B5EF4-FFF2-40B4-BE49-F238E27FC236}">
                <a16:creationId xmlns:a16="http://schemas.microsoft.com/office/drawing/2014/main" id="{8C66FC64-2B35-D12B-B25B-2CF86E217C2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100" y="1086025"/>
            <a:ext cx="1065325" cy="5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extLst>
              <a:ext uri="{FF2B5EF4-FFF2-40B4-BE49-F238E27FC236}">
                <a16:creationId xmlns:a16="http://schemas.microsoft.com/office/drawing/2014/main" id="{2307EECF-5F60-7C0D-158E-7C6BFECFC60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6687655"/>
            <a:ext cx="1588949" cy="89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extLst>
              <a:ext uri="{FF2B5EF4-FFF2-40B4-BE49-F238E27FC236}">
                <a16:creationId xmlns:a16="http://schemas.microsoft.com/office/drawing/2014/main" id="{166238D4-E45E-85C8-C21F-C304CC0573D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6526" y="1681338"/>
            <a:ext cx="698937" cy="55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extLst>
              <a:ext uri="{FF2B5EF4-FFF2-40B4-BE49-F238E27FC236}">
                <a16:creationId xmlns:a16="http://schemas.microsoft.com/office/drawing/2014/main" id="{8084C92F-896B-591B-3CD4-AA19A2434DE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6416" y="5837425"/>
            <a:ext cx="559175" cy="70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19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41428500-0A86-6813-0854-774DF43F7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3372762C-141D-9A3F-4E19-55196E9B4504}"/>
              </a:ext>
            </a:extLst>
          </p:cNvPr>
          <p:cNvSpPr/>
          <p:nvPr/>
        </p:nvSpPr>
        <p:spPr>
          <a:xfrm>
            <a:off x="144350" y="350700"/>
            <a:ext cx="6049500" cy="353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Unna"/>
                <a:ea typeface="Unna"/>
                <a:cs typeface="Unna"/>
                <a:sym typeface="Unna"/>
              </a:rPr>
              <a:t>The Colonists Protest:</a:t>
            </a:r>
            <a:endParaRPr sz="1500" b="1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na"/>
                <a:ea typeface="Unna"/>
                <a:cs typeface="Unna"/>
                <a:sym typeface="Unna"/>
              </a:rPr>
              <a:t>What did the colonists do in response to the Stamp Act?</a:t>
            </a:r>
            <a:br>
              <a:rPr lang="en" dirty="0">
                <a:latin typeface="Unna"/>
                <a:ea typeface="Unna"/>
                <a:cs typeface="Unna"/>
                <a:sym typeface="Unna"/>
              </a:rPr>
            </a:br>
            <a:r>
              <a:rPr lang="en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They wrote letters to the king and Parliament saying how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unfair the taxes were.</a:t>
            </a:r>
            <a:endParaRPr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na"/>
                <a:ea typeface="Unna"/>
                <a:cs typeface="Unna"/>
                <a:sym typeface="Unna"/>
              </a:rPr>
              <a:t>What does it mean to protest?</a:t>
            </a: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To go against something.</a:t>
            </a:r>
            <a:endParaRPr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na"/>
                <a:ea typeface="Unna"/>
                <a:cs typeface="Unna"/>
                <a:sym typeface="Unna"/>
              </a:rPr>
              <a:t>What is a boycott?</a:t>
            </a: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To refuse to buy products or services.</a:t>
            </a:r>
            <a:endParaRPr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na"/>
                <a:ea typeface="Unna"/>
                <a:cs typeface="Unna"/>
                <a:sym typeface="Unna"/>
              </a:rPr>
              <a:t>Can you think of any other famous protests or boycotts throughout American history? (hint: the Civil Rights movement)</a:t>
            </a: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na"/>
                <a:ea typeface="Unna"/>
                <a:cs typeface="Unna"/>
                <a:sym typeface="Unna"/>
              </a:rPr>
              <a:t>Montgomery Bus Boycott, Sit-ins, etc.</a:t>
            </a:r>
            <a:endParaRPr dirty="0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69" name="Google Shape;69;p14">
            <a:extLst>
              <a:ext uri="{FF2B5EF4-FFF2-40B4-BE49-F238E27FC236}">
                <a16:creationId xmlns:a16="http://schemas.microsoft.com/office/drawing/2014/main" id="{96E118D4-4EEE-70C9-969E-DF5A0F6319DD}"/>
              </a:ext>
            </a:extLst>
          </p:cNvPr>
          <p:cNvSpPr/>
          <p:nvPr/>
        </p:nvSpPr>
        <p:spPr>
          <a:xfrm>
            <a:off x="477800" y="4969700"/>
            <a:ext cx="2772300" cy="238110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Unna"/>
                <a:ea typeface="Unna"/>
                <a:cs typeface="Unna"/>
                <a:sym typeface="Unna"/>
              </a:rPr>
              <a:t>The Townshend Acts </a:t>
            </a:r>
            <a:endParaRPr sz="1100" b="1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62BB03C7-E79A-915D-5D51-4A6A67C837FF}"/>
              </a:ext>
            </a:extLst>
          </p:cNvPr>
          <p:cNvSpPr/>
          <p:nvPr/>
        </p:nvSpPr>
        <p:spPr>
          <a:xfrm>
            <a:off x="3521450" y="4969700"/>
            <a:ext cx="2772300" cy="238110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rPr>
              <a:t>The Boston Massacre</a:t>
            </a:r>
            <a:endParaRPr sz="1100" b="1">
              <a:solidFill>
                <a:schemeClr val="dk1"/>
              </a:solidFill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049A1792-5B18-01F8-B0A7-F92737B7ECBD}"/>
              </a:ext>
            </a:extLst>
          </p:cNvPr>
          <p:cNvSpPr txBox="1"/>
          <p:nvPr/>
        </p:nvSpPr>
        <p:spPr>
          <a:xfrm>
            <a:off x="758300" y="4012300"/>
            <a:ext cx="52887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Draw a picture of what these three events might have looked like. Use evidence from the text to support your drawing. </a:t>
            </a:r>
            <a:endParaRPr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72" name="Google Shape;72;p14">
            <a:extLst>
              <a:ext uri="{FF2B5EF4-FFF2-40B4-BE49-F238E27FC236}">
                <a16:creationId xmlns:a16="http://schemas.microsoft.com/office/drawing/2014/main" id="{BED96EF6-68BF-65C4-CF0A-18726D907723}"/>
              </a:ext>
            </a:extLst>
          </p:cNvPr>
          <p:cNvSpPr/>
          <p:nvPr/>
        </p:nvSpPr>
        <p:spPr>
          <a:xfrm>
            <a:off x="6297025" y="190950"/>
            <a:ext cx="3554700" cy="4465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nna"/>
                <a:ea typeface="Unna"/>
                <a:cs typeface="Unna"/>
                <a:sym typeface="Unna"/>
              </a:rPr>
              <a:t>Patrick Henry </a:t>
            </a:r>
            <a:r>
              <a:rPr lang="en" b="1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1736-1799</a:t>
            </a:r>
            <a:endParaRPr b="1"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na"/>
                <a:ea typeface="Unna"/>
                <a:cs typeface="Unna"/>
                <a:sym typeface="Unna"/>
              </a:rPr>
              <a:t>What was Patrick Henry’s job?</a:t>
            </a: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lawyer</a:t>
            </a:r>
            <a:endParaRPr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na"/>
                <a:ea typeface="Unna"/>
                <a:cs typeface="Unna"/>
                <a:sym typeface="Unna"/>
              </a:rPr>
              <a:t>What did Patrick Henry push for in America? </a:t>
            </a:r>
            <a:r>
              <a:rPr lang="en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Independence</a:t>
            </a:r>
            <a:endParaRPr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na"/>
                <a:ea typeface="Unna"/>
                <a:cs typeface="Unna"/>
                <a:sym typeface="Unna"/>
              </a:rPr>
              <a:t>What was his most famous saying that he is known for? (Use quotation marks)</a:t>
            </a: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”give me liberty or give me death”</a:t>
            </a:r>
            <a:endParaRPr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na"/>
                <a:ea typeface="Unna"/>
                <a:cs typeface="Unna"/>
                <a:sym typeface="Unna"/>
              </a:rPr>
              <a:t>Patrick Henry was the first governor of his home state </a:t>
            </a:r>
            <a:r>
              <a:rPr lang="en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Virginia</a:t>
            </a:r>
            <a:r>
              <a:rPr lang="en" dirty="0">
                <a:latin typeface="Unna"/>
                <a:ea typeface="Unna"/>
                <a:cs typeface="Unna"/>
                <a:sym typeface="Unna"/>
              </a:rPr>
              <a:t>.</a:t>
            </a:r>
            <a:endParaRPr dirty="0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73" name="Google Shape;73;p14">
            <a:extLst>
              <a:ext uri="{FF2B5EF4-FFF2-40B4-BE49-F238E27FC236}">
                <a16:creationId xmlns:a16="http://schemas.microsoft.com/office/drawing/2014/main" id="{F1D0280F-B109-E244-AB48-59EC61B3EBEE}"/>
              </a:ext>
            </a:extLst>
          </p:cNvPr>
          <p:cNvSpPr/>
          <p:nvPr/>
        </p:nvSpPr>
        <p:spPr>
          <a:xfrm>
            <a:off x="6488600" y="4969700"/>
            <a:ext cx="2772300" cy="238110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  <a:latin typeface="Unna"/>
                <a:ea typeface="Unna"/>
                <a:cs typeface="Unna"/>
                <a:sym typeface="Unna"/>
              </a:rPr>
              <a:t>The Tea Act</a:t>
            </a:r>
            <a:endParaRPr sz="1100" b="1">
              <a:solidFill>
                <a:schemeClr val="dk1"/>
              </a:solidFill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74" name="Google Shape;74;p14">
            <a:extLst>
              <a:ext uri="{FF2B5EF4-FFF2-40B4-BE49-F238E27FC236}">
                <a16:creationId xmlns:a16="http://schemas.microsoft.com/office/drawing/2014/main" id="{8D7305DE-BBFB-F58B-2E12-F07B5BF95BC0}"/>
              </a:ext>
            </a:extLst>
          </p:cNvPr>
          <p:cNvSpPr txBox="1"/>
          <p:nvPr/>
        </p:nvSpPr>
        <p:spPr>
          <a:xfrm>
            <a:off x="8158400" y="7150350"/>
            <a:ext cx="1571400" cy="43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stoga"/>
                <a:ea typeface="Calistoga"/>
                <a:cs typeface="Calistoga"/>
                <a:sym typeface="Calistoga"/>
              </a:rPr>
              <a:t>Tuesday</a:t>
            </a:r>
            <a:endParaRPr sz="1600">
              <a:latin typeface="Calistoga"/>
              <a:ea typeface="Calistoga"/>
              <a:cs typeface="Calistoga"/>
              <a:sym typeface="Calistoga"/>
            </a:endParaRPr>
          </a:p>
        </p:txBody>
      </p:sp>
      <p:pic>
        <p:nvPicPr>
          <p:cNvPr id="75" name="Google Shape;75;p14">
            <a:extLst>
              <a:ext uri="{FF2B5EF4-FFF2-40B4-BE49-F238E27FC236}">
                <a16:creationId xmlns:a16="http://schemas.microsoft.com/office/drawing/2014/main" id="{D879EDCC-C927-E347-5447-30AC3F2C0AC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025" y="435950"/>
            <a:ext cx="1365350" cy="9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>
            <a:extLst>
              <a:ext uri="{FF2B5EF4-FFF2-40B4-BE49-F238E27FC236}">
                <a16:creationId xmlns:a16="http://schemas.microsoft.com/office/drawing/2014/main" id="{6AEE1D66-A2E1-4BC0-77BE-572B498993A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7425" y="3500550"/>
            <a:ext cx="1127350" cy="112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03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CB12B00B-973A-4A2B-64BB-CF948FC07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>
            <a:extLst>
              <a:ext uri="{FF2B5EF4-FFF2-40B4-BE49-F238E27FC236}">
                <a16:creationId xmlns:a16="http://schemas.microsoft.com/office/drawing/2014/main" id="{A06E82C3-221C-198C-8EB8-E05D679B18BB}"/>
              </a:ext>
            </a:extLst>
          </p:cNvPr>
          <p:cNvSpPr/>
          <p:nvPr/>
        </p:nvSpPr>
        <p:spPr>
          <a:xfrm>
            <a:off x="220550" y="350700"/>
            <a:ext cx="5077200" cy="294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Unna"/>
                <a:ea typeface="Unna"/>
                <a:cs typeface="Unna"/>
                <a:sym typeface="Unna"/>
              </a:rPr>
              <a:t>The Boston Tea Party</a:t>
            </a:r>
            <a:endParaRPr sz="1500" b="1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What happened during the Boston Tea Party?</a:t>
            </a:r>
            <a:endParaRPr sz="15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The Sons of Liberty dumped British tea into the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Boston Harbor.</a:t>
            </a:r>
            <a:endParaRPr sz="1500"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Why did the colonists do this?</a:t>
            </a:r>
            <a:endParaRPr sz="15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To protest the Tea Act and the tea tax.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Would you have participated in the Boston Tea Party? </a:t>
            </a:r>
            <a:endParaRPr sz="15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Why or why not?</a:t>
            </a:r>
            <a:endParaRPr sz="15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__________________________________________</a:t>
            </a:r>
            <a:endParaRPr sz="1500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Unna"/>
                <a:ea typeface="Unna"/>
                <a:cs typeface="Unna"/>
                <a:sym typeface="Unna"/>
              </a:rPr>
              <a:t>_________________________________________</a:t>
            </a:r>
            <a:endParaRPr sz="1500" dirty="0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82" name="Google Shape;82;p15">
            <a:extLst>
              <a:ext uri="{FF2B5EF4-FFF2-40B4-BE49-F238E27FC236}">
                <a16:creationId xmlns:a16="http://schemas.microsoft.com/office/drawing/2014/main" id="{F8A0F801-8933-365F-77C6-D8D9C559576F}"/>
              </a:ext>
            </a:extLst>
          </p:cNvPr>
          <p:cNvSpPr txBox="1"/>
          <p:nvPr/>
        </p:nvSpPr>
        <p:spPr>
          <a:xfrm>
            <a:off x="8325050" y="7084875"/>
            <a:ext cx="1571400" cy="431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stoga"/>
                <a:ea typeface="Calistoga"/>
                <a:cs typeface="Calistoga"/>
                <a:sym typeface="Calistoga"/>
              </a:rPr>
              <a:t>Wednesday </a:t>
            </a:r>
            <a:endParaRPr sz="1600"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83" name="Google Shape;83;p15">
            <a:extLst>
              <a:ext uri="{FF2B5EF4-FFF2-40B4-BE49-F238E27FC236}">
                <a16:creationId xmlns:a16="http://schemas.microsoft.com/office/drawing/2014/main" id="{5A6B41B2-A331-46D5-1CCF-3813E79148DD}"/>
              </a:ext>
            </a:extLst>
          </p:cNvPr>
          <p:cNvSpPr/>
          <p:nvPr/>
        </p:nvSpPr>
        <p:spPr>
          <a:xfrm>
            <a:off x="5934775" y="190725"/>
            <a:ext cx="3554700" cy="545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nna"/>
                <a:ea typeface="Unna"/>
                <a:cs typeface="Unna"/>
                <a:sym typeface="Unna"/>
              </a:rPr>
              <a:t>The Intolerable Acts</a:t>
            </a: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na"/>
                <a:ea typeface="Unna"/>
                <a:cs typeface="Unna"/>
                <a:sym typeface="Unna"/>
              </a:rPr>
              <a:t>What did Britain do in response to the colonists’ Boston Tea Party?</a:t>
            </a: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They closed the busy port at Boston Harbor.</a:t>
            </a:r>
            <a:endParaRPr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na"/>
                <a:ea typeface="Unna"/>
                <a:cs typeface="Unna"/>
                <a:sym typeface="Unna"/>
              </a:rPr>
              <a:t>What does intolerable mean?</a:t>
            </a: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T</a:t>
            </a:r>
            <a:r>
              <a:rPr lang="en" dirty="0" err="1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oo</a:t>
            </a:r>
            <a:r>
              <a:rPr lang="en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 bad or awful to be accepted.</a:t>
            </a:r>
            <a:endParaRPr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na"/>
                <a:ea typeface="Unna"/>
                <a:cs typeface="Unna"/>
                <a:sym typeface="Unna"/>
              </a:rPr>
              <a:t>What does coercive mean?</a:t>
            </a: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To use threats to make someone do something.</a:t>
            </a:r>
            <a:endParaRPr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na"/>
                <a:ea typeface="Unna"/>
                <a:cs typeface="Unna"/>
                <a:sym typeface="Unna"/>
              </a:rPr>
              <a:t>How did the colonists feel about these measures?</a:t>
            </a: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They were angry and ready to protest.</a:t>
            </a:r>
            <a:endParaRPr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84" name="Google Shape;84;p15">
            <a:extLst>
              <a:ext uri="{FF2B5EF4-FFF2-40B4-BE49-F238E27FC236}">
                <a16:creationId xmlns:a16="http://schemas.microsoft.com/office/drawing/2014/main" id="{C7CC9282-B274-EB22-E3C4-FCAC323D18B7}"/>
              </a:ext>
            </a:extLst>
          </p:cNvPr>
          <p:cNvSpPr/>
          <p:nvPr/>
        </p:nvSpPr>
        <p:spPr>
          <a:xfrm>
            <a:off x="144350" y="3427300"/>
            <a:ext cx="5153400" cy="1440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nna"/>
                <a:ea typeface="Unna"/>
                <a:cs typeface="Unna"/>
                <a:sym typeface="Unna"/>
              </a:rPr>
              <a:t>What Do You Think?</a:t>
            </a:r>
            <a:endParaRPr b="1"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na"/>
                <a:ea typeface="Unna"/>
                <a:cs typeface="Unna"/>
                <a:sym typeface="Unna"/>
              </a:rPr>
              <a:t>Why do you think the colonists were angry about the Quartering Act? How was this a punishment?</a:t>
            </a:r>
            <a:endParaRPr dirty="0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Unna"/>
                <a:ea typeface="Unna"/>
                <a:cs typeface="Unna"/>
                <a:sym typeface="Unna"/>
              </a:rPr>
              <a:t>They had to feed and provide housing to the British soldiers who they disagreed with.</a:t>
            </a:r>
            <a:endParaRPr dirty="0">
              <a:solidFill>
                <a:srgbClr val="FF0000"/>
              </a:solidFill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85" name="Google Shape;85;p15">
            <a:extLst>
              <a:ext uri="{FF2B5EF4-FFF2-40B4-BE49-F238E27FC236}">
                <a16:creationId xmlns:a16="http://schemas.microsoft.com/office/drawing/2014/main" id="{5794DFAB-AF21-7273-1563-1842ADC4DE92}"/>
              </a:ext>
            </a:extLst>
          </p:cNvPr>
          <p:cNvSpPr/>
          <p:nvPr/>
        </p:nvSpPr>
        <p:spPr>
          <a:xfrm>
            <a:off x="144350" y="6765150"/>
            <a:ext cx="1020600" cy="816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>
            <a:extLst>
              <a:ext uri="{FF2B5EF4-FFF2-40B4-BE49-F238E27FC236}">
                <a16:creationId xmlns:a16="http://schemas.microsoft.com/office/drawing/2014/main" id="{EFA55FF9-5C6A-BB8A-4D68-369F2735ACCC}"/>
              </a:ext>
            </a:extLst>
          </p:cNvPr>
          <p:cNvSpPr/>
          <p:nvPr/>
        </p:nvSpPr>
        <p:spPr>
          <a:xfrm>
            <a:off x="4008600" y="5077100"/>
            <a:ext cx="1020600" cy="816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>
            <a:extLst>
              <a:ext uri="{FF2B5EF4-FFF2-40B4-BE49-F238E27FC236}">
                <a16:creationId xmlns:a16="http://schemas.microsoft.com/office/drawing/2014/main" id="{C439B85A-E732-C09D-2036-C252B037DF1F}"/>
              </a:ext>
            </a:extLst>
          </p:cNvPr>
          <p:cNvSpPr/>
          <p:nvPr/>
        </p:nvSpPr>
        <p:spPr>
          <a:xfrm>
            <a:off x="986425" y="5644575"/>
            <a:ext cx="3435600" cy="1440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Content Connections</a:t>
            </a:r>
            <a:endParaRPr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na"/>
                <a:ea typeface="Unna"/>
                <a:cs typeface="Unna"/>
                <a:sym typeface="Unna"/>
              </a:rPr>
              <a:t>____________________________________________________________________________________________________________________________</a:t>
            </a:r>
            <a:endParaRPr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88" name="Google Shape;88;p15">
            <a:extLst>
              <a:ext uri="{FF2B5EF4-FFF2-40B4-BE49-F238E27FC236}">
                <a16:creationId xmlns:a16="http://schemas.microsoft.com/office/drawing/2014/main" id="{4210ACC2-F21A-8975-C6F1-AA77FFA13A4A}"/>
              </a:ext>
            </a:extLst>
          </p:cNvPr>
          <p:cNvSpPr txBox="1"/>
          <p:nvPr/>
        </p:nvSpPr>
        <p:spPr>
          <a:xfrm>
            <a:off x="5297750" y="5752125"/>
            <a:ext cx="3027300" cy="861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Unna"/>
                <a:ea typeface="Unna"/>
                <a:cs typeface="Unna"/>
                <a:sym typeface="Unna"/>
              </a:rPr>
              <a:t>Choose two of the following terms that have </a:t>
            </a:r>
            <a:endParaRPr sz="11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Unna"/>
                <a:ea typeface="Unna"/>
                <a:cs typeface="Unna"/>
                <a:sym typeface="Unna"/>
              </a:rPr>
              <a:t>something in common. Write one in each bubble,</a:t>
            </a:r>
            <a:endParaRPr sz="11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Unna"/>
                <a:ea typeface="Unna"/>
                <a:cs typeface="Unna"/>
                <a:sym typeface="Unna"/>
              </a:rPr>
              <a:t>then write two sentences describing how they </a:t>
            </a:r>
            <a:endParaRPr sz="1100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Unna"/>
                <a:ea typeface="Unna"/>
                <a:cs typeface="Unna"/>
                <a:sym typeface="Unna"/>
              </a:rPr>
              <a:t>are connected.</a:t>
            </a:r>
            <a:endParaRPr sz="1100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89" name="Google Shape;89;p15">
            <a:extLst>
              <a:ext uri="{FF2B5EF4-FFF2-40B4-BE49-F238E27FC236}">
                <a16:creationId xmlns:a16="http://schemas.microsoft.com/office/drawing/2014/main" id="{4F710BD4-B40A-1EDF-0423-6EC705022927}"/>
              </a:ext>
            </a:extLst>
          </p:cNvPr>
          <p:cNvSpPr txBox="1"/>
          <p:nvPr/>
        </p:nvSpPr>
        <p:spPr>
          <a:xfrm>
            <a:off x="5029200" y="6606900"/>
            <a:ext cx="3027300" cy="113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Unna"/>
                <a:ea typeface="Unna"/>
                <a:cs typeface="Unna"/>
                <a:sym typeface="Unna"/>
              </a:rPr>
              <a:t>American Revolution	Intolerable Acts</a:t>
            </a:r>
            <a:endParaRPr sz="1100" b="1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Unna"/>
                <a:ea typeface="Unna"/>
                <a:cs typeface="Unna"/>
                <a:sym typeface="Unna"/>
              </a:rPr>
              <a:t>Boston Tea Party	Patrick Henry</a:t>
            </a:r>
            <a:endParaRPr sz="1100" b="1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Unna"/>
                <a:ea typeface="Unna"/>
                <a:cs typeface="Unna"/>
                <a:sym typeface="Unna"/>
              </a:rPr>
              <a:t>boycotts 	Stamp Act	Tea Act</a:t>
            </a:r>
            <a:endParaRPr sz="1100" b="1">
              <a:latin typeface="Unna"/>
              <a:ea typeface="Unna"/>
              <a:cs typeface="Unna"/>
              <a:sym typeface="Un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Unna"/>
                <a:ea typeface="Unna"/>
                <a:cs typeface="Unna"/>
                <a:sym typeface="Unna"/>
              </a:rPr>
              <a:t>Coercive Acts 	Townshend Acts</a:t>
            </a:r>
            <a:endParaRPr sz="1100" b="1">
              <a:latin typeface="Unna"/>
              <a:ea typeface="Unna"/>
              <a:cs typeface="Unna"/>
              <a:sym typeface="Un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90" name="Google Shape;90;p15">
            <a:extLst>
              <a:ext uri="{FF2B5EF4-FFF2-40B4-BE49-F238E27FC236}">
                <a16:creationId xmlns:a16="http://schemas.microsoft.com/office/drawing/2014/main" id="{02F14F3F-41AF-F6ED-A536-C38F1F193146}"/>
              </a:ext>
            </a:extLst>
          </p:cNvPr>
          <p:cNvSpPr txBox="1"/>
          <p:nvPr/>
        </p:nvSpPr>
        <p:spPr>
          <a:xfrm>
            <a:off x="304925" y="5043950"/>
            <a:ext cx="550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* Exit Ticket*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91" name="Google Shape;91;p15">
            <a:extLst>
              <a:ext uri="{FF2B5EF4-FFF2-40B4-BE49-F238E27FC236}">
                <a16:creationId xmlns:a16="http://schemas.microsoft.com/office/drawing/2014/main" id="{395AF2E8-E2CD-F722-9336-DCF8172D0B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7942" y="533275"/>
            <a:ext cx="974199" cy="16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>
            <a:extLst>
              <a:ext uri="{FF2B5EF4-FFF2-40B4-BE49-F238E27FC236}">
                <a16:creationId xmlns:a16="http://schemas.microsoft.com/office/drawing/2014/main" id="{957AB44D-5B27-912A-B8B8-8B40EAA6D4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8000" y="4764632"/>
            <a:ext cx="857050" cy="679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6669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1173</Words>
  <Application>Microsoft Macintosh PowerPoint</Application>
  <PresentationFormat>Custom</PresentationFormat>
  <Paragraphs>188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Unna</vt:lpstr>
      <vt:lpstr>Vidaloka</vt:lpstr>
      <vt:lpstr>Arial</vt:lpstr>
      <vt:lpstr>Calistoga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RYAN B WARREN</cp:lastModifiedBy>
  <cp:revision>2</cp:revision>
  <dcterms:modified xsi:type="dcterms:W3CDTF">2025-08-29T13:56:39Z</dcterms:modified>
</cp:coreProperties>
</file>