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7" r:id="rId4"/>
  </p:sldMasterIdLst>
  <p:handoutMasterIdLst>
    <p:handoutMasterId r:id="rId22"/>
  </p:handoutMasterIdLst>
  <p:sldIdLst>
    <p:sldId id="256" r:id="rId5"/>
    <p:sldId id="310" r:id="rId6"/>
    <p:sldId id="311" r:id="rId7"/>
    <p:sldId id="312" r:id="rId8"/>
    <p:sldId id="313" r:id="rId9"/>
    <p:sldId id="315" r:id="rId10"/>
    <p:sldId id="316" r:id="rId11"/>
    <p:sldId id="317" r:id="rId12"/>
    <p:sldId id="318" r:id="rId13"/>
    <p:sldId id="319" r:id="rId14"/>
    <p:sldId id="320" r:id="rId15"/>
    <p:sldId id="328" r:id="rId16"/>
    <p:sldId id="322" r:id="rId17"/>
    <p:sldId id="324" r:id="rId18"/>
    <p:sldId id="325" r:id="rId19"/>
    <p:sldId id="326" r:id="rId20"/>
    <p:sldId id="32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1708"/>
    <a:srgbClr val="FEE0D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22" autoAdjust="0"/>
    <p:restoredTop sz="94660"/>
  </p:normalViewPr>
  <p:slideViewPr>
    <p:cSldViewPr snapToGrid="0">
      <p:cViewPr varScale="1">
        <p:scale>
          <a:sx n="65" d="100"/>
          <a:sy n="65" d="100"/>
        </p:scale>
        <p:origin x="-96" y="-1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479" cy="457840"/>
          </a:xfrm>
          <a:prstGeom prst="rect">
            <a:avLst/>
          </a:prstGeom>
        </p:spPr>
        <p:txBody>
          <a:bodyPr vert="horz" lIns="92318" tIns="46159" rIns="92318" bIns="46159" rtlCol="0"/>
          <a:lstStyle>
            <a:lvl1pPr algn="l">
              <a:defRPr sz="1200"/>
            </a:lvl1pPr>
          </a:lstStyle>
          <a:p>
            <a:endParaRPr lang="en-US"/>
          </a:p>
        </p:txBody>
      </p:sp>
      <p:sp>
        <p:nvSpPr>
          <p:cNvPr id="3" name="Date Placeholder 2"/>
          <p:cNvSpPr>
            <a:spLocks noGrp="1"/>
          </p:cNvSpPr>
          <p:nvPr>
            <p:ph type="dt" sz="quarter" idx="1"/>
          </p:nvPr>
        </p:nvSpPr>
        <p:spPr>
          <a:xfrm>
            <a:off x="3884916" y="1"/>
            <a:ext cx="2971479" cy="457840"/>
          </a:xfrm>
          <a:prstGeom prst="rect">
            <a:avLst/>
          </a:prstGeom>
        </p:spPr>
        <p:txBody>
          <a:bodyPr vert="horz" lIns="92318" tIns="46159" rIns="92318" bIns="46159" rtlCol="0"/>
          <a:lstStyle>
            <a:lvl1pPr algn="r">
              <a:defRPr sz="1200"/>
            </a:lvl1pPr>
          </a:lstStyle>
          <a:p>
            <a:fld id="{3990B446-E118-4417-BC4A-E2AEA0CC8156}" type="datetimeFigureOut">
              <a:rPr lang="en-US" smtClean="0"/>
              <a:t>2/27/2022</a:t>
            </a:fld>
            <a:endParaRPr lang="en-US"/>
          </a:p>
        </p:txBody>
      </p:sp>
      <p:sp>
        <p:nvSpPr>
          <p:cNvPr id="4" name="Footer Placeholder 3"/>
          <p:cNvSpPr>
            <a:spLocks noGrp="1"/>
          </p:cNvSpPr>
          <p:nvPr>
            <p:ph type="ftr" sz="quarter" idx="2"/>
          </p:nvPr>
        </p:nvSpPr>
        <p:spPr>
          <a:xfrm>
            <a:off x="1" y="8684560"/>
            <a:ext cx="2971479" cy="457840"/>
          </a:xfrm>
          <a:prstGeom prst="rect">
            <a:avLst/>
          </a:prstGeom>
        </p:spPr>
        <p:txBody>
          <a:bodyPr vert="horz" lIns="92318" tIns="46159" rIns="92318" bIns="46159" rtlCol="0" anchor="b"/>
          <a:lstStyle>
            <a:lvl1pPr algn="l">
              <a:defRPr sz="1200"/>
            </a:lvl1pPr>
          </a:lstStyle>
          <a:p>
            <a:endParaRPr lang="en-US"/>
          </a:p>
        </p:txBody>
      </p:sp>
      <p:sp>
        <p:nvSpPr>
          <p:cNvPr id="5" name="Slide Number Placeholder 4"/>
          <p:cNvSpPr>
            <a:spLocks noGrp="1"/>
          </p:cNvSpPr>
          <p:nvPr>
            <p:ph type="sldNum" sz="quarter" idx="3"/>
          </p:nvPr>
        </p:nvSpPr>
        <p:spPr>
          <a:xfrm>
            <a:off x="3884916" y="8684560"/>
            <a:ext cx="2971479" cy="457840"/>
          </a:xfrm>
          <a:prstGeom prst="rect">
            <a:avLst/>
          </a:prstGeom>
        </p:spPr>
        <p:txBody>
          <a:bodyPr vert="horz" lIns="92318" tIns="46159" rIns="92318" bIns="46159" rtlCol="0" anchor="b"/>
          <a:lstStyle>
            <a:lvl1pPr algn="r">
              <a:defRPr sz="1200"/>
            </a:lvl1pPr>
          </a:lstStyle>
          <a:p>
            <a:fld id="{DF835327-11E3-4812-826B-C8B2D386BC2C}" type="slidenum">
              <a:rPr lang="en-US" smtClean="0"/>
              <a:t>‹#›</a:t>
            </a:fld>
            <a:endParaRPr lang="en-US"/>
          </a:p>
        </p:txBody>
      </p:sp>
    </p:spTree>
    <p:extLst>
      <p:ext uri="{BB962C8B-B14F-4D97-AF65-F5344CB8AC3E}">
        <p14:creationId xmlns:p14="http://schemas.microsoft.com/office/powerpoint/2010/main" val="6976263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3B14E3F-C746-4E85-AA47-C8B04DE60BCA}" type="datetimeFigureOut">
              <a:rPr lang="en-US" smtClean="0"/>
              <a:t>2/27/2022</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3487DDE-C4B1-4BC1-936D-50BBF2CE38F8}"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27799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B14E3F-C746-4E85-AA47-C8B04DE60BCA}"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7DDE-C4B1-4BC1-936D-50BBF2CE38F8}" type="slidenum">
              <a:rPr lang="en-US" smtClean="0"/>
              <a:t>‹#›</a:t>
            </a:fld>
            <a:endParaRPr lang="en-US"/>
          </a:p>
        </p:txBody>
      </p:sp>
    </p:spTree>
    <p:extLst>
      <p:ext uri="{BB962C8B-B14F-4D97-AF65-F5344CB8AC3E}">
        <p14:creationId xmlns:p14="http://schemas.microsoft.com/office/powerpoint/2010/main" val="208850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B14E3F-C746-4E85-AA47-C8B04DE60BCA}"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7DDE-C4B1-4BC1-936D-50BBF2CE38F8}" type="slidenum">
              <a:rPr lang="en-US" smtClean="0"/>
              <a:t>‹#›</a:t>
            </a:fld>
            <a:endParaRPr lang="en-US"/>
          </a:p>
        </p:txBody>
      </p:sp>
    </p:spTree>
    <p:extLst>
      <p:ext uri="{BB962C8B-B14F-4D97-AF65-F5344CB8AC3E}">
        <p14:creationId xmlns:p14="http://schemas.microsoft.com/office/powerpoint/2010/main" val="70044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B14E3F-C746-4E85-AA47-C8B04DE60BCA}"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7DDE-C4B1-4BC1-936D-50BBF2CE38F8}" type="slidenum">
              <a:rPr lang="en-US" smtClean="0"/>
              <a:t>‹#›</a:t>
            </a:fld>
            <a:endParaRPr lang="en-US"/>
          </a:p>
        </p:txBody>
      </p:sp>
    </p:spTree>
    <p:extLst>
      <p:ext uri="{BB962C8B-B14F-4D97-AF65-F5344CB8AC3E}">
        <p14:creationId xmlns:p14="http://schemas.microsoft.com/office/powerpoint/2010/main" val="3656354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3B14E3F-C746-4E85-AA47-C8B04DE60BCA}" type="datetimeFigureOut">
              <a:rPr lang="en-US" smtClean="0"/>
              <a:t>2/27/2022</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3487DDE-C4B1-4BC1-936D-50BBF2CE38F8}"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7518293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B14E3F-C746-4E85-AA47-C8B04DE60BCA}" type="datetimeFigureOut">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87DDE-C4B1-4BC1-936D-50BBF2CE38F8}" type="slidenum">
              <a:rPr lang="en-US" smtClean="0"/>
              <a:t>‹#›</a:t>
            </a:fld>
            <a:endParaRPr lang="en-US"/>
          </a:p>
        </p:txBody>
      </p:sp>
    </p:spTree>
    <p:extLst>
      <p:ext uri="{BB962C8B-B14F-4D97-AF65-F5344CB8AC3E}">
        <p14:creationId xmlns:p14="http://schemas.microsoft.com/office/powerpoint/2010/main" val="4235288373"/>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B14E3F-C746-4E85-AA47-C8B04DE60BCA}" type="datetimeFigureOut">
              <a:rPr lang="en-US" smtClean="0"/>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87DDE-C4B1-4BC1-936D-50BBF2CE38F8}" type="slidenum">
              <a:rPr lang="en-US" smtClean="0"/>
              <a:t>‹#›</a:t>
            </a:fld>
            <a:endParaRPr lang="en-US"/>
          </a:p>
        </p:txBody>
      </p:sp>
    </p:spTree>
    <p:extLst>
      <p:ext uri="{BB962C8B-B14F-4D97-AF65-F5344CB8AC3E}">
        <p14:creationId xmlns:p14="http://schemas.microsoft.com/office/powerpoint/2010/main" val="816659681"/>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B14E3F-C746-4E85-AA47-C8B04DE60BCA}" type="datetimeFigureOut">
              <a:rPr lang="en-US" smtClean="0"/>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87DDE-C4B1-4BC1-936D-50BBF2CE38F8}" type="slidenum">
              <a:rPr lang="en-US" smtClean="0"/>
              <a:t>‹#›</a:t>
            </a:fld>
            <a:endParaRPr lang="en-US"/>
          </a:p>
        </p:txBody>
      </p:sp>
    </p:spTree>
    <p:extLst>
      <p:ext uri="{BB962C8B-B14F-4D97-AF65-F5344CB8AC3E}">
        <p14:creationId xmlns:p14="http://schemas.microsoft.com/office/powerpoint/2010/main" val="110151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14E3F-C746-4E85-AA47-C8B04DE60BCA}" type="datetimeFigureOut">
              <a:rPr lang="en-US" smtClean="0"/>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87DDE-C4B1-4BC1-936D-50BBF2CE38F8}" type="slidenum">
              <a:rPr lang="en-US" smtClean="0"/>
              <a:t>‹#›</a:t>
            </a:fld>
            <a:endParaRPr lang="en-US"/>
          </a:p>
        </p:txBody>
      </p:sp>
    </p:spTree>
    <p:extLst>
      <p:ext uri="{BB962C8B-B14F-4D97-AF65-F5344CB8AC3E}">
        <p14:creationId xmlns:p14="http://schemas.microsoft.com/office/powerpoint/2010/main" val="75120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B3B14E3F-C746-4E85-AA47-C8B04DE60BCA}" type="datetimeFigureOut">
              <a:rPr lang="en-US" smtClean="0"/>
              <a:t>2/27/2022</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E3487DDE-C4B1-4BC1-936D-50BBF2CE38F8}"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559452"/>
      </p:ext>
    </p:extLst>
  </p:cSld>
  <p:clrMapOvr>
    <a:masterClrMapping/>
  </p:clrMapOvr>
  <p:extLst>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B3B14E3F-C746-4E85-AA47-C8B04DE60BCA}" type="datetimeFigureOut">
              <a:rPr lang="en-US" smtClean="0"/>
              <a:t>2/27/2022</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E3487DDE-C4B1-4BC1-936D-50BBF2CE38F8}" type="slidenum">
              <a:rPr lang="en-US" smtClean="0"/>
              <a:t>‹#›</a:t>
            </a:fld>
            <a:endParaRPr lang="en-US"/>
          </a:p>
        </p:txBody>
      </p:sp>
    </p:spTree>
    <p:extLst>
      <p:ext uri="{BB962C8B-B14F-4D97-AF65-F5344CB8AC3E}">
        <p14:creationId xmlns:p14="http://schemas.microsoft.com/office/powerpoint/2010/main" val="2799304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3B14E3F-C746-4E85-AA47-C8B04DE60BCA}" type="datetimeFigureOut">
              <a:rPr lang="en-US" smtClean="0"/>
              <a:t>2/27/2022</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3487DDE-C4B1-4BC1-936D-50BBF2CE38F8}"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7747207"/>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qgVFkRn8f1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9E0F2C-B3B2-4AFD-B1D6-43409B706FF6}"/>
              </a:ext>
            </a:extLst>
          </p:cNvPr>
          <p:cNvSpPr>
            <a:spLocks noGrp="1"/>
          </p:cNvSpPr>
          <p:nvPr>
            <p:ph type="ctrTitle"/>
          </p:nvPr>
        </p:nvSpPr>
        <p:spPr/>
        <p:txBody>
          <a:bodyPr>
            <a:normAutofit/>
          </a:bodyPr>
          <a:lstStyle/>
          <a:p>
            <a:r>
              <a:rPr lang="en-US" sz="11500" b="1" dirty="0">
                <a:latin typeface="KG Blank Space Solid" panose="02000000000000000000" pitchFamily="2" charset="0"/>
              </a:rPr>
              <a:t>Enzymes</a:t>
            </a:r>
          </a:p>
        </p:txBody>
      </p:sp>
      <p:sp>
        <p:nvSpPr>
          <p:cNvPr id="3" name="Subtitle 2">
            <a:extLst>
              <a:ext uri="{FF2B5EF4-FFF2-40B4-BE49-F238E27FC236}">
                <a16:creationId xmlns="" xmlns:a16="http://schemas.microsoft.com/office/drawing/2014/main" id="{409EEE31-29A1-481E-A16F-00EDADCFF1F5}"/>
              </a:ext>
            </a:extLst>
          </p:cNvPr>
          <p:cNvSpPr>
            <a:spLocks noGrp="1"/>
          </p:cNvSpPr>
          <p:nvPr>
            <p:ph type="subTitle" idx="1"/>
          </p:nvPr>
        </p:nvSpPr>
        <p:spPr>
          <a:xfrm>
            <a:off x="1683171" y="4304416"/>
            <a:ext cx="8825658" cy="861420"/>
          </a:xfrm>
        </p:spPr>
        <p:txBody>
          <a:bodyPr>
            <a:noAutofit/>
          </a:bodyPr>
          <a:lstStyle/>
          <a:p>
            <a:r>
              <a:rPr lang="en-US" sz="5400" dirty="0">
                <a:latin typeface="Covered By Your Grace" panose="02000506000000020004" pitchFamily="2" charset="0"/>
              </a:rPr>
              <a:t>Biological Catalysts!</a:t>
            </a:r>
          </a:p>
        </p:txBody>
      </p:sp>
    </p:spTree>
    <p:extLst>
      <p:ext uri="{BB962C8B-B14F-4D97-AF65-F5344CB8AC3E}">
        <p14:creationId xmlns:p14="http://schemas.microsoft.com/office/powerpoint/2010/main" val="1479495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2FDCF7-2603-43DA-A718-A3176633F6FF}"/>
              </a:ext>
            </a:extLst>
          </p:cNvPr>
          <p:cNvSpPr>
            <a:spLocks noGrp="1"/>
          </p:cNvSpPr>
          <p:nvPr>
            <p:ph type="title"/>
          </p:nvPr>
        </p:nvSpPr>
        <p:spPr>
          <a:xfrm>
            <a:off x="1135300" y="593391"/>
            <a:ext cx="10178322" cy="1492132"/>
          </a:xfrm>
        </p:spPr>
        <p:txBody>
          <a:bodyPr>
            <a:normAutofit/>
          </a:bodyPr>
          <a:lstStyle/>
          <a:p>
            <a:r>
              <a:rPr lang="en-US" sz="3600" b="1" dirty="0">
                <a:latin typeface="KG Blank Space Solid" panose="02000000000000000000" pitchFamily="2" charset="0"/>
              </a:rPr>
              <a:t>Temperature and Enzyme Action</a:t>
            </a:r>
          </a:p>
        </p:txBody>
      </p:sp>
      <p:sp>
        <p:nvSpPr>
          <p:cNvPr id="3" name="Content Placeholder 2">
            <a:extLst>
              <a:ext uri="{FF2B5EF4-FFF2-40B4-BE49-F238E27FC236}">
                <a16:creationId xmlns="" xmlns:a16="http://schemas.microsoft.com/office/drawing/2014/main" id="{D3ADA046-1532-4FA9-9F4F-3EF79C25AB2D}"/>
              </a:ext>
            </a:extLst>
          </p:cNvPr>
          <p:cNvSpPr>
            <a:spLocks noGrp="1"/>
          </p:cNvSpPr>
          <p:nvPr>
            <p:ph idx="1"/>
          </p:nvPr>
        </p:nvSpPr>
        <p:spPr>
          <a:xfrm>
            <a:off x="1217361" y="1626750"/>
            <a:ext cx="10306423" cy="1190897"/>
          </a:xfrm>
        </p:spPr>
        <p:txBody>
          <a:bodyPr>
            <a:normAutofit/>
          </a:bodyPr>
          <a:lstStyle/>
          <a:p>
            <a:r>
              <a:rPr lang="en-US" sz="2800" dirty="0">
                <a:solidFill>
                  <a:schemeClr val="tx1"/>
                </a:solidFill>
              </a:rPr>
              <a:t>All enzymes have an </a:t>
            </a:r>
            <a:r>
              <a:rPr lang="en-US" sz="2800" u="sng" dirty="0">
                <a:solidFill>
                  <a:srgbClr val="FF0000"/>
                </a:solidFill>
              </a:rPr>
              <a:t>optimal temperature</a:t>
            </a:r>
            <a:r>
              <a:rPr lang="en-US" sz="2800" dirty="0">
                <a:solidFill>
                  <a:schemeClr val="tx1"/>
                </a:solidFill>
              </a:rPr>
              <a:t> at which they work the most </a:t>
            </a:r>
            <a:r>
              <a:rPr lang="en-US" sz="2800" dirty="0" smtClean="0">
                <a:solidFill>
                  <a:schemeClr val="tx1"/>
                </a:solidFill>
              </a:rPr>
              <a:t>effectively</a:t>
            </a:r>
            <a:endParaRPr lang="en-US" sz="2800" dirty="0">
              <a:solidFill>
                <a:schemeClr val="tx1"/>
              </a:solidFill>
            </a:endParaRPr>
          </a:p>
        </p:txBody>
      </p:sp>
      <p:sp>
        <p:nvSpPr>
          <p:cNvPr id="4" name="AutoShape 2" descr="Image result for temperature and enzymes&quot;">
            <a:extLst>
              <a:ext uri="{FF2B5EF4-FFF2-40B4-BE49-F238E27FC236}">
                <a16:creationId xmlns="" xmlns:a16="http://schemas.microsoft.com/office/drawing/2014/main" id="{46F897B5-137B-49CD-B544-FE52017DDE3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2" descr="File:Q10 graph c.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2994223"/>
            <a:ext cx="7076735" cy="2626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a:extLst>
              <a:ext uri="{FF2B5EF4-FFF2-40B4-BE49-F238E27FC236}">
                <a16:creationId xmlns="" xmlns:a16="http://schemas.microsoft.com/office/drawing/2014/main" id="{D3ADA046-1532-4FA9-9F4F-3EF79C25AB2D}"/>
              </a:ext>
            </a:extLst>
          </p:cNvPr>
          <p:cNvSpPr txBox="1">
            <a:spLocks/>
          </p:cNvSpPr>
          <p:nvPr/>
        </p:nvSpPr>
        <p:spPr>
          <a:xfrm>
            <a:off x="1217361" y="2713886"/>
            <a:ext cx="3202239" cy="3186930"/>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r>
              <a:rPr lang="en-US" sz="2800" dirty="0" smtClean="0">
                <a:solidFill>
                  <a:schemeClr val="tx1"/>
                </a:solidFill>
              </a:rPr>
              <a:t>Optimal temperature for humans is 37°C</a:t>
            </a:r>
          </a:p>
          <a:p>
            <a:r>
              <a:rPr lang="en-US" sz="2800" dirty="0" smtClean="0">
                <a:solidFill>
                  <a:schemeClr val="tx1"/>
                </a:solidFill>
              </a:rPr>
              <a:t>Optimal temperature for dogs is 101-102°F</a:t>
            </a:r>
            <a:endParaRPr lang="en-US" sz="2600" dirty="0">
              <a:solidFill>
                <a:schemeClr val="tx1"/>
              </a:solidFill>
            </a:endParaRPr>
          </a:p>
        </p:txBody>
      </p:sp>
    </p:spTree>
    <p:extLst>
      <p:ext uri="{BB962C8B-B14F-4D97-AF65-F5344CB8AC3E}">
        <p14:creationId xmlns:p14="http://schemas.microsoft.com/office/powerpoint/2010/main" val="216807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2FDCF7-2603-43DA-A718-A3176633F6FF}"/>
              </a:ext>
            </a:extLst>
          </p:cNvPr>
          <p:cNvSpPr>
            <a:spLocks noGrp="1"/>
          </p:cNvSpPr>
          <p:nvPr>
            <p:ph type="title"/>
          </p:nvPr>
        </p:nvSpPr>
        <p:spPr>
          <a:xfrm>
            <a:off x="1240807" y="722345"/>
            <a:ext cx="11326331" cy="1492132"/>
          </a:xfrm>
        </p:spPr>
        <p:txBody>
          <a:bodyPr>
            <a:normAutofit/>
          </a:bodyPr>
          <a:lstStyle/>
          <a:p>
            <a:r>
              <a:rPr lang="en-US" sz="2700" b="1" dirty="0">
                <a:latin typeface="KG Blank Space Solid" panose="02000000000000000000" pitchFamily="2" charset="0"/>
              </a:rPr>
              <a:t>What happens if temperatures get too high?</a:t>
            </a:r>
          </a:p>
        </p:txBody>
      </p:sp>
      <p:sp>
        <p:nvSpPr>
          <p:cNvPr id="3" name="Content Placeholder 2">
            <a:extLst>
              <a:ext uri="{FF2B5EF4-FFF2-40B4-BE49-F238E27FC236}">
                <a16:creationId xmlns="" xmlns:a16="http://schemas.microsoft.com/office/drawing/2014/main" id="{D3ADA046-1532-4FA9-9F4F-3EF79C25AB2D}"/>
              </a:ext>
            </a:extLst>
          </p:cNvPr>
          <p:cNvSpPr>
            <a:spLocks noGrp="1"/>
          </p:cNvSpPr>
          <p:nvPr>
            <p:ph idx="1"/>
          </p:nvPr>
        </p:nvSpPr>
        <p:spPr>
          <a:xfrm>
            <a:off x="1780069" y="1482073"/>
            <a:ext cx="10576054" cy="4632405"/>
          </a:xfrm>
        </p:spPr>
        <p:txBody>
          <a:bodyPr>
            <a:normAutofit/>
          </a:bodyPr>
          <a:lstStyle/>
          <a:p>
            <a:r>
              <a:rPr lang="en-US" sz="2800" dirty="0">
                <a:solidFill>
                  <a:schemeClr val="tx1"/>
                </a:solidFill>
              </a:rPr>
              <a:t>Enzymes </a:t>
            </a:r>
            <a:r>
              <a:rPr lang="en-US" sz="2800" u="sng" dirty="0">
                <a:solidFill>
                  <a:srgbClr val="FF0000"/>
                </a:solidFill>
              </a:rPr>
              <a:t>change shape </a:t>
            </a:r>
            <a:r>
              <a:rPr lang="en-US" sz="2800" dirty="0">
                <a:solidFill>
                  <a:schemeClr val="tx1"/>
                </a:solidFill>
              </a:rPr>
              <a:t>(kind of like melting!)</a:t>
            </a:r>
          </a:p>
          <a:p>
            <a:r>
              <a:rPr lang="en-US" sz="2800" dirty="0">
                <a:solidFill>
                  <a:schemeClr val="tx1"/>
                </a:solidFill>
              </a:rPr>
              <a:t>When this happens, we say the enzyme is </a:t>
            </a:r>
            <a:r>
              <a:rPr lang="en-US" sz="2800" u="sng" dirty="0" smtClean="0">
                <a:solidFill>
                  <a:srgbClr val="FF0000"/>
                </a:solidFill>
              </a:rPr>
              <a:t>denatured</a:t>
            </a:r>
            <a:endParaRPr lang="en-US" sz="2800" u="sng" dirty="0">
              <a:solidFill>
                <a:srgbClr val="FF0000"/>
              </a:solidFill>
            </a:endParaRPr>
          </a:p>
        </p:txBody>
      </p:sp>
      <p:sp>
        <p:nvSpPr>
          <p:cNvPr id="4" name="AutoShape 2" descr="Image result for temperature and enzymes&quot;">
            <a:extLst>
              <a:ext uri="{FF2B5EF4-FFF2-40B4-BE49-F238E27FC236}">
                <a16:creationId xmlns="" xmlns:a16="http://schemas.microsoft.com/office/drawing/2014/main" id="{46F897B5-137B-49CD-B544-FE52017DDE3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6453" y="2678721"/>
            <a:ext cx="7214716" cy="3713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071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2FDCF7-2603-43DA-A718-A3176633F6FF}"/>
              </a:ext>
            </a:extLst>
          </p:cNvPr>
          <p:cNvSpPr>
            <a:spLocks noGrp="1"/>
          </p:cNvSpPr>
          <p:nvPr>
            <p:ph type="title"/>
          </p:nvPr>
        </p:nvSpPr>
        <p:spPr>
          <a:xfrm>
            <a:off x="1240807" y="722345"/>
            <a:ext cx="11326331" cy="1492132"/>
          </a:xfrm>
        </p:spPr>
        <p:txBody>
          <a:bodyPr>
            <a:normAutofit/>
          </a:bodyPr>
          <a:lstStyle/>
          <a:p>
            <a:r>
              <a:rPr lang="en-US" sz="2700" b="1" dirty="0">
                <a:latin typeface="KG Blank Space Solid" panose="02000000000000000000" pitchFamily="2" charset="0"/>
              </a:rPr>
              <a:t>What happens if temperatures get too high?</a:t>
            </a:r>
          </a:p>
        </p:txBody>
      </p:sp>
      <p:sp>
        <p:nvSpPr>
          <p:cNvPr id="3" name="Content Placeholder 2">
            <a:extLst>
              <a:ext uri="{FF2B5EF4-FFF2-40B4-BE49-F238E27FC236}">
                <a16:creationId xmlns="" xmlns:a16="http://schemas.microsoft.com/office/drawing/2014/main" id="{D3ADA046-1532-4FA9-9F4F-3EF79C25AB2D}"/>
              </a:ext>
            </a:extLst>
          </p:cNvPr>
          <p:cNvSpPr>
            <a:spLocks noGrp="1"/>
          </p:cNvSpPr>
          <p:nvPr>
            <p:ph idx="1"/>
          </p:nvPr>
        </p:nvSpPr>
        <p:spPr>
          <a:xfrm>
            <a:off x="1522162" y="1411734"/>
            <a:ext cx="10282977" cy="4632405"/>
          </a:xfrm>
        </p:spPr>
        <p:txBody>
          <a:bodyPr>
            <a:normAutofit/>
          </a:bodyPr>
          <a:lstStyle/>
          <a:p>
            <a:r>
              <a:rPr lang="en-US" sz="2800" dirty="0" smtClean="0">
                <a:solidFill>
                  <a:schemeClr val="tx1"/>
                </a:solidFill>
              </a:rPr>
              <a:t>If </a:t>
            </a:r>
            <a:r>
              <a:rPr lang="en-US" sz="2800" dirty="0">
                <a:solidFill>
                  <a:schemeClr val="tx1"/>
                </a:solidFill>
              </a:rPr>
              <a:t>the enzyme is not shaped correctly, it </a:t>
            </a:r>
            <a:r>
              <a:rPr lang="en-US" sz="2800" u="sng" dirty="0">
                <a:solidFill>
                  <a:srgbClr val="FF0000"/>
                </a:solidFill>
              </a:rPr>
              <a:t>cannot bind with its substrate </a:t>
            </a:r>
            <a:r>
              <a:rPr lang="en-US" sz="2800" dirty="0">
                <a:solidFill>
                  <a:schemeClr val="tx1"/>
                </a:solidFill>
              </a:rPr>
              <a:t>and can no longer do its </a:t>
            </a:r>
            <a:r>
              <a:rPr lang="en-US" sz="2800" dirty="0" smtClean="0">
                <a:solidFill>
                  <a:schemeClr val="tx1"/>
                </a:solidFill>
              </a:rPr>
              <a:t>job</a:t>
            </a:r>
          </a:p>
          <a:p>
            <a:r>
              <a:rPr lang="en-US" sz="2800" dirty="0" smtClean="0">
                <a:solidFill>
                  <a:schemeClr val="tx1"/>
                </a:solidFill>
              </a:rPr>
              <a:t>Changes in pH can denature enzymes too!</a:t>
            </a:r>
            <a:endParaRPr lang="en-US" sz="2600" dirty="0">
              <a:solidFill>
                <a:schemeClr val="tx1"/>
              </a:solidFill>
            </a:endParaRPr>
          </a:p>
        </p:txBody>
      </p:sp>
      <p:sp>
        <p:nvSpPr>
          <p:cNvPr id="4" name="AutoShape 2" descr="Image result for temperature and enzymes&quot;">
            <a:extLst>
              <a:ext uri="{FF2B5EF4-FFF2-40B4-BE49-F238E27FC236}">
                <a16:creationId xmlns="" xmlns:a16="http://schemas.microsoft.com/office/drawing/2014/main" id="{46F897B5-137B-49CD-B544-FE52017DDE3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1961" y="3030416"/>
            <a:ext cx="6832878" cy="3516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8782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8477B6-298B-459E-833F-2BB23EEEFB1D}"/>
              </a:ext>
            </a:extLst>
          </p:cNvPr>
          <p:cNvSpPr>
            <a:spLocks noGrp="1"/>
          </p:cNvSpPr>
          <p:nvPr>
            <p:ph type="title"/>
          </p:nvPr>
        </p:nvSpPr>
        <p:spPr>
          <a:xfrm>
            <a:off x="1322017" y="777765"/>
            <a:ext cx="10178322" cy="1492132"/>
          </a:xfrm>
        </p:spPr>
        <p:txBody>
          <a:bodyPr>
            <a:normAutofit/>
          </a:bodyPr>
          <a:lstStyle/>
          <a:p>
            <a:r>
              <a:rPr lang="en-US" sz="4800" b="1" dirty="0">
                <a:latin typeface="KG Blank Space Solid" panose="02000000000000000000" pitchFamily="2" charset="0"/>
              </a:rPr>
              <a:t>Denatured protein</a:t>
            </a:r>
          </a:p>
        </p:txBody>
      </p:sp>
      <p:pic>
        <p:nvPicPr>
          <p:cNvPr id="23556" name="Picture 4" descr="Image result for denatured protein&quot;">
            <a:extLst>
              <a:ext uri="{FF2B5EF4-FFF2-40B4-BE49-F238E27FC236}">
                <a16:creationId xmlns="" xmlns:a16="http://schemas.microsoft.com/office/drawing/2014/main" id="{306DE9E5-1719-450C-A359-7C47663939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4341" y="1641062"/>
            <a:ext cx="8523318" cy="4714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212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5EA7B-CD23-4971-B70D-88BEC16AB3BA}"/>
              </a:ext>
            </a:extLst>
          </p:cNvPr>
          <p:cNvSpPr>
            <a:spLocks noGrp="1"/>
          </p:cNvSpPr>
          <p:nvPr>
            <p:ph type="title"/>
          </p:nvPr>
        </p:nvSpPr>
        <p:spPr>
          <a:xfrm>
            <a:off x="1239955" y="889352"/>
            <a:ext cx="10178322" cy="1492132"/>
          </a:xfrm>
        </p:spPr>
        <p:txBody>
          <a:bodyPr>
            <a:normAutofit/>
          </a:bodyPr>
          <a:lstStyle/>
          <a:p>
            <a:r>
              <a:rPr lang="en-US" sz="4000" b="1" dirty="0">
                <a:latin typeface="KG Blank Space Solid" panose="02000000000000000000" pitchFamily="2" charset="0"/>
              </a:rPr>
              <a:t>Concentration and Enzymes</a:t>
            </a:r>
          </a:p>
        </p:txBody>
      </p:sp>
      <p:sp>
        <p:nvSpPr>
          <p:cNvPr id="3" name="Content Placeholder 2">
            <a:extLst>
              <a:ext uri="{FF2B5EF4-FFF2-40B4-BE49-F238E27FC236}">
                <a16:creationId xmlns="" xmlns:a16="http://schemas.microsoft.com/office/drawing/2014/main" id="{B1F440C8-41D9-4A15-BB41-E421AADF2178}"/>
              </a:ext>
            </a:extLst>
          </p:cNvPr>
          <p:cNvSpPr>
            <a:spLocks noGrp="1"/>
          </p:cNvSpPr>
          <p:nvPr>
            <p:ph idx="1"/>
          </p:nvPr>
        </p:nvSpPr>
        <p:spPr>
          <a:xfrm>
            <a:off x="1251678" y="1874517"/>
            <a:ext cx="4301223" cy="4148051"/>
          </a:xfrm>
        </p:spPr>
        <p:txBody>
          <a:bodyPr>
            <a:normAutofit/>
          </a:bodyPr>
          <a:lstStyle/>
          <a:p>
            <a:r>
              <a:rPr lang="en-US" sz="3200" dirty="0">
                <a:solidFill>
                  <a:schemeClr val="tx1"/>
                </a:solidFill>
              </a:rPr>
              <a:t>As concentration of both the enzyme and the substrate increases, the rate of enzyme action</a:t>
            </a:r>
            <a:r>
              <a:rPr lang="en-US" sz="3200" dirty="0">
                <a:solidFill>
                  <a:srgbClr val="FF0000"/>
                </a:solidFill>
              </a:rPr>
              <a:t> </a:t>
            </a:r>
            <a:r>
              <a:rPr lang="en-US" sz="3200" u="sng" dirty="0">
                <a:solidFill>
                  <a:srgbClr val="FF0000"/>
                </a:solidFill>
              </a:rPr>
              <a:t>increases to a certain point</a:t>
            </a:r>
            <a:r>
              <a:rPr lang="en-US" sz="3200" dirty="0">
                <a:solidFill>
                  <a:schemeClr val="tx1"/>
                </a:solidFill>
              </a:rPr>
              <a:t>, and then </a:t>
            </a:r>
            <a:r>
              <a:rPr lang="en-US" sz="3200" u="sng" dirty="0">
                <a:solidFill>
                  <a:srgbClr val="FF0000"/>
                </a:solidFill>
              </a:rPr>
              <a:t>will level off</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6488" y="1942734"/>
            <a:ext cx="5384189" cy="41610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4485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F70E8-F0A6-413A-99D7-5493821D843A}"/>
              </a:ext>
            </a:extLst>
          </p:cNvPr>
          <p:cNvSpPr>
            <a:spLocks noGrp="1"/>
          </p:cNvSpPr>
          <p:nvPr>
            <p:ph type="title"/>
          </p:nvPr>
        </p:nvSpPr>
        <p:spPr>
          <a:xfrm>
            <a:off x="1090245" y="1066586"/>
            <a:ext cx="11664462" cy="1492132"/>
          </a:xfrm>
        </p:spPr>
        <p:txBody>
          <a:bodyPr>
            <a:normAutofit/>
          </a:bodyPr>
          <a:lstStyle/>
          <a:p>
            <a:r>
              <a:rPr lang="en-US" sz="3600" b="1" dirty="0">
                <a:latin typeface="KG Blank Space Solid" panose="02000000000000000000" pitchFamily="2" charset="0"/>
              </a:rPr>
              <a:t>Why does this leveling off occur?</a:t>
            </a:r>
          </a:p>
        </p:txBody>
      </p:sp>
      <p:sp>
        <p:nvSpPr>
          <p:cNvPr id="3" name="Content Placeholder 2">
            <a:extLst>
              <a:ext uri="{FF2B5EF4-FFF2-40B4-BE49-F238E27FC236}">
                <a16:creationId xmlns="" xmlns:a16="http://schemas.microsoft.com/office/drawing/2014/main" id="{41CE69D3-B56D-4DB5-B155-0DBCB7C96F35}"/>
              </a:ext>
            </a:extLst>
          </p:cNvPr>
          <p:cNvSpPr>
            <a:spLocks noGrp="1"/>
          </p:cNvSpPr>
          <p:nvPr>
            <p:ph idx="1"/>
          </p:nvPr>
        </p:nvSpPr>
        <p:spPr>
          <a:xfrm>
            <a:off x="1251678" y="2014589"/>
            <a:ext cx="9688644" cy="3593591"/>
          </a:xfrm>
        </p:spPr>
        <p:txBody>
          <a:bodyPr>
            <a:normAutofit/>
          </a:bodyPr>
          <a:lstStyle/>
          <a:p>
            <a:r>
              <a:rPr lang="en-US" sz="2800" dirty="0">
                <a:solidFill>
                  <a:schemeClr val="tx1"/>
                </a:solidFill>
              </a:rPr>
              <a:t>If the concentration of the enzyme increases, reaction rate will initially increase.  However, as all of the substrate is broken down, </a:t>
            </a:r>
            <a:r>
              <a:rPr lang="en-US" sz="2800" i="1" u="sng" dirty="0">
                <a:solidFill>
                  <a:srgbClr val="FF0000"/>
                </a:solidFill>
              </a:rPr>
              <a:t>the excess enzyme has nothing to combine with</a:t>
            </a:r>
            <a:r>
              <a:rPr lang="en-US" sz="2800" dirty="0">
                <a:solidFill>
                  <a:schemeClr val="tx1"/>
                </a:solidFill>
              </a:rPr>
              <a:t>, so reaction rate levels off.</a:t>
            </a:r>
          </a:p>
          <a:p>
            <a:r>
              <a:rPr lang="en-US" sz="2800" dirty="0">
                <a:solidFill>
                  <a:schemeClr val="tx1"/>
                </a:solidFill>
              </a:rPr>
              <a:t>If the concentration of the substrate increases, reaction rate will initially increase.  However, if there are </a:t>
            </a:r>
            <a:r>
              <a:rPr lang="en-US" sz="2800" i="1" u="sng" dirty="0">
                <a:solidFill>
                  <a:srgbClr val="FF0000"/>
                </a:solidFill>
              </a:rPr>
              <a:t>not enough enzymes to act on the increasing substrate</a:t>
            </a:r>
            <a:r>
              <a:rPr lang="en-US" sz="2800" dirty="0">
                <a:solidFill>
                  <a:schemeClr val="tx1"/>
                </a:solidFill>
              </a:rPr>
              <a:t>, the reaction rate will level off.  </a:t>
            </a:r>
          </a:p>
        </p:txBody>
      </p:sp>
    </p:spTree>
    <p:extLst>
      <p:ext uri="{BB962C8B-B14F-4D97-AF65-F5344CB8AC3E}">
        <p14:creationId xmlns:p14="http://schemas.microsoft.com/office/powerpoint/2010/main" val="905714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BF063D-ADDF-48F8-974E-9B516D51A050}"/>
              </a:ext>
            </a:extLst>
          </p:cNvPr>
          <p:cNvSpPr>
            <a:spLocks noGrp="1"/>
          </p:cNvSpPr>
          <p:nvPr>
            <p:ph type="title"/>
          </p:nvPr>
        </p:nvSpPr>
        <p:spPr>
          <a:xfrm>
            <a:off x="1225799" y="641178"/>
            <a:ext cx="10178322" cy="1492132"/>
          </a:xfrm>
        </p:spPr>
        <p:txBody>
          <a:bodyPr>
            <a:normAutofit/>
          </a:bodyPr>
          <a:lstStyle/>
          <a:p>
            <a:r>
              <a:rPr lang="en-US" sz="4400" b="1" dirty="0">
                <a:latin typeface="KG Blank Space Solid" panose="02000000000000000000" pitchFamily="2" charset="0"/>
              </a:rPr>
              <a:t>Summary Questions:</a:t>
            </a:r>
          </a:p>
        </p:txBody>
      </p:sp>
      <p:sp>
        <p:nvSpPr>
          <p:cNvPr id="3" name="Content Placeholder 2">
            <a:extLst>
              <a:ext uri="{FF2B5EF4-FFF2-40B4-BE49-F238E27FC236}">
                <a16:creationId xmlns="" xmlns:a16="http://schemas.microsoft.com/office/drawing/2014/main" id="{34E7D71D-C621-45D5-AB61-191AE0E63209}"/>
              </a:ext>
            </a:extLst>
          </p:cNvPr>
          <p:cNvSpPr>
            <a:spLocks noGrp="1"/>
          </p:cNvSpPr>
          <p:nvPr>
            <p:ph idx="1"/>
          </p:nvPr>
        </p:nvSpPr>
        <p:spPr>
          <a:xfrm>
            <a:off x="1122724" y="1632204"/>
            <a:ext cx="10178322" cy="3593591"/>
          </a:xfrm>
        </p:spPr>
        <p:txBody>
          <a:bodyPr>
            <a:normAutofit fontScale="92500"/>
          </a:bodyPr>
          <a:lstStyle/>
          <a:p>
            <a:pPr marL="457200" indent="-457200">
              <a:buFont typeface="+mj-lt"/>
              <a:buAutoNum type="arabicPeriod"/>
            </a:pPr>
            <a:r>
              <a:rPr lang="en-US" sz="3200" dirty="0"/>
              <a:t>What type of biological molecule is an enzyme considered?</a:t>
            </a:r>
          </a:p>
          <a:p>
            <a:pPr marL="457200" indent="-457200">
              <a:buFont typeface="+mj-lt"/>
              <a:buAutoNum type="arabicPeriod"/>
            </a:pPr>
            <a:r>
              <a:rPr lang="en-US" sz="3200" dirty="0"/>
              <a:t>Why is enzyme action similar to the action of a key fitting into a lock?</a:t>
            </a:r>
          </a:p>
          <a:p>
            <a:pPr marL="457200" indent="-457200">
              <a:buFont typeface="+mj-lt"/>
              <a:buAutoNum type="arabicPeriod"/>
            </a:pPr>
            <a:r>
              <a:rPr lang="en-US" sz="3200" dirty="0"/>
              <a:t>What is the difference between a substrate and an active site?</a:t>
            </a:r>
          </a:p>
          <a:p>
            <a:pPr marL="457200" indent="-457200">
              <a:buFont typeface="+mj-lt"/>
              <a:buAutoNum type="arabicPeriod"/>
            </a:pPr>
            <a:r>
              <a:rPr lang="en-US" sz="3200" dirty="0"/>
              <a:t>Why are changes in pH and temperature critical to the proper functioning of an enzyme?</a:t>
            </a:r>
          </a:p>
          <a:p>
            <a:pPr marL="457200" indent="-457200">
              <a:buFont typeface="+mj-lt"/>
              <a:buAutoNum type="arabicPeriod"/>
            </a:pPr>
            <a:endParaRPr lang="en-US" dirty="0"/>
          </a:p>
        </p:txBody>
      </p:sp>
    </p:spTree>
    <p:extLst>
      <p:ext uri="{BB962C8B-B14F-4D97-AF65-F5344CB8AC3E}">
        <p14:creationId xmlns:p14="http://schemas.microsoft.com/office/powerpoint/2010/main" val="2900180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BF063D-ADDF-48F8-974E-9B516D51A050}"/>
              </a:ext>
            </a:extLst>
          </p:cNvPr>
          <p:cNvSpPr>
            <a:spLocks noGrp="1"/>
          </p:cNvSpPr>
          <p:nvPr>
            <p:ph type="title"/>
          </p:nvPr>
        </p:nvSpPr>
        <p:spPr>
          <a:xfrm>
            <a:off x="1225799" y="523947"/>
            <a:ext cx="10178322" cy="1492132"/>
          </a:xfrm>
        </p:spPr>
        <p:txBody>
          <a:bodyPr>
            <a:normAutofit/>
          </a:bodyPr>
          <a:lstStyle/>
          <a:p>
            <a:r>
              <a:rPr lang="en-US" sz="4400" b="1" dirty="0" smtClean="0">
                <a:latin typeface="KG Blank Space Solid" panose="02000000000000000000" pitchFamily="2" charset="0"/>
              </a:rPr>
              <a:t>Answers:</a:t>
            </a:r>
            <a:endParaRPr lang="en-US" sz="4400" b="1" dirty="0">
              <a:latin typeface="KG Blank Space Solid" panose="02000000000000000000" pitchFamily="2" charset="0"/>
            </a:endParaRPr>
          </a:p>
        </p:txBody>
      </p:sp>
      <p:sp>
        <p:nvSpPr>
          <p:cNvPr id="3" name="Content Placeholder 2">
            <a:extLst>
              <a:ext uri="{FF2B5EF4-FFF2-40B4-BE49-F238E27FC236}">
                <a16:creationId xmlns="" xmlns:a16="http://schemas.microsoft.com/office/drawing/2014/main" id="{34E7D71D-C621-45D5-AB61-191AE0E63209}"/>
              </a:ext>
            </a:extLst>
          </p:cNvPr>
          <p:cNvSpPr>
            <a:spLocks noGrp="1"/>
          </p:cNvSpPr>
          <p:nvPr>
            <p:ph idx="1"/>
          </p:nvPr>
        </p:nvSpPr>
        <p:spPr>
          <a:xfrm>
            <a:off x="1134447" y="1468081"/>
            <a:ext cx="10178322" cy="4979611"/>
          </a:xfrm>
        </p:spPr>
        <p:txBody>
          <a:bodyPr>
            <a:normAutofit fontScale="92500" lnSpcReduction="20000"/>
          </a:bodyPr>
          <a:lstStyle/>
          <a:p>
            <a:pPr marL="457200" indent="-457200">
              <a:buFont typeface="+mj-lt"/>
              <a:buAutoNum type="arabicPeriod"/>
            </a:pPr>
            <a:r>
              <a:rPr lang="en-US" sz="3200" dirty="0" smtClean="0">
                <a:solidFill>
                  <a:schemeClr val="tx1"/>
                </a:solidFill>
              </a:rPr>
              <a:t>An enzyme is a protein.</a:t>
            </a:r>
            <a:endParaRPr lang="en-US" sz="3200" dirty="0">
              <a:solidFill>
                <a:schemeClr val="tx1"/>
              </a:solidFill>
            </a:endParaRPr>
          </a:p>
          <a:p>
            <a:pPr marL="457200" indent="-457200">
              <a:buFont typeface="+mj-lt"/>
              <a:buAutoNum type="arabicPeriod"/>
            </a:pPr>
            <a:r>
              <a:rPr lang="en-US" sz="3200" dirty="0" smtClean="0">
                <a:solidFill>
                  <a:schemeClr val="tx1"/>
                </a:solidFill>
              </a:rPr>
              <a:t>An enzyme is specific.  It only acts on one type of substrate.  This is just like how only one lock can only be opened by one key!</a:t>
            </a:r>
            <a:endParaRPr lang="en-US" sz="3200" dirty="0">
              <a:solidFill>
                <a:schemeClr val="tx1"/>
              </a:solidFill>
            </a:endParaRPr>
          </a:p>
          <a:p>
            <a:pPr marL="457200" indent="-457200">
              <a:buFont typeface="+mj-lt"/>
              <a:buAutoNum type="arabicPeriod"/>
            </a:pPr>
            <a:r>
              <a:rPr lang="en-US" sz="3200" dirty="0" smtClean="0">
                <a:solidFill>
                  <a:schemeClr val="tx1"/>
                </a:solidFill>
              </a:rPr>
              <a:t>The active site is the portion of the enzyme where it binds to the substrate.  A substrate refers to the molecule in which the enzyme acts.</a:t>
            </a:r>
            <a:endParaRPr lang="en-US" sz="3200" dirty="0">
              <a:solidFill>
                <a:schemeClr val="tx1"/>
              </a:solidFill>
            </a:endParaRPr>
          </a:p>
          <a:p>
            <a:pPr marL="457200" indent="-457200">
              <a:buFont typeface="+mj-lt"/>
              <a:buAutoNum type="arabicPeriod"/>
            </a:pPr>
            <a:r>
              <a:rPr lang="en-US" sz="3200" dirty="0" smtClean="0">
                <a:solidFill>
                  <a:schemeClr val="tx1"/>
                </a:solidFill>
              </a:rPr>
              <a:t>If both the pH and temperature fall out of the optimal range, it can cause an enzyme to denature, or change shape.  This causes it to no longer fit with its substrate, and as a result it cannot do its job.</a:t>
            </a:r>
            <a:endParaRPr lang="en-US" sz="3200" dirty="0">
              <a:solidFill>
                <a:schemeClr val="tx1"/>
              </a:solidFill>
            </a:endParaRPr>
          </a:p>
          <a:p>
            <a:pPr marL="457200" indent="-457200">
              <a:buFont typeface="+mj-lt"/>
              <a:buAutoNum type="arabicPeriod"/>
            </a:pPr>
            <a:endParaRPr lang="en-US" dirty="0"/>
          </a:p>
        </p:txBody>
      </p:sp>
    </p:spTree>
    <p:extLst>
      <p:ext uri="{BB962C8B-B14F-4D97-AF65-F5344CB8AC3E}">
        <p14:creationId xmlns:p14="http://schemas.microsoft.com/office/powerpoint/2010/main" val="87958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dy Riding Motorbike Clipart Free Stock Photo - Public Domain ...">
            <a:extLst>
              <a:ext uri="{FF2B5EF4-FFF2-40B4-BE49-F238E27FC236}">
                <a16:creationId xmlns="" xmlns:a16="http://schemas.microsoft.com/office/drawing/2014/main" id="{DD6A8A83-3C6F-411D-A09F-BF35315C0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8069" y="1738959"/>
            <a:ext cx="5121931" cy="35811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 xmlns:a16="http://schemas.microsoft.com/office/drawing/2014/main" id="{AC3FD411-2162-4945-B74F-E5D3543D3CC4}"/>
              </a:ext>
            </a:extLst>
          </p:cNvPr>
          <p:cNvSpPr>
            <a:spLocks noGrp="1"/>
          </p:cNvSpPr>
          <p:nvPr>
            <p:ph type="title"/>
          </p:nvPr>
        </p:nvSpPr>
        <p:spPr>
          <a:xfrm>
            <a:off x="1271536" y="699816"/>
            <a:ext cx="10178322" cy="1492132"/>
          </a:xfrm>
        </p:spPr>
        <p:txBody>
          <a:bodyPr>
            <a:normAutofit/>
          </a:bodyPr>
          <a:lstStyle/>
          <a:p>
            <a:r>
              <a:rPr lang="en-US" sz="4000" b="1" dirty="0">
                <a:latin typeface="KG Blank Space Solid" panose="02000000000000000000" pitchFamily="2" charset="0"/>
              </a:rPr>
              <a:t>What is a catalyst?</a:t>
            </a:r>
          </a:p>
        </p:txBody>
      </p:sp>
      <p:sp>
        <p:nvSpPr>
          <p:cNvPr id="3" name="Content Placeholder 2">
            <a:extLst>
              <a:ext uri="{FF2B5EF4-FFF2-40B4-BE49-F238E27FC236}">
                <a16:creationId xmlns="" xmlns:a16="http://schemas.microsoft.com/office/drawing/2014/main" id="{1C4563C2-919E-41EC-870F-0D2B03C6ECFD}"/>
              </a:ext>
            </a:extLst>
          </p:cNvPr>
          <p:cNvSpPr>
            <a:spLocks noGrp="1"/>
          </p:cNvSpPr>
          <p:nvPr>
            <p:ph idx="1"/>
          </p:nvPr>
        </p:nvSpPr>
        <p:spPr>
          <a:xfrm>
            <a:off x="1398327" y="1761600"/>
            <a:ext cx="6425831" cy="4485963"/>
          </a:xfrm>
        </p:spPr>
        <p:txBody>
          <a:bodyPr>
            <a:normAutofit/>
          </a:bodyPr>
          <a:lstStyle/>
          <a:p>
            <a:r>
              <a:rPr lang="en-US" sz="2800" dirty="0">
                <a:solidFill>
                  <a:schemeClr val="tx1"/>
                </a:solidFill>
              </a:rPr>
              <a:t>A </a:t>
            </a:r>
            <a:r>
              <a:rPr lang="en-US" sz="2800" u="sng" dirty="0">
                <a:solidFill>
                  <a:srgbClr val="FF0000"/>
                </a:solidFill>
              </a:rPr>
              <a:t>catalyst </a:t>
            </a:r>
            <a:r>
              <a:rPr lang="en-US" sz="2800" dirty="0">
                <a:solidFill>
                  <a:schemeClr val="tx1"/>
                </a:solidFill>
              </a:rPr>
              <a:t>is a substance that speeds up the rate of a chemical reaction, without entering the reaction itself</a:t>
            </a:r>
          </a:p>
          <a:p>
            <a:r>
              <a:rPr lang="en-US" sz="2800" dirty="0">
                <a:solidFill>
                  <a:schemeClr val="tx1"/>
                </a:solidFill>
              </a:rPr>
              <a:t>Catalysts can be:</a:t>
            </a:r>
          </a:p>
          <a:p>
            <a:pPr lvl="1"/>
            <a:r>
              <a:rPr lang="en-US" sz="2400" dirty="0">
                <a:solidFill>
                  <a:schemeClr val="tx1"/>
                </a:solidFill>
              </a:rPr>
              <a:t>Inorganic (heat) </a:t>
            </a:r>
          </a:p>
          <a:p>
            <a:pPr lvl="1"/>
            <a:r>
              <a:rPr lang="en-US" sz="2400" dirty="0">
                <a:solidFill>
                  <a:schemeClr val="tx1"/>
                </a:solidFill>
              </a:rPr>
              <a:t>Organic (enzymes)</a:t>
            </a:r>
          </a:p>
          <a:p>
            <a:r>
              <a:rPr lang="en-US" sz="2800" dirty="0">
                <a:solidFill>
                  <a:schemeClr val="tx1"/>
                </a:solidFill>
              </a:rPr>
              <a:t>Most catalysts are organic!</a:t>
            </a:r>
          </a:p>
          <a:p>
            <a:pPr lvl="1"/>
            <a:endParaRPr lang="en-US" sz="2400" dirty="0">
              <a:solidFill>
                <a:schemeClr val="tx1"/>
              </a:solidFill>
            </a:endParaRPr>
          </a:p>
        </p:txBody>
      </p:sp>
      <p:sp>
        <p:nvSpPr>
          <p:cNvPr id="5" name="TextBox 4">
            <a:extLst>
              <a:ext uri="{FF2B5EF4-FFF2-40B4-BE49-F238E27FC236}">
                <a16:creationId xmlns="" xmlns:a16="http://schemas.microsoft.com/office/drawing/2014/main" id="{FBBE6A69-AEFA-4339-BA8B-2F553C7D9FA1}"/>
              </a:ext>
            </a:extLst>
          </p:cNvPr>
          <p:cNvSpPr txBox="1"/>
          <p:nvPr/>
        </p:nvSpPr>
        <p:spPr>
          <a:xfrm>
            <a:off x="6686665" y="5320146"/>
            <a:ext cx="4763193" cy="584775"/>
          </a:xfrm>
          <a:prstGeom prst="rect">
            <a:avLst/>
          </a:prstGeom>
          <a:noFill/>
        </p:spPr>
        <p:txBody>
          <a:bodyPr wrap="square" rtlCol="0">
            <a:spAutoFit/>
          </a:bodyPr>
          <a:lstStyle/>
          <a:p>
            <a:r>
              <a:rPr lang="en-US" sz="3200" dirty="0">
                <a:hlinkClick r:id="rId3"/>
              </a:rPr>
              <a:t>Amoeba Sisters: Enzymes</a:t>
            </a:r>
            <a:endParaRPr lang="en-US" sz="3200" dirty="0"/>
          </a:p>
        </p:txBody>
      </p:sp>
    </p:spTree>
    <p:extLst>
      <p:ext uri="{BB962C8B-B14F-4D97-AF65-F5344CB8AC3E}">
        <p14:creationId xmlns:p14="http://schemas.microsoft.com/office/powerpoint/2010/main" val="3741770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3FD411-2162-4945-B74F-E5D3543D3CC4}"/>
              </a:ext>
            </a:extLst>
          </p:cNvPr>
          <p:cNvSpPr>
            <a:spLocks noGrp="1"/>
          </p:cNvSpPr>
          <p:nvPr>
            <p:ph type="title"/>
          </p:nvPr>
        </p:nvSpPr>
        <p:spPr>
          <a:xfrm>
            <a:off x="1275124" y="684414"/>
            <a:ext cx="10178322" cy="1492132"/>
          </a:xfrm>
        </p:spPr>
        <p:txBody>
          <a:bodyPr>
            <a:normAutofit/>
          </a:bodyPr>
          <a:lstStyle/>
          <a:p>
            <a:r>
              <a:rPr lang="en-US" sz="4000" b="1" dirty="0">
                <a:latin typeface="KG Blank Space Solid" panose="02000000000000000000" pitchFamily="2" charset="0"/>
              </a:rPr>
              <a:t>Enzyme Facts!</a:t>
            </a:r>
          </a:p>
        </p:txBody>
      </p:sp>
      <p:sp>
        <p:nvSpPr>
          <p:cNvPr id="3" name="Content Placeholder 2">
            <a:extLst>
              <a:ext uri="{FF2B5EF4-FFF2-40B4-BE49-F238E27FC236}">
                <a16:creationId xmlns="" xmlns:a16="http://schemas.microsoft.com/office/drawing/2014/main" id="{1C4563C2-919E-41EC-870F-0D2B03C6ECFD}"/>
              </a:ext>
            </a:extLst>
          </p:cNvPr>
          <p:cNvSpPr>
            <a:spLocks noGrp="1"/>
          </p:cNvSpPr>
          <p:nvPr>
            <p:ph idx="1"/>
          </p:nvPr>
        </p:nvSpPr>
        <p:spPr>
          <a:xfrm>
            <a:off x="1251678" y="1632204"/>
            <a:ext cx="5232249" cy="4485963"/>
          </a:xfrm>
        </p:spPr>
        <p:txBody>
          <a:bodyPr>
            <a:normAutofit lnSpcReduction="10000"/>
          </a:bodyPr>
          <a:lstStyle/>
          <a:p>
            <a:r>
              <a:rPr lang="en-US" sz="2800" dirty="0">
                <a:solidFill>
                  <a:schemeClr val="tx1"/>
                </a:solidFill>
              </a:rPr>
              <a:t>An </a:t>
            </a:r>
            <a:r>
              <a:rPr lang="en-US" sz="2800" b="1" u="sng" dirty="0">
                <a:solidFill>
                  <a:srgbClr val="FF0000"/>
                </a:solidFill>
              </a:rPr>
              <a:t>enzyme</a:t>
            </a:r>
            <a:r>
              <a:rPr lang="en-US" sz="2800" dirty="0">
                <a:solidFill>
                  <a:srgbClr val="FF0000"/>
                </a:solidFill>
              </a:rPr>
              <a:t> </a:t>
            </a:r>
            <a:r>
              <a:rPr lang="en-US" sz="2800" dirty="0">
                <a:solidFill>
                  <a:schemeClr val="tx1"/>
                </a:solidFill>
              </a:rPr>
              <a:t>is an organic catalyst made of protein</a:t>
            </a:r>
          </a:p>
          <a:p>
            <a:r>
              <a:rPr lang="en-US" sz="2800" dirty="0">
                <a:solidFill>
                  <a:schemeClr val="tx1"/>
                </a:solidFill>
              </a:rPr>
              <a:t>Most enzymes end in </a:t>
            </a:r>
            <a:r>
              <a:rPr lang="en-US" sz="2800" b="1" dirty="0">
                <a:solidFill>
                  <a:srgbClr val="FF0000"/>
                </a:solidFill>
              </a:rPr>
              <a:t>–</a:t>
            </a:r>
            <a:r>
              <a:rPr lang="en-US" sz="2800" b="1" dirty="0" err="1">
                <a:solidFill>
                  <a:srgbClr val="FF0000"/>
                </a:solidFill>
              </a:rPr>
              <a:t>ase</a:t>
            </a:r>
            <a:endParaRPr lang="en-US" sz="2800" b="1" dirty="0">
              <a:solidFill>
                <a:srgbClr val="FF0000"/>
              </a:solidFill>
            </a:endParaRPr>
          </a:p>
          <a:p>
            <a:r>
              <a:rPr lang="en-US" sz="2800" dirty="0">
                <a:solidFill>
                  <a:schemeClr val="tx1"/>
                </a:solidFill>
              </a:rPr>
              <a:t>Enzymes work by </a:t>
            </a:r>
            <a:r>
              <a:rPr lang="en-US" sz="2800" b="1" dirty="0">
                <a:solidFill>
                  <a:srgbClr val="FF0000"/>
                </a:solidFill>
              </a:rPr>
              <a:t>lowering the activation energy</a:t>
            </a:r>
            <a:r>
              <a:rPr lang="en-US" sz="2800" dirty="0">
                <a:solidFill>
                  <a:schemeClr val="tx1"/>
                </a:solidFill>
              </a:rPr>
              <a:t> of a chemical reaction.  This means it lowers the amount of energy needed to start the reaction, so the reaction happens faster!</a:t>
            </a:r>
            <a:endParaRPr lang="en-US" sz="2400" dirty="0">
              <a:solidFill>
                <a:schemeClr val="tx1"/>
              </a:solidFill>
            </a:endParaRPr>
          </a:p>
        </p:txBody>
      </p:sp>
      <p:sp>
        <p:nvSpPr>
          <p:cNvPr id="4" name="AutoShape 2" descr="File:Activation2 updated.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1815" y="1993289"/>
            <a:ext cx="4800600"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018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3FD411-2162-4945-B74F-E5D3543D3CC4}"/>
              </a:ext>
            </a:extLst>
          </p:cNvPr>
          <p:cNvSpPr>
            <a:spLocks noGrp="1"/>
          </p:cNvSpPr>
          <p:nvPr>
            <p:ph type="title"/>
          </p:nvPr>
        </p:nvSpPr>
        <p:spPr>
          <a:xfrm>
            <a:off x="1321084" y="660968"/>
            <a:ext cx="10178322" cy="1492132"/>
          </a:xfrm>
        </p:spPr>
        <p:txBody>
          <a:bodyPr>
            <a:normAutofit/>
          </a:bodyPr>
          <a:lstStyle/>
          <a:p>
            <a:r>
              <a:rPr lang="en-US" sz="4000" b="1" dirty="0">
                <a:latin typeface="KG Blank Space Solid" panose="02000000000000000000" pitchFamily="2" charset="0"/>
              </a:rPr>
              <a:t>How Enzymes </a:t>
            </a:r>
            <a:r>
              <a:rPr lang="en-US" sz="4000" b="1" dirty="0" err="1">
                <a:latin typeface="KG Blank Space Solid" panose="02000000000000000000" pitchFamily="2" charset="0"/>
              </a:rPr>
              <a:t>WOrk</a:t>
            </a:r>
            <a:endParaRPr lang="en-US" sz="4000" b="1" dirty="0">
              <a:latin typeface="KG Blank Space Solid" panose="02000000000000000000" pitchFamily="2" charset="0"/>
            </a:endParaRPr>
          </a:p>
        </p:txBody>
      </p:sp>
      <p:sp>
        <p:nvSpPr>
          <p:cNvPr id="3" name="Content Placeholder 2">
            <a:extLst>
              <a:ext uri="{FF2B5EF4-FFF2-40B4-BE49-F238E27FC236}">
                <a16:creationId xmlns="" xmlns:a16="http://schemas.microsoft.com/office/drawing/2014/main" id="{1C4563C2-919E-41EC-870F-0D2B03C6ECFD}"/>
              </a:ext>
            </a:extLst>
          </p:cNvPr>
          <p:cNvSpPr>
            <a:spLocks noGrp="1"/>
          </p:cNvSpPr>
          <p:nvPr>
            <p:ph idx="1"/>
          </p:nvPr>
        </p:nvSpPr>
        <p:spPr>
          <a:xfrm>
            <a:off x="1251678" y="1444635"/>
            <a:ext cx="5507219" cy="4951476"/>
          </a:xfrm>
        </p:spPr>
        <p:txBody>
          <a:bodyPr>
            <a:normAutofit fontScale="92500"/>
          </a:bodyPr>
          <a:lstStyle/>
          <a:p>
            <a:r>
              <a:rPr lang="en-US" sz="2800" dirty="0">
                <a:solidFill>
                  <a:schemeClr val="tx1"/>
                </a:solidFill>
              </a:rPr>
              <a:t>Enzymes act on molecules called </a:t>
            </a:r>
            <a:r>
              <a:rPr lang="en-US" sz="2800" b="1" dirty="0">
                <a:solidFill>
                  <a:srgbClr val="FF0000"/>
                </a:solidFill>
              </a:rPr>
              <a:t>substrates</a:t>
            </a:r>
          </a:p>
          <a:p>
            <a:r>
              <a:rPr lang="en-US" sz="2800" dirty="0">
                <a:solidFill>
                  <a:schemeClr val="tx1"/>
                </a:solidFill>
              </a:rPr>
              <a:t>They bind to their substrates at the </a:t>
            </a:r>
            <a:r>
              <a:rPr lang="en-US" sz="2800" b="1" dirty="0">
                <a:solidFill>
                  <a:srgbClr val="FF0000"/>
                </a:solidFill>
              </a:rPr>
              <a:t>active site</a:t>
            </a:r>
          </a:p>
          <a:p>
            <a:r>
              <a:rPr lang="en-US" sz="2800" dirty="0">
                <a:solidFill>
                  <a:schemeClr val="tx1"/>
                </a:solidFill>
              </a:rPr>
              <a:t>Typically enzymes are </a:t>
            </a:r>
            <a:r>
              <a:rPr lang="en-US" sz="2800" b="1" dirty="0">
                <a:solidFill>
                  <a:srgbClr val="FF0000"/>
                </a:solidFill>
              </a:rPr>
              <a:t>larger</a:t>
            </a:r>
            <a:r>
              <a:rPr lang="en-US" sz="2800" dirty="0">
                <a:solidFill>
                  <a:schemeClr val="tx1"/>
                </a:solidFill>
              </a:rPr>
              <a:t> than their substrates</a:t>
            </a:r>
          </a:p>
          <a:p>
            <a:r>
              <a:rPr lang="en-US" sz="2800" dirty="0">
                <a:solidFill>
                  <a:schemeClr val="tx1"/>
                </a:solidFill>
              </a:rPr>
              <a:t>Enzymes fit into their substrates like a key fits into a lock: it is very </a:t>
            </a:r>
            <a:r>
              <a:rPr lang="en-US" sz="2800" b="1" dirty="0">
                <a:solidFill>
                  <a:srgbClr val="FF0000"/>
                </a:solidFill>
              </a:rPr>
              <a:t>specific!</a:t>
            </a:r>
          </a:p>
          <a:p>
            <a:r>
              <a:rPr lang="en-US" sz="2800" dirty="0">
                <a:solidFill>
                  <a:schemeClr val="tx1"/>
                </a:solidFill>
              </a:rPr>
              <a:t>This is called the </a:t>
            </a:r>
            <a:r>
              <a:rPr lang="en-US" sz="2800" b="1" dirty="0">
                <a:solidFill>
                  <a:srgbClr val="FF0000"/>
                </a:solidFill>
              </a:rPr>
              <a:t>“lock and key model”</a:t>
            </a:r>
            <a:r>
              <a:rPr lang="en-US" sz="2800" dirty="0">
                <a:solidFill>
                  <a:schemeClr val="tx1"/>
                </a:solidFill>
              </a:rPr>
              <a:t> of enzyme action</a:t>
            </a:r>
            <a:endParaRPr lang="en-US" sz="2400" dirty="0">
              <a:solidFill>
                <a:schemeClr val="tx1"/>
              </a:solidFill>
            </a:endParaRPr>
          </a:p>
        </p:txBody>
      </p:sp>
      <p:pic>
        <p:nvPicPr>
          <p:cNvPr id="13316" name="Picture 4" descr="Image result for lock and key model of enzymes&quot;">
            <a:extLst>
              <a:ext uri="{FF2B5EF4-FFF2-40B4-BE49-F238E27FC236}">
                <a16:creationId xmlns="" xmlns:a16="http://schemas.microsoft.com/office/drawing/2014/main" id="{0FAFD48A-1499-4C10-8B17-5A80428E4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2799" y="2367234"/>
            <a:ext cx="4576607" cy="2874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204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07AAEE-7F4B-4F01-A872-F1804D08C611}"/>
              </a:ext>
            </a:extLst>
          </p:cNvPr>
          <p:cNvSpPr>
            <a:spLocks noGrp="1"/>
          </p:cNvSpPr>
          <p:nvPr>
            <p:ph type="title"/>
          </p:nvPr>
        </p:nvSpPr>
        <p:spPr>
          <a:xfrm>
            <a:off x="1249375" y="554253"/>
            <a:ext cx="10178322" cy="1492132"/>
          </a:xfrm>
        </p:spPr>
        <p:txBody>
          <a:bodyPr>
            <a:normAutofit/>
          </a:bodyPr>
          <a:lstStyle/>
          <a:p>
            <a:r>
              <a:rPr lang="en-US" sz="4000" b="1" dirty="0">
                <a:latin typeface="KG Blank Space Solid" panose="02000000000000000000" pitchFamily="2" charset="0"/>
              </a:rPr>
              <a:t>Steps of enzyme action</a:t>
            </a:r>
          </a:p>
        </p:txBody>
      </p:sp>
      <p:sp>
        <p:nvSpPr>
          <p:cNvPr id="3" name="Content Placeholder 2">
            <a:extLst>
              <a:ext uri="{FF2B5EF4-FFF2-40B4-BE49-F238E27FC236}">
                <a16:creationId xmlns="" xmlns:a16="http://schemas.microsoft.com/office/drawing/2014/main" id="{3B901200-DB0C-4484-B416-872FF15A16EF}"/>
              </a:ext>
            </a:extLst>
          </p:cNvPr>
          <p:cNvSpPr>
            <a:spLocks noGrp="1"/>
          </p:cNvSpPr>
          <p:nvPr>
            <p:ph idx="1"/>
          </p:nvPr>
        </p:nvSpPr>
        <p:spPr>
          <a:xfrm>
            <a:off x="1105887" y="1460336"/>
            <a:ext cx="10643290" cy="4843411"/>
          </a:xfrm>
        </p:spPr>
        <p:txBody>
          <a:bodyPr>
            <a:normAutofit/>
          </a:bodyPr>
          <a:lstStyle/>
          <a:p>
            <a:pPr marL="457200" indent="-457200">
              <a:buFont typeface="+mj-lt"/>
              <a:buAutoNum type="arabicPeriod"/>
            </a:pPr>
            <a:r>
              <a:rPr lang="en-US" sz="2500" dirty="0">
                <a:solidFill>
                  <a:schemeClr val="tx1"/>
                </a:solidFill>
              </a:rPr>
              <a:t>Enzyme joins with its substrate</a:t>
            </a:r>
          </a:p>
          <a:p>
            <a:pPr marL="457200" indent="-457200">
              <a:buFont typeface="+mj-lt"/>
              <a:buAutoNum type="arabicPeriod"/>
            </a:pPr>
            <a:r>
              <a:rPr lang="en-US" sz="2500" dirty="0">
                <a:solidFill>
                  <a:schemeClr val="tx1"/>
                </a:solidFill>
              </a:rPr>
              <a:t>Enzyme and substrate form an </a:t>
            </a:r>
            <a:r>
              <a:rPr lang="en-US" sz="2500" u="sng" dirty="0">
                <a:solidFill>
                  <a:srgbClr val="FF0000"/>
                </a:solidFill>
              </a:rPr>
              <a:t>enzyme-substrate complex</a:t>
            </a:r>
          </a:p>
          <a:p>
            <a:pPr marL="457200" indent="-457200">
              <a:buFont typeface="+mj-lt"/>
              <a:buAutoNum type="arabicPeriod"/>
            </a:pPr>
            <a:r>
              <a:rPr lang="en-US" sz="2500" dirty="0">
                <a:solidFill>
                  <a:schemeClr val="tx1"/>
                </a:solidFill>
              </a:rPr>
              <a:t>Enzyme action takes place</a:t>
            </a:r>
          </a:p>
          <a:p>
            <a:pPr marL="457200" indent="-457200">
              <a:buFont typeface="+mj-lt"/>
              <a:buAutoNum type="arabicPeriod"/>
            </a:pPr>
            <a:r>
              <a:rPr lang="en-US" sz="2500" dirty="0">
                <a:solidFill>
                  <a:schemeClr val="tx1"/>
                </a:solidFill>
              </a:rPr>
              <a:t>Enzyme and products separate.  The enzyme is </a:t>
            </a:r>
            <a:r>
              <a:rPr lang="en-US" sz="2500" dirty="0">
                <a:solidFill>
                  <a:srgbClr val="FF0000"/>
                </a:solidFill>
              </a:rPr>
              <a:t>unchanged</a:t>
            </a:r>
            <a:r>
              <a:rPr lang="en-US" sz="2500" dirty="0">
                <a:solidFill>
                  <a:schemeClr val="tx1"/>
                </a:solidFill>
              </a:rPr>
              <a:t> and can be </a:t>
            </a:r>
            <a:r>
              <a:rPr lang="en-US" sz="2500" dirty="0">
                <a:solidFill>
                  <a:srgbClr val="FF0000"/>
                </a:solidFill>
              </a:rPr>
              <a:t>reused!</a:t>
            </a:r>
          </a:p>
          <a:p>
            <a:pPr marL="0" indent="0">
              <a:buNone/>
            </a:pPr>
            <a:endParaRPr lang="en-US" dirty="0"/>
          </a:p>
        </p:txBody>
      </p:sp>
      <p:pic>
        <p:nvPicPr>
          <p:cNvPr id="33" name="Picture 32" descr="Image result for lock and key model of enzymes&quot;">
            <a:extLst>
              <a:ext uri="{FF2B5EF4-FFF2-40B4-BE49-F238E27FC236}">
                <a16:creationId xmlns="" xmlns:a16="http://schemas.microsoft.com/office/drawing/2014/main" id="{59A5210B-9386-4928-BCA7-5CC93C540B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3170" y="3765276"/>
            <a:ext cx="7059599" cy="275629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 xmlns:a16="http://schemas.microsoft.com/office/drawing/2014/main" id="{98FBBD8E-24D4-4214-97D6-B59D4D5A1C16}"/>
              </a:ext>
            </a:extLst>
          </p:cNvPr>
          <p:cNvSpPr/>
          <p:nvPr/>
        </p:nvSpPr>
        <p:spPr>
          <a:xfrm>
            <a:off x="4870464" y="3601563"/>
            <a:ext cx="3114136" cy="3881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 xmlns:a16="http://schemas.microsoft.com/office/drawing/2014/main" id="{796F924A-E554-429E-BCA3-199D779EA71B}"/>
              </a:ext>
            </a:extLst>
          </p:cNvPr>
          <p:cNvSpPr/>
          <p:nvPr/>
        </p:nvSpPr>
        <p:spPr>
          <a:xfrm>
            <a:off x="3726611" y="3882041"/>
            <a:ext cx="3648974" cy="62094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 xmlns:a16="http://schemas.microsoft.com/office/drawing/2014/main" id="{E2F65B7A-41BD-499B-86EC-A04C8D88CD68}"/>
              </a:ext>
            </a:extLst>
          </p:cNvPr>
          <p:cNvSpPr/>
          <p:nvPr/>
        </p:nvSpPr>
        <p:spPr>
          <a:xfrm>
            <a:off x="8275243" y="3687946"/>
            <a:ext cx="693630" cy="38818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 xmlns:a16="http://schemas.microsoft.com/office/drawing/2014/main" id="{9EA46EAA-9A20-4984-BBA0-2660FE6C5B61}"/>
              </a:ext>
            </a:extLst>
          </p:cNvPr>
          <p:cNvSpPr/>
          <p:nvPr/>
        </p:nvSpPr>
        <p:spPr>
          <a:xfrm>
            <a:off x="3515264" y="4278513"/>
            <a:ext cx="422694" cy="3881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 xmlns:a16="http://schemas.microsoft.com/office/drawing/2014/main" id="{6674B0C9-3072-4A52-AA76-AC627312EB84}"/>
              </a:ext>
            </a:extLst>
          </p:cNvPr>
          <p:cNvSpPr/>
          <p:nvPr/>
        </p:nvSpPr>
        <p:spPr>
          <a:xfrm>
            <a:off x="5538158" y="4308894"/>
            <a:ext cx="422694" cy="3881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5874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07AAEE-7F4B-4F01-A872-F1804D08C611}"/>
              </a:ext>
            </a:extLst>
          </p:cNvPr>
          <p:cNvSpPr>
            <a:spLocks noGrp="1"/>
          </p:cNvSpPr>
          <p:nvPr>
            <p:ph type="title"/>
          </p:nvPr>
        </p:nvSpPr>
        <p:spPr>
          <a:xfrm>
            <a:off x="1225929" y="847330"/>
            <a:ext cx="10178322" cy="1492132"/>
          </a:xfrm>
        </p:spPr>
        <p:txBody>
          <a:bodyPr>
            <a:normAutofit/>
          </a:bodyPr>
          <a:lstStyle/>
          <a:p>
            <a:r>
              <a:rPr lang="en-US" sz="4400" b="1" dirty="0">
                <a:latin typeface="KG Blank Space Solid" panose="02000000000000000000" pitchFamily="2" charset="0"/>
              </a:rPr>
              <a:t>Induced Fit Model</a:t>
            </a:r>
          </a:p>
        </p:txBody>
      </p:sp>
      <p:sp>
        <p:nvSpPr>
          <p:cNvPr id="3" name="Content Placeholder 2">
            <a:extLst>
              <a:ext uri="{FF2B5EF4-FFF2-40B4-BE49-F238E27FC236}">
                <a16:creationId xmlns="" xmlns:a16="http://schemas.microsoft.com/office/drawing/2014/main" id="{3B901200-DB0C-4484-B416-872FF15A16EF}"/>
              </a:ext>
            </a:extLst>
          </p:cNvPr>
          <p:cNvSpPr>
            <a:spLocks noGrp="1"/>
          </p:cNvSpPr>
          <p:nvPr>
            <p:ph idx="1"/>
          </p:nvPr>
        </p:nvSpPr>
        <p:spPr>
          <a:xfrm>
            <a:off x="1542453" y="2014589"/>
            <a:ext cx="4459762" cy="4843411"/>
          </a:xfrm>
        </p:spPr>
        <p:txBody>
          <a:bodyPr>
            <a:normAutofit/>
          </a:bodyPr>
          <a:lstStyle/>
          <a:p>
            <a:r>
              <a:rPr lang="en-US" sz="2800" dirty="0">
                <a:solidFill>
                  <a:schemeClr val="tx1"/>
                </a:solidFill>
              </a:rPr>
              <a:t>Enzyme is not rigid and </a:t>
            </a:r>
            <a:r>
              <a:rPr lang="en-US" sz="2800" b="1" dirty="0">
                <a:solidFill>
                  <a:srgbClr val="FF0000"/>
                </a:solidFill>
              </a:rPr>
              <a:t>changes shape slightly </a:t>
            </a:r>
            <a:r>
              <a:rPr lang="en-US" sz="2800" dirty="0">
                <a:solidFill>
                  <a:schemeClr val="tx1"/>
                </a:solidFill>
              </a:rPr>
              <a:t>when the substrate enters</a:t>
            </a:r>
          </a:p>
          <a:p>
            <a:r>
              <a:rPr lang="en-US" sz="2800" dirty="0">
                <a:solidFill>
                  <a:schemeClr val="tx1"/>
                </a:solidFill>
              </a:rPr>
              <a:t>Still specific to one substrate!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4210" y="1896207"/>
            <a:ext cx="4562475"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5256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07AAEE-7F4B-4F01-A872-F1804D08C611}"/>
              </a:ext>
            </a:extLst>
          </p:cNvPr>
          <p:cNvSpPr>
            <a:spLocks noGrp="1"/>
          </p:cNvSpPr>
          <p:nvPr>
            <p:ph type="title"/>
          </p:nvPr>
        </p:nvSpPr>
        <p:spPr>
          <a:xfrm>
            <a:off x="1311011" y="753546"/>
            <a:ext cx="10178322" cy="1492132"/>
          </a:xfrm>
        </p:spPr>
        <p:txBody>
          <a:bodyPr>
            <a:normAutofit/>
          </a:bodyPr>
          <a:lstStyle/>
          <a:p>
            <a:r>
              <a:rPr lang="en-US" sz="4000" b="1" dirty="0">
                <a:latin typeface="KG Blank Space Solid" panose="02000000000000000000" pitchFamily="2" charset="0"/>
              </a:rPr>
              <a:t>Coenzymes and cofactors</a:t>
            </a:r>
          </a:p>
        </p:txBody>
      </p:sp>
      <p:sp>
        <p:nvSpPr>
          <p:cNvPr id="3" name="Content Placeholder 2">
            <a:extLst>
              <a:ext uri="{FF2B5EF4-FFF2-40B4-BE49-F238E27FC236}">
                <a16:creationId xmlns="" xmlns:a16="http://schemas.microsoft.com/office/drawing/2014/main" id="{3B901200-DB0C-4484-B416-872FF15A16EF}"/>
              </a:ext>
            </a:extLst>
          </p:cNvPr>
          <p:cNvSpPr>
            <a:spLocks noGrp="1"/>
          </p:cNvSpPr>
          <p:nvPr>
            <p:ph idx="1"/>
          </p:nvPr>
        </p:nvSpPr>
        <p:spPr>
          <a:xfrm>
            <a:off x="1587945" y="1625136"/>
            <a:ext cx="3754887" cy="4843411"/>
          </a:xfrm>
        </p:spPr>
        <p:txBody>
          <a:bodyPr>
            <a:normAutofit/>
          </a:bodyPr>
          <a:lstStyle/>
          <a:p>
            <a:r>
              <a:rPr lang="en-US" sz="2800" dirty="0">
                <a:solidFill>
                  <a:schemeClr val="tx1"/>
                </a:solidFill>
              </a:rPr>
              <a:t>Enzyme helpers!</a:t>
            </a:r>
          </a:p>
          <a:p>
            <a:r>
              <a:rPr lang="en-US" sz="2800" dirty="0">
                <a:solidFill>
                  <a:schemeClr val="tx1"/>
                </a:solidFill>
              </a:rPr>
              <a:t>Bind to enzyme and help it to better fit with its substrate</a:t>
            </a:r>
          </a:p>
          <a:p>
            <a:r>
              <a:rPr lang="en-US" sz="2800" dirty="0">
                <a:solidFill>
                  <a:schemeClr val="tx1"/>
                </a:solidFill>
              </a:rPr>
              <a:t>Coenzymes: Organic (vitamins)</a:t>
            </a:r>
          </a:p>
          <a:p>
            <a:r>
              <a:rPr lang="en-US" sz="2800" dirty="0">
                <a:solidFill>
                  <a:schemeClr val="tx1"/>
                </a:solidFill>
              </a:rPr>
              <a:t>Cofactors: Inorganic (metal ions like iron)</a:t>
            </a:r>
            <a:endParaRPr lang="en-US" dirty="0"/>
          </a:p>
        </p:txBody>
      </p:sp>
      <p:pic>
        <p:nvPicPr>
          <p:cNvPr id="2052" name="Picture 4" descr="File:OSC Microbio 08 01 ApoHolo.jpg - Wikimedia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9869" y="2046898"/>
            <a:ext cx="5929464" cy="3615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07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07AAEE-7F4B-4F01-A872-F1804D08C611}"/>
              </a:ext>
            </a:extLst>
          </p:cNvPr>
          <p:cNvSpPr>
            <a:spLocks noGrp="1"/>
          </p:cNvSpPr>
          <p:nvPr>
            <p:ph type="title"/>
          </p:nvPr>
        </p:nvSpPr>
        <p:spPr>
          <a:xfrm>
            <a:off x="1320083" y="639688"/>
            <a:ext cx="10502051" cy="1492132"/>
          </a:xfrm>
        </p:spPr>
        <p:txBody>
          <a:bodyPr>
            <a:normAutofit/>
          </a:bodyPr>
          <a:lstStyle/>
          <a:p>
            <a:r>
              <a:rPr lang="en-US" sz="3600" b="1" dirty="0">
                <a:latin typeface="KG Blank Space Solid" panose="02000000000000000000" pitchFamily="2" charset="0"/>
              </a:rPr>
              <a:t>Factors Affecting Enzyme Action</a:t>
            </a:r>
          </a:p>
        </p:txBody>
      </p:sp>
      <p:sp>
        <p:nvSpPr>
          <p:cNvPr id="3" name="Content Placeholder 2">
            <a:extLst>
              <a:ext uri="{FF2B5EF4-FFF2-40B4-BE49-F238E27FC236}">
                <a16:creationId xmlns="" xmlns:a16="http://schemas.microsoft.com/office/drawing/2014/main" id="{3B901200-DB0C-4484-B416-872FF15A16EF}"/>
              </a:ext>
            </a:extLst>
          </p:cNvPr>
          <p:cNvSpPr>
            <a:spLocks noGrp="1"/>
          </p:cNvSpPr>
          <p:nvPr>
            <p:ph idx="1"/>
          </p:nvPr>
        </p:nvSpPr>
        <p:spPr>
          <a:xfrm>
            <a:off x="1320083" y="1524190"/>
            <a:ext cx="10361374" cy="658273"/>
          </a:xfrm>
        </p:spPr>
        <p:txBody>
          <a:bodyPr>
            <a:normAutofit/>
          </a:bodyPr>
          <a:lstStyle/>
          <a:p>
            <a:r>
              <a:rPr lang="en-US" sz="2800" dirty="0">
                <a:solidFill>
                  <a:schemeClr val="tx1"/>
                </a:solidFill>
              </a:rPr>
              <a:t>Enzymes are </a:t>
            </a:r>
            <a:r>
              <a:rPr lang="en-US" sz="2800" b="1" dirty="0">
                <a:solidFill>
                  <a:schemeClr val="tx1"/>
                </a:solidFill>
              </a:rPr>
              <a:t>picky</a:t>
            </a:r>
            <a:r>
              <a:rPr lang="en-US" sz="2800" dirty="0">
                <a:solidFill>
                  <a:schemeClr val="tx1"/>
                </a:solidFill>
              </a:rPr>
              <a:t>! They only work under </a:t>
            </a:r>
            <a:r>
              <a:rPr lang="en-US" sz="2800" u="sng" dirty="0">
                <a:solidFill>
                  <a:srgbClr val="FF0000"/>
                </a:solidFill>
              </a:rPr>
              <a:t>specific </a:t>
            </a:r>
            <a:r>
              <a:rPr lang="en-US" sz="2800" u="sng" dirty="0" smtClean="0">
                <a:solidFill>
                  <a:srgbClr val="FF0000"/>
                </a:solidFill>
              </a:rPr>
              <a:t>conditions</a:t>
            </a:r>
            <a:endParaRPr lang="en-US" sz="2800" u="sng" dirty="0">
              <a:solidFill>
                <a:srgbClr val="FF0000"/>
              </a:solidFill>
            </a:endParaRPr>
          </a:p>
        </p:txBody>
      </p:sp>
      <p:pic>
        <p:nvPicPr>
          <p:cNvPr id="5" name="Picture 4" descr="Image result for lock and key model of enzymes&quot;">
            <a:extLst>
              <a:ext uri="{FF2B5EF4-FFF2-40B4-BE49-F238E27FC236}">
                <a16:creationId xmlns="" xmlns:a16="http://schemas.microsoft.com/office/drawing/2014/main" id="{0FAFD48A-1499-4C10-8B17-5A80428E4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7418" y="2292847"/>
            <a:ext cx="5414095" cy="340052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a:extLst>
              <a:ext uri="{FF2B5EF4-FFF2-40B4-BE49-F238E27FC236}">
                <a16:creationId xmlns="" xmlns:a16="http://schemas.microsoft.com/office/drawing/2014/main" id="{3B901200-DB0C-4484-B416-872FF15A16EF}"/>
              </a:ext>
            </a:extLst>
          </p:cNvPr>
          <p:cNvSpPr txBox="1">
            <a:spLocks/>
          </p:cNvSpPr>
          <p:nvPr/>
        </p:nvSpPr>
        <p:spPr>
          <a:xfrm>
            <a:off x="1320083" y="2163893"/>
            <a:ext cx="4635242" cy="4236905"/>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r>
              <a:rPr lang="en-US" sz="2800" dirty="0" smtClean="0">
                <a:solidFill>
                  <a:schemeClr val="tx1"/>
                </a:solidFill>
              </a:rPr>
              <a:t>Factors which affect enzyme action include</a:t>
            </a:r>
          </a:p>
          <a:p>
            <a:pPr lvl="1"/>
            <a:r>
              <a:rPr lang="en-US" sz="2800" dirty="0" smtClean="0">
                <a:solidFill>
                  <a:schemeClr val="tx1"/>
                </a:solidFill>
              </a:rPr>
              <a:t>pH</a:t>
            </a:r>
          </a:p>
          <a:p>
            <a:pPr lvl="1"/>
            <a:r>
              <a:rPr lang="en-US" sz="2800" dirty="0" smtClean="0">
                <a:solidFill>
                  <a:schemeClr val="tx1"/>
                </a:solidFill>
              </a:rPr>
              <a:t>Temperature</a:t>
            </a:r>
          </a:p>
          <a:p>
            <a:pPr lvl="1"/>
            <a:r>
              <a:rPr lang="en-US" sz="2800" dirty="0" smtClean="0">
                <a:solidFill>
                  <a:schemeClr val="tx1"/>
                </a:solidFill>
              </a:rPr>
              <a:t>Concentration of enzymes and substrates</a:t>
            </a:r>
            <a:endParaRPr lang="en-US" sz="2800" dirty="0"/>
          </a:p>
        </p:txBody>
      </p:sp>
    </p:spTree>
    <p:extLst>
      <p:ext uri="{BB962C8B-B14F-4D97-AF65-F5344CB8AC3E}">
        <p14:creationId xmlns:p14="http://schemas.microsoft.com/office/powerpoint/2010/main" val="46018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2FDCF7-2603-43DA-A718-A3176633F6FF}"/>
              </a:ext>
            </a:extLst>
          </p:cNvPr>
          <p:cNvSpPr>
            <a:spLocks noGrp="1"/>
          </p:cNvSpPr>
          <p:nvPr>
            <p:ph type="title"/>
          </p:nvPr>
        </p:nvSpPr>
        <p:spPr>
          <a:xfrm>
            <a:off x="1205639" y="745791"/>
            <a:ext cx="10178322" cy="1492132"/>
          </a:xfrm>
        </p:spPr>
        <p:txBody>
          <a:bodyPr>
            <a:normAutofit/>
          </a:bodyPr>
          <a:lstStyle/>
          <a:p>
            <a:r>
              <a:rPr lang="en-US" sz="4000" b="1" dirty="0">
                <a:latin typeface="KG Blank Space Solid" panose="02000000000000000000" pitchFamily="2" charset="0"/>
              </a:rPr>
              <a:t>pH and Enzyme Action</a:t>
            </a:r>
          </a:p>
        </p:txBody>
      </p:sp>
      <p:sp>
        <p:nvSpPr>
          <p:cNvPr id="3" name="Content Placeholder 2">
            <a:extLst>
              <a:ext uri="{FF2B5EF4-FFF2-40B4-BE49-F238E27FC236}">
                <a16:creationId xmlns="" xmlns:a16="http://schemas.microsoft.com/office/drawing/2014/main" id="{D3ADA046-1532-4FA9-9F4F-3EF79C25AB2D}"/>
              </a:ext>
            </a:extLst>
          </p:cNvPr>
          <p:cNvSpPr>
            <a:spLocks noGrp="1"/>
          </p:cNvSpPr>
          <p:nvPr>
            <p:ph idx="1"/>
          </p:nvPr>
        </p:nvSpPr>
        <p:spPr>
          <a:xfrm>
            <a:off x="1135301" y="1632204"/>
            <a:ext cx="5398504" cy="5225796"/>
          </a:xfrm>
        </p:spPr>
        <p:txBody>
          <a:bodyPr>
            <a:normAutofit/>
          </a:bodyPr>
          <a:lstStyle/>
          <a:p>
            <a:r>
              <a:rPr lang="en-US" sz="2800" dirty="0">
                <a:solidFill>
                  <a:schemeClr val="tx1"/>
                </a:solidFill>
              </a:rPr>
              <a:t>Each enzyme has a </a:t>
            </a:r>
            <a:r>
              <a:rPr lang="en-US" sz="2800" u="sng" dirty="0">
                <a:solidFill>
                  <a:srgbClr val="FF0000"/>
                </a:solidFill>
              </a:rPr>
              <a:t>specific pH </a:t>
            </a:r>
            <a:r>
              <a:rPr lang="en-US" sz="2800" dirty="0">
                <a:solidFill>
                  <a:schemeClr val="tx1"/>
                </a:solidFill>
              </a:rPr>
              <a:t>in which it will work</a:t>
            </a:r>
          </a:p>
          <a:p>
            <a:r>
              <a:rPr lang="en-US" sz="2800" dirty="0">
                <a:solidFill>
                  <a:schemeClr val="tx1"/>
                </a:solidFill>
              </a:rPr>
              <a:t>Different enzymes work at different pH levels.</a:t>
            </a:r>
          </a:p>
          <a:p>
            <a:pPr lvl="1"/>
            <a:r>
              <a:rPr lang="en-US" sz="2600" dirty="0">
                <a:solidFill>
                  <a:schemeClr val="tx1"/>
                </a:solidFill>
              </a:rPr>
              <a:t>Pepsin, an enzyme in your stomach, works best at a pH of 2.   Why?</a:t>
            </a:r>
          </a:p>
          <a:p>
            <a:pPr lvl="1"/>
            <a:r>
              <a:rPr lang="en-US" sz="2600" dirty="0">
                <a:solidFill>
                  <a:schemeClr val="tx1"/>
                </a:solidFill>
              </a:rPr>
              <a:t>Amylase, an enzyme found in your mouth, works best at a pH of 6.8.  Why?</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5714" y="1934306"/>
            <a:ext cx="4840808" cy="39975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3201047"/>
      </p:ext>
    </p:extLst>
  </p:cSld>
  <p:clrMapOvr>
    <a:masterClrMapping/>
  </p:clrMapOvr>
</p:sld>
</file>

<file path=ppt/theme/theme1.xml><?xml version="1.0" encoding="utf-8"?>
<a:theme xmlns:a="http://schemas.openxmlformats.org/drawingml/2006/main" name="Badge">
  <a:themeElements>
    <a:clrScheme name="Custom 3">
      <a:dk1>
        <a:sysClr val="windowText" lastClr="000000"/>
      </a:dk1>
      <a:lt1>
        <a:sysClr val="window" lastClr="FFFFFF"/>
      </a:lt1>
      <a:dk2>
        <a:srgbClr val="632E62"/>
      </a:dk2>
      <a:lt2>
        <a:srgbClr val="FFFFFF"/>
      </a:lt2>
      <a:accent1>
        <a:srgbClr val="00B050"/>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FF7B7F6FB97C49B517C0B81F4A1251" ma:contentTypeVersion="12" ma:contentTypeDescription="Create a new document." ma:contentTypeScope="" ma:versionID="0135d1b0716f21fa27d7350de6481b43">
  <xsd:schema xmlns:xsd="http://www.w3.org/2001/XMLSchema" xmlns:xs="http://www.w3.org/2001/XMLSchema" xmlns:p="http://schemas.microsoft.com/office/2006/metadata/properties" xmlns:ns1="http://schemas.microsoft.com/sharepoint/v3" xmlns:ns3="c577264e-14ef-429c-9e1e-743eb07a4bd9" targetNamespace="http://schemas.microsoft.com/office/2006/metadata/properties" ma:root="true" ma:fieldsID="d8deecf06b53e5de85f035f7f5b0f3d6" ns1:_="" ns3:_="">
    <xsd:import namespace="http://schemas.microsoft.com/sharepoint/v3"/>
    <xsd:import namespace="c577264e-14ef-429c-9e1e-743eb07a4bd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77264e-14ef-429c-9e1e-743eb07a4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641C93-EDDF-4628-8B2F-F8F8D8D55409}">
  <ds:schemaRefs>
    <ds:schemaRef ds:uri="http://www.w3.org/XML/1998/namespace"/>
    <ds:schemaRef ds:uri="http://schemas.microsoft.com/sharepoint/v3"/>
    <ds:schemaRef ds:uri="http://schemas.microsoft.com/office/2006/documentManagement/types"/>
    <ds:schemaRef ds:uri="http://purl.org/dc/dcmitype/"/>
    <ds:schemaRef ds:uri="http://purl.org/dc/elements/1.1/"/>
    <ds:schemaRef ds:uri="http://purl.org/dc/terms/"/>
    <ds:schemaRef ds:uri="http://schemas.microsoft.com/office/2006/metadata/properties"/>
    <ds:schemaRef ds:uri="http://schemas.microsoft.com/office/infopath/2007/PartnerControls"/>
    <ds:schemaRef ds:uri="http://schemas.openxmlformats.org/package/2006/metadata/core-properties"/>
    <ds:schemaRef ds:uri="c577264e-14ef-429c-9e1e-743eb07a4bd9"/>
  </ds:schemaRefs>
</ds:datastoreItem>
</file>

<file path=customXml/itemProps2.xml><?xml version="1.0" encoding="utf-8"?>
<ds:datastoreItem xmlns:ds="http://schemas.openxmlformats.org/officeDocument/2006/customXml" ds:itemID="{1C51EEDA-9EE6-4E55-967B-AF3DF84B505E}">
  <ds:schemaRefs>
    <ds:schemaRef ds:uri="http://schemas.microsoft.com/sharepoint/v3/contenttype/forms"/>
  </ds:schemaRefs>
</ds:datastoreItem>
</file>

<file path=customXml/itemProps3.xml><?xml version="1.0" encoding="utf-8"?>
<ds:datastoreItem xmlns:ds="http://schemas.openxmlformats.org/officeDocument/2006/customXml" ds:itemID="{DB325A83-C700-4A6D-A7D0-D145DF14C7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577264e-14ef-429c-9e1e-743eb07a4b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TM10001106[[fn=Badge]]</Template>
  <TotalTime>2699</TotalTime>
  <Words>708</Words>
  <Application>Microsoft Office PowerPoint</Application>
  <PresentationFormat>Custom</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Badge</vt:lpstr>
      <vt:lpstr>Enzymes</vt:lpstr>
      <vt:lpstr>What is a catalyst?</vt:lpstr>
      <vt:lpstr>Enzyme Facts!</vt:lpstr>
      <vt:lpstr>How Enzymes WOrk</vt:lpstr>
      <vt:lpstr>Steps of enzyme action</vt:lpstr>
      <vt:lpstr>Induced Fit Model</vt:lpstr>
      <vt:lpstr>Coenzymes and cofactors</vt:lpstr>
      <vt:lpstr>Factors Affecting Enzyme Action</vt:lpstr>
      <vt:lpstr>pH and Enzyme Action</vt:lpstr>
      <vt:lpstr>Temperature and Enzyme Action</vt:lpstr>
      <vt:lpstr>What happens if temperatures get too high?</vt:lpstr>
      <vt:lpstr>What happens if temperatures get too high?</vt:lpstr>
      <vt:lpstr>Denatured protein</vt:lpstr>
      <vt:lpstr>Concentration and Enzymes</vt:lpstr>
      <vt:lpstr>Why does this leveling off occur?</vt:lpstr>
      <vt:lpstr>Summary Questions:</vt:lpstr>
      <vt:lpstr>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Biochemistry and Enzymes</dc:title>
  <dc:creator>Bruno, Kimberly</dc:creator>
  <cp:lastModifiedBy>SecAdMin</cp:lastModifiedBy>
  <cp:revision>85</cp:revision>
  <dcterms:created xsi:type="dcterms:W3CDTF">2019-11-18T15:31:58Z</dcterms:created>
  <dcterms:modified xsi:type="dcterms:W3CDTF">2022-02-27T20:47:56Z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0x0101006AFF7B7F6FB97C49B517C0B81F4A1251</vt:lpwstr>
  </property>
</Properties>
</file>