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0"/>
  </p:notesMasterIdLst>
  <p:handoutMasterIdLst>
    <p:handoutMasterId r:id="rId31"/>
  </p:handoutMasterIdLst>
  <p:sldIdLst>
    <p:sldId id="264" r:id="rId5"/>
    <p:sldId id="284" r:id="rId6"/>
    <p:sldId id="296" r:id="rId7"/>
    <p:sldId id="276" r:id="rId8"/>
    <p:sldId id="290" r:id="rId9"/>
    <p:sldId id="291" r:id="rId10"/>
    <p:sldId id="306" r:id="rId11"/>
    <p:sldId id="312" r:id="rId12"/>
    <p:sldId id="304" r:id="rId13"/>
    <p:sldId id="310" r:id="rId14"/>
    <p:sldId id="292" r:id="rId15"/>
    <p:sldId id="305" r:id="rId16"/>
    <p:sldId id="293" r:id="rId17"/>
    <p:sldId id="300" r:id="rId18"/>
    <p:sldId id="307" r:id="rId19"/>
    <p:sldId id="309" r:id="rId20"/>
    <p:sldId id="287" r:id="rId21"/>
    <p:sldId id="298" r:id="rId22"/>
    <p:sldId id="280" r:id="rId23"/>
    <p:sldId id="294" r:id="rId24"/>
    <p:sldId id="299" r:id="rId25"/>
    <p:sldId id="311" r:id="rId26"/>
    <p:sldId id="289" r:id="rId27"/>
    <p:sldId id="313" r:id="rId28"/>
    <p:sldId id="308" r:id="rId29"/>
  </p:sldIdLst>
  <p:sldSz cx="12188825"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95" autoAdjust="0"/>
    <p:restoredTop sz="94280" autoAdjust="0"/>
  </p:normalViewPr>
  <p:slideViewPr>
    <p:cSldViewPr showGuides="1">
      <p:cViewPr varScale="1">
        <p:scale>
          <a:sx n="107" d="100"/>
          <a:sy n="107" d="100"/>
        </p:scale>
        <p:origin x="132" y="210"/>
      </p:cViewPr>
      <p:guideLst>
        <p:guide pos="3839"/>
        <p:guide orient="horz" pos="2160"/>
      </p:guideLst>
    </p:cSldViewPr>
  </p:slideViewPr>
  <p:notesTextViewPr>
    <p:cViewPr>
      <p:scale>
        <a:sx n="1" d="1"/>
        <a:sy n="1" d="1"/>
      </p:scale>
      <p:origin x="0" y="0"/>
    </p:cViewPr>
  </p:notesTextViewPr>
  <p:notesViewPr>
    <p:cSldViewPr>
      <p:cViewPr varScale="1">
        <p:scale>
          <a:sx n="69" d="100"/>
          <a:sy n="69" d="100"/>
        </p:scale>
        <p:origin x="3264" y="54"/>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69265"/>
          </a:xfrm>
          <a:prstGeom prst="rect">
            <a:avLst/>
          </a:prstGeom>
        </p:spPr>
        <p:txBody>
          <a:bodyPr vert="horz" lIns="94193" tIns="47097" rIns="94193" bIns="47097"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4021295" y="0"/>
            <a:ext cx="3076363" cy="469265"/>
          </a:xfrm>
          <a:prstGeom prst="rect">
            <a:avLst/>
          </a:prstGeom>
        </p:spPr>
        <p:txBody>
          <a:bodyPr vert="horz" lIns="94193" tIns="47097" rIns="94193" bIns="47097" rtlCol="0"/>
          <a:lstStyle>
            <a:lvl1pPr algn="r">
              <a:defRPr sz="1200"/>
            </a:lvl1pPr>
          </a:lstStyle>
          <a:p>
            <a:fld id="{E973C59C-4E16-4A64-A766-34DB213E11B3}" type="datetimeFigureOut">
              <a:rPr lang="en-US">
                <a:solidFill>
                  <a:schemeClr val="tx2"/>
                </a:solidFill>
              </a:rPr>
              <a:t>12/2/2024</a:t>
            </a:fld>
            <a:endParaRPr dirty="0">
              <a:solidFill>
                <a:schemeClr val="tx2"/>
              </a:solidFill>
            </a:endParaRPr>
          </a:p>
        </p:txBody>
      </p:sp>
      <p:sp>
        <p:nvSpPr>
          <p:cNvPr id="4" name="Footer Placeholder 3"/>
          <p:cNvSpPr>
            <a:spLocks noGrp="1"/>
          </p:cNvSpPr>
          <p:nvPr>
            <p:ph type="ftr" sz="quarter" idx="2"/>
          </p:nvPr>
        </p:nvSpPr>
        <p:spPr>
          <a:xfrm>
            <a:off x="1" y="8914407"/>
            <a:ext cx="3076363" cy="469265"/>
          </a:xfrm>
          <a:prstGeom prst="rect">
            <a:avLst/>
          </a:prstGeom>
        </p:spPr>
        <p:txBody>
          <a:bodyPr vert="horz" lIns="94193" tIns="47097" rIns="94193" bIns="47097"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4021295" y="8914407"/>
            <a:ext cx="3076363" cy="469265"/>
          </a:xfrm>
          <a:prstGeom prst="rect">
            <a:avLst/>
          </a:prstGeom>
        </p:spPr>
        <p:txBody>
          <a:bodyPr vert="horz" lIns="94193" tIns="47097" rIns="94193" bIns="47097"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69265"/>
          </a:xfrm>
          <a:prstGeom prst="rect">
            <a:avLst/>
          </a:prstGeom>
        </p:spPr>
        <p:txBody>
          <a:bodyPr vert="horz" lIns="94193" tIns="47097" rIns="94193" bIns="47097"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4021295" y="0"/>
            <a:ext cx="3076363" cy="469265"/>
          </a:xfrm>
          <a:prstGeom prst="rect">
            <a:avLst/>
          </a:prstGeom>
        </p:spPr>
        <p:txBody>
          <a:bodyPr vert="horz" lIns="94193" tIns="47097" rIns="94193" bIns="47097" rtlCol="0"/>
          <a:lstStyle>
            <a:lvl1pPr algn="r">
              <a:defRPr sz="1200">
                <a:solidFill>
                  <a:schemeClr val="tx2"/>
                </a:solidFill>
              </a:defRPr>
            </a:lvl1pPr>
          </a:lstStyle>
          <a:p>
            <a:fld id="{F95CF31C-F757-429C-A789-86504F04C3BE}" type="datetimeFigureOut">
              <a:rPr lang="en-US"/>
              <a:pPr/>
              <a:t>12/2/2024</a:t>
            </a:fld>
            <a:endParaRPr dirty="0"/>
          </a:p>
        </p:txBody>
      </p:sp>
      <p:sp>
        <p:nvSpPr>
          <p:cNvPr id="4" name="Slide Image Placeholder 3"/>
          <p:cNvSpPr>
            <a:spLocks noGrp="1" noRot="1" noChangeAspect="1"/>
          </p:cNvSpPr>
          <p:nvPr>
            <p:ph type="sldImg" idx="2"/>
          </p:nvPr>
        </p:nvSpPr>
        <p:spPr>
          <a:xfrm>
            <a:off x="422275" y="703263"/>
            <a:ext cx="6254750" cy="3519487"/>
          </a:xfrm>
          <a:prstGeom prst="rect">
            <a:avLst/>
          </a:prstGeom>
          <a:noFill/>
          <a:ln w="12700">
            <a:solidFill>
              <a:prstClr val="black"/>
            </a:solidFill>
          </a:ln>
        </p:spPr>
        <p:txBody>
          <a:bodyPr vert="horz" lIns="94193" tIns="47097" rIns="94193" bIns="47097" rtlCol="0" anchor="ctr"/>
          <a:lstStyle/>
          <a:p>
            <a:endParaRPr dirty="0"/>
          </a:p>
        </p:txBody>
      </p:sp>
      <p:sp>
        <p:nvSpPr>
          <p:cNvPr id="5" name="Notes Placeholder 4"/>
          <p:cNvSpPr>
            <a:spLocks noGrp="1"/>
          </p:cNvSpPr>
          <p:nvPr>
            <p:ph type="body" sz="quarter" idx="3"/>
          </p:nvPr>
        </p:nvSpPr>
        <p:spPr>
          <a:xfrm>
            <a:off x="709931" y="4458018"/>
            <a:ext cx="5679440" cy="4223385"/>
          </a:xfrm>
          <a:prstGeom prst="rect">
            <a:avLst/>
          </a:prstGeom>
        </p:spPr>
        <p:txBody>
          <a:bodyPr vert="horz" lIns="94193" tIns="47097" rIns="94193" bIns="4709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914407"/>
            <a:ext cx="3076363" cy="469265"/>
          </a:xfrm>
          <a:prstGeom prst="rect">
            <a:avLst/>
          </a:prstGeom>
        </p:spPr>
        <p:txBody>
          <a:bodyPr vert="horz" lIns="94193" tIns="47097" rIns="94193" bIns="47097"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4021295" y="8914407"/>
            <a:ext cx="3076363" cy="469265"/>
          </a:xfrm>
          <a:prstGeom prst="rect">
            <a:avLst/>
          </a:prstGeom>
        </p:spPr>
        <p:txBody>
          <a:bodyPr vert="horz" lIns="94193" tIns="47097" rIns="94193" bIns="47097"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594" y="429969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594" y="1484779"/>
            <a:ext cx="1022033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07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17390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48012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A30F4-0B4E-4E4B-BC36-C30CD13F4E17}"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46000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1430" y="6272785"/>
            <a:ext cx="2643620" cy="365125"/>
          </a:xfrm>
        </p:spPr>
        <p:txBody>
          <a:bodyPr/>
          <a:lstStyle/>
          <a:p>
            <a:fld id="{48A87A34-81AB-432B-8DAE-1953F412C126}" type="datetimeFigureOut">
              <a:rPr lang="en-US" smtClean="0"/>
              <a:t>12/2/2024</a:t>
            </a:fld>
            <a:endParaRPr lang="en-US" dirty="0"/>
          </a:p>
        </p:txBody>
      </p:sp>
      <p:sp>
        <p:nvSpPr>
          <p:cNvPr id="5" name="Footer Placeholder 4"/>
          <p:cNvSpPr>
            <a:spLocks noGrp="1"/>
          </p:cNvSpPr>
          <p:nvPr>
            <p:ph type="ftr" sz="quarter" idx="11"/>
          </p:nvPr>
        </p:nvSpPr>
        <p:spPr>
          <a:xfrm>
            <a:off x="2182140" y="6272785"/>
            <a:ext cx="6326000" cy="365125"/>
          </a:xfrm>
        </p:spPr>
        <p:txBody>
          <a:bodyPr/>
          <a:lstStyle/>
          <a:p>
            <a:endParaRPr lang="en-US" dirty="0"/>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721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204D1-F9BD-4643-8480-6EA41EB484F1}"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063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204D1-F9BD-4643-8480-6EA41EB484F1}"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08486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204D1-F9BD-4643-8480-6EA41EB484F1}"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6393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1900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288855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1578" cy="6858000"/>
          </a:xfrm>
          <a:solidFill>
            <a:schemeClr val="tx2">
              <a:lumMod val="20000"/>
              <a:lumOff val="8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12/2/2024</a:t>
            </a:fld>
            <a:endParaRPr lang="en-US" dirty="0"/>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188325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fld id="{2DD204D1-F9BD-4643-8480-6EA41EB484F1}" type="datetimeFigureOut">
              <a:rPr lang="en-US" smtClean="0"/>
              <a:pPr/>
              <a:t>12/2/2024</a:t>
            </a:fld>
            <a:endParaRPr lang="en-US" dirty="0"/>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794980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ayesc@scsk12.org" TargetMode="External"/><Relationship Id="rId2" Type="http://schemas.openxmlformats.org/officeDocument/2006/relationships/hyperlink" Target="mailto:utleytb@scsk12.org" TargetMode="External"/><Relationship Id="rId1" Type="http://schemas.openxmlformats.org/officeDocument/2006/relationships/slideLayout" Target="../slideLayouts/slideLayout8.xml"/><Relationship Id="rId4" Type="http://schemas.openxmlformats.org/officeDocument/2006/relationships/hyperlink" Target="mailto:blairSLl@scsk12.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naehcy.org/" TargetMode="External"/><Relationship Id="rId2" Type="http://schemas.openxmlformats.org/officeDocument/2006/relationships/hyperlink" Target="https://nche.ed.gov/about.php" TargetMode="External"/><Relationship Id="rId1" Type="http://schemas.openxmlformats.org/officeDocument/2006/relationships/slideLayout" Target="../slideLayouts/slideLayout2.xml"/><Relationship Id="rId4" Type="http://schemas.openxmlformats.org/officeDocument/2006/relationships/hyperlink" Target="mailto:homeless@serve.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412" y="914401"/>
            <a:ext cx="9905999" cy="2514600"/>
          </a:xfrm>
          <a:solidFill>
            <a:srgbClr val="FF0000"/>
          </a:solidFill>
        </p:spPr>
        <p:txBody>
          <a:bodyPr/>
          <a:lstStyle/>
          <a:p>
            <a:pPr algn="ctr"/>
            <a:br>
              <a:rPr lang="en-US" sz="3000" i="1" dirty="0"/>
            </a:br>
            <a:br>
              <a:rPr lang="en-US" sz="3000" i="1" dirty="0"/>
            </a:br>
            <a:r>
              <a:rPr lang="en-US" sz="6000" i="1" dirty="0"/>
              <a:t>WINCHESTER ELEMENTARY </a:t>
            </a:r>
            <a:r>
              <a:rPr lang="en-US" sz="6000" i="1" dirty="0" err="1"/>
              <a:t>sCHOOL</a:t>
            </a:r>
            <a:br>
              <a:rPr lang="en-US" sz="3000" i="1" dirty="0"/>
            </a:br>
            <a:endParaRPr lang="en-US" sz="6000" i="1" dirty="0"/>
          </a:p>
        </p:txBody>
      </p:sp>
      <p:sp>
        <p:nvSpPr>
          <p:cNvPr id="5" name="Subtitle 4">
            <a:extLst>
              <a:ext uri="{FF2B5EF4-FFF2-40B4-BE49-F238E27FC236}">
                <a16:creationId xmlns:a16="http://schemas.microsoft.com/office/drawing/2014/main" id="{CE67828C-3D54-4AF2-8A0D-5E1D5A17F998}"/>
              </a:ext>
            </a:extLst>
          </p:cNvPr>
          <p:cNvSpPr>
            <a:spLocks noGrp="1"/>
          </p:cNvSpPr>
          <p:nvPr>
            <p:ph type="subTitle" idx="1"/>
          </p:nvPr>
        </p:nvSpPr>
        <p:spPr>
          <a:xfrm>
            <a:off x="1903412" y="3733800"/>
            <a:ext cx="9905999" cy="2895600"/>
          </a:xfrm>
        </p:spPr>
        <p:txBody>
          <a:bodyPr>
            <a:normAutofit/>
          </a:bodyPr>
          <a:lstStyle/>
          <a:p>
            <a:pPr algn="ctr"/>
            <a:r>
              <a:rPr lang="en-US" sz="3600" b="1" dirty="0"/>
              <a:t>McKinney-Vento Homeless Assistance Act</a:t>
            </a:r>
          </a:p>
          <a:p>
            <a:pPr algn="ctr"/>
            <a:r>
              <a:rPr lang="en-US" sz="2800" dirty="0"/>
              <a:t>Presented </a:t>
            </a:r>
          </a:p>
          <a:p>
            <a:pPr algn="ctr"/>
            <a:r>
              <a:rPr lang="en-US" sz="2800" dirty="0"/>
              <a:t>November 5</a:t>
            </a:r>
            <a:r>
              <a:rPr lang="en-US" sz="2800" baseline="30000" dirty="0"/>
              <a:t>th</a:t>
            </a:r>
            <a:r>
              <a:rPr lang="en-US" sz="2800" dirty="0"/>
              <a:t>, 2024</a:t>
            </a:r>
          </a:p>
          <a:p>
            <a:pPr algn="ctr"/>
            <a:r>
              <a:rPr lang="en-US" sz="2800"/>
              <a:t>LOIS CRUMP, PLC COACH</a:t>
            </a:r>
            <a:endParaRPr lang="en-US" sz="28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04800"/>
            <a:ext cx="10055781" cy="1609344"/>
          </a:xfrm>
        </p:spPr>
        <p:txBody>
          <a:bodyPr>
            <a:normAutofit/>
          </a:bodyPr>
          <a:lstStyle/>
          <a:p>
            <a:pPr algn="ctr"/>
            <a:r>
              <a:rPr lang="en-US" sz="4400" i="1" dirty="0"/>
              <a:t>Causes of homeless</a:t>
            </a:r>
          </a:p>
        </p:txBody>
      </p:sp>
      <p:sp>
        <p:nvSpPr>
          <p:cNvPr id="3" name="Content Placeholder 2"/>
          <p:cNvSpPr>
            <a:spLocks noGrp="1"/>
          </p:cNvSpPr>
          <p:nvPr>
            <p:ph idx="1"/>
          </p:nvPr>
        </p:nvSpPr>
        <p:spPr>
          <a:xfrm>
            <a:off x="1751012" y="2057400"/>
            <a:ext cx="10055781" cy="4050792"/>
          </a:xfrm>
        </p:spPr>
        <p:txBody>
          <a:bodyPr/>
          <a:lstStyle/>
          <a:p>
            <a:r>
              <a:rPr lang="en-US" dirty="0"/>
              <a:t>Housing Shortage</a:t>
            </a:r>
          </a:p>
          <a:p>
            <a:r>
              <a:rPr lang="en-US" dirty="0"/>
              <a:t>Job Loss</a:t>
            </a:r>
          </a:p>
          <a:p>
            <a:r>
              <a:rPr lang="en-US" dirty="0"/>
              <a:t>Illness</a:t>
            </a:r>
          </a:p>
          <a:p>
            <a:r>
              <a:rPr lang="en-US" dirty="0"/>
              <a:t>Increasing Cost of Living</a:t>
            </a:r>
          </a:p>
          <a:p>
            <a:r>
              <a:rPr lang="en-US" dirty="0"/>
              <a:t>Natural Disasters</a:t>
            </a:r>
          </a:p>
          <a:p>
            <a:r>
              <a:rPr lang="en-US" dirty="0"/>
              <a:t>Incarcerated Guardians</a:t>
            </a:r>
          </a:p>
          <a:p>
            <a:r>
              <a:rPr lang="en-US" dirty="0"/>
              <a:t>Domestic Violence</a:t>
            </a:r>
          </a:p>
        </p:txBody>
      </p:sp>
      <p:pic>
        <p:nvPicPr>
          <p:cNvPr id="5" name="Picture 4">
            <a:extLst>
              <a:ext uri="{FF2B5EF4-FFF2-40B4-BE49-F238E27FC236}">
                <a16:creationId xmlns:a16="http://schemas.microsoft.com/office/drawing/2014/main" id="{E16BB22F-1DC5-4D4F-ABF7-B6006D9CE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612" y="2057400"/>
            <a:ext cx="5418507" cy="3580038"/>
          </a:xfrm>
          <a:prstGeom prst="rect">
            <a:avLst/>
          </a:prstGeom>
        </p:spPr>
      </p:pic>
    </p:spTree>
    <p:extLst>
      <p:ext uri="{BB962C8B-B14F-4D97-AF65-F5344CB8AC3E}">
        <p14:creationId xmlns:p14="http://schemas.microsoft.com/office/powerpoint/2010/main" val="4568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Enroll now, ask later</a:t>
            </a:r>
          </a:p>
        </p:txBody>
      </p:sp>
      <p:sp>
        <p:nvSpPr>
          <p:cNvPr id="3" name="Content Placeholder 2"/>
          <p:cNvSpPr>
            <a:spLocks noGrp="1"/>
          </p:cNvSpPr>
          <p:nvPr>
            <p:ph idx="1"/>
          </p:nvPr>
        </p:nvSpPr>
        <p:spPr>
          <a:xfrm>
            <a:off x="1674812" y="2209800"/>
            <a:ext cx="10055781" cy="4050792"/>
          </a:xfrm>
        </p:spPr>
        <p:txBody>
          <a:bodyPr/>
          <a:lstStyle/>
          <a:p>
            <a:pPr>
              <a:spcBef>
                <a:spcPts val="576"/>
              </a:spcBef>
              <a:defRPr/>
            </a:pPr>
            <a:r>
              <a:rPr lang="en-US" dirty="0"/>
              <a:t>Means “attending classes &amp; participating fully in school activities”</a:t>
            </a:r>
          </a:p>
          <a:p>
            <a:pPr marL="0" indent="0">
              <a:spcBef>
                <a:spcPts val="576"/>
              </a:spcBef>
              <a:buNone/>
              <a:defRPr/>
            </a:pPr>
            <a:endParaRPr lang="en-US" dirty="0"/>
          </a:p>
          <a:p>
            <a:pPr>
              <a:spcBef>
                <a:spcPts val="576"/>
              </a:spcBef>
              <a:defRPr/>
            </a:pPr>
            <a:r>
              <a:rPr lang="en-US" dirty="0"/>
              <a:t>Must be immediate</a:t>
            </a:r>
          </a:p>
          <a:p>
            <a:pPr lvl="1">
              <a:spcBef>
                <a:spcPts val="576"/>
              </a:spcBef>
              <a:defRPr/>
            </a:pPr>
            <a:r>
              <a:rPr lang="en-US" dirty="0"/>
              <a:t>Even if students lack school, medical, or other records normally required.</a:t>
            </a:r>
          </a:p>
          <a:p>
            <a:pPr lvl="1">
              <a:spcBef>
                <a:spcPts val="576"/>
              </a:spcBef>
              <a:defRPr/>
            </a:pPr>
            <a:r>
              <a:rPr lang="en-US" dirty="0"/>
              <a:t>Even if enrollment or application deadlines were missed while homeless.</a:t>
            </a:r>
          </a:p>
          <a:p>
            <a:pPr lvl="1">
              <a:spcBef>
                <a:spcPts val="576"/>
              </a:spcBef>
              <a:defRPr/>
            </a:pPr>
            <a:r>
              <a:rPr lang="en-US" dirty="0"/>
              <a:t>Even if the student has history of absences or outstanding fines/fees.</a:t>
            </a:r>
          </a:p>
          <a:p>
            <a:endParaRPr lang="en-US" dirty="0"/>
          </a:p>
        </p:txBody>
      </p:sp>
    </p:spTree>
    <p:extLst>
      <p:ext uri="{BB962C8B-B14F-4D97-AF65-F5344CB8AC3E}">
        <p14:creationId xmlns:p14="http://schemas.microsoft.com/office/powerpoint/2010/main" val="11953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solidFill>
                  <a:prstClr val="black"/>
                </a:solidFill>
              </a:rPr>
              <a:t>LEA Preschool Enrollment</a:t>
            </a:r>
            <a:endParaRPr lang="en-US" sz="4400" dirty="0"/>
          </a:p>
        </p:txBody>
      </p:sp>
      <p:sp>
        <p:nvSpPr>
          <p:cNvPr id="3" name="Content Placeholder 2"/>
          <p:cNvSpPr>
            <a:spLocks noGrp="1"/>
          </p:cNvSpPr>
          <p:nvPr>
            <p:ph idx="1"/>
          </p:nvPr>
        </p:nvSpPr>
        <p:spPr>
          <a:xfrm>
            <a:off x="1674812" y="1676400"/>
            <a:ext cx="10055781" cy="2743200"/>
          </a:xfrm>
        </p:spPr>
        <p:txBody>
          <a:bodyPr>
            <a:normAutofit lnSpcReduction="10000"/>
          </a:bodyPr>
          <a:lstStyle/>
          <a:p>
            <a:pPr marL="228531" lvl="0" indent="-228531">
              <a:spcBef>
                <a:spcPts val="1000"/>
              </a:spcBef>
              <a:spcAft>
                <a:spcPts val="600"/>
              </a:spcAft>
              <a:buClr>
                <a:srgbClr val="B71E42"/>
              </a:buClr>
              <a:buSzPct val="100000"/>
              <a:buFont typeface="Arial" panose="020B0604020202020204" pitchFamily="34" charset="0"/>
              <a:buChar char="•"/>
            </a:pPr>
            <a:r>
              <a:rPr lang="en-US" sz="2200" dirty="0">
                <a:solidFill>
                  <a:srgbClr val="000000"/>
                </a:solidFill>
              </a:rPr>
              <a:t>Immediate enrollment applies to preschools, as long as there is space.</a:t>
            </a:r>
          </a:p>
          <a:p>
            <a:pPr marL="685594" lvl="1" indent="-228531">
              <a:spcBef>
                <a:spcPts val="500"/>
              </a:spcBef>
              <a:spcAft>
                <a:spcPts val="600"/>
              </a:spcAft>
              <a:buClr>
                <a:srgbClr val="B71E42"/>
              </a:buClr>
              <a:buSzPct val="100000"/>
              <a:buFont typeface="Arial" panose="020B0604020202020204" pitchFamily="34" charset="0"/>
              <a:buChar char="•"/>
            </a:pPr>
            <a:r>
              <a:rPr lang="en-US" sz="2200" dirty="0">
                <a:solidFill>
                  <a:srgbClr val="000000"/>
                </a:solidFill>
              </a:rPr>
              <a:t>McKinney-Vento children should be prioritized on waiting list.</a:t>
            </a:r>
          </a:p>
          <a:p>
            <a:pPr marL="685594" lvl="1" indent="-228531">
              <a:spcBef>
                <a:spcPts val="500"/>
              </a:spcBef>
              <a:spcAft>
                <a:spcPts val="600"/>
              </a:spcAft>
              <a:buClr>
                <a:srgbClr val="B71E42"/>
              </a:buClr>
              <a:buSzPct val="100000"/>
              <a:buFont typeface="Arial" panose="020B0604020202020204" pitchFamily="34" charset="0"/>
              <a:buChar char="•"/>
            </a:pPr>
            <a:r>
              <a:rPr lang="en-US" sz="2200" dirty="0">
                <a:solidFill>
                  <a:srgbClr val="000000"/>
                </a:solidFill>
              </a:rPr>
              <a:t>Homeless children are also automatically eligible to attend preschool programs funded under Title I. (ESEA section 1115(c)(2)(E)).</a:t>
            </a:r>
          </a:p>
          <a:p>
            <a:pPr marL="228531" lvl="0" indent="-228531">
              <a:spcBef>
                <a:spcPts val="1000"/>
              </a:spcBef>
              <a:spcAft>
                <a:spcPts val="600"/>
              </a:spcAft>
              <a:buClr>
                <a:srgbClr val="B71E42"/>
              </a:buClr>
              <a:buSzPct val="100000"/>
              <a:buFont typeface="Arial" panose="020B0604020202020204" pitchFamily="34" charset="0"/>
              <a:buChar char="•"/>
            </a:pPr>
            <a:r>
              <a:rPr lang="en-US" sz="2200" dirty="0">
                <a:solidFill>
                  <a:srgbClr val="000000"/>
                </a:solidFill>
              </a:rPr>
              <a:t>State McKinney-Vento plans must describe procedures that ensure that homeless children have access to public preschool programs administered by the SEA or LEAs. 	</a:t>
            </a:r>
          </a:p>
          <a:p>
            <a:pPr marL="228531" lvl="0" indent="-228531">
              <a:spcBef>
                <a:spcPts val="1000"/>
              </a:spcBef>
              <a:spcAft>
                <a:spcPts val="600"/>
              </a:spcAft>
              <a:buClr>
                <a:srgbClr val="B71E42"/>
              </a:buClr>
              <a:buSzPct val="100000"/>
              <a:buFont typeface="Arial" panose="020B0604020202020204" pitchFamily="34" charset="0"/>
              <a:buChar char="•"/>
            </a:pPr>
            <a:endParaRPr lang="en-US" sz="2200" dirty="0">
              <a:solidFill>
                <a:srgbClr val="000000"/>
              </a:solidFill>
            </a:endParaRPr>
          </a:p>
          <a:p>
            <a:endParaRPr lang="en-US" dirty="0"/>
          </a:p>
        </p:txBody>
      </p:sp>
      <p:pic>
        <p:nvPicPr>
          <p:cNvPr id="2054" name="Picture 6" descr="Donate to NAEH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2" y="4376617"/>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School Selection</a:t>
            </a:r>
          </a:p>
        </p:txBody>
      </p:sp>
      <p:sp>
        <p:nvSpPr>
          <p:cNvPr id="3" name="Content Placeholder 2"/>
          <p:cNvSpPr>
            <a:spLocks noGrp="1"/>
          </p:cNvSpPr>
          <p:nvPr>
            <p:ph idx="1"/>
          </p:nvPr>
        </p:nvSpPr>
        <p:spPr>
          <a:xfrm>
            <a:off x="1674812" y="2057400"/>
            <a:ext cx="9600774" cy="4495800"/>
          </a:xfrm>
        </p:spPr>
        <p:txBody>
          <a:bodyPr>
            <a:normAutofit fontScale="92500"/>
          </a:bodyPr>
          <a:lstStyle/>
          <a:p>
            <a:pPr fontAlgn="auto">
              <a:spcBef>
                <a:spcPts val="576"/>
              </a:spcBef>
              <a:defRPr/>
            </a:pPr>
            <a:r>
              <a:rPr lang="en-US" sz="2200" dirty="0">
                <a:cs typeface="Times New Roman" pitchFamily="18" charset="0"/>
              </a:rPr>
              <a:t>Students experiencing homelessness may attend either:</a:t>
            </a:r>
          </a:p>
          <a:p>
            <a:pPr lvl="1" fontAlgn="auto">
              <a:spcBef>
                <a:spcPts val="576"/>
              </a:spcBef>
              <a:defRPr/>
            </a:pPr>
            <a:r>
              <a:rPr lang="en-US" sz="2200" b="1" dirty="0">
                <a:cs typeface="Times New Roman" pitchFamily="18" charset="0"/>
              </a:rPr>
              <a:t>The local attendance area school:</a:t>
            </a:r>
          </a:p>
          <a:p>
            <a:pPr lvl="2" fontAlgn="auto">
              <a:spcBef>
                <a:spcPts val="576"/>
              </a:spcBef>
              <a:defRPr/>
            </a:pPr>
            <a:r>
              <a:rPr lang="en-US" sz="2200" dirty="0">
                <a:cs typeface="Times New Roman" pitchFamily="18" charset="0"/>
              </a:rPr>
              <a:t>Any public school that students living in the same attendance area are eligible to attend;</a:t>
            </a:r>
          </a:p>
          <a:p>
            <a:pPr lvl="1" fontAlgn="auto">
              <a:spcBef>
                <a:spcPts val="576"/>
              </a:spcBef>
              <a:defRPr/>
            </a:pPr>
            <a:r>
              <a:rPr lang="en-US" sz="2200" b="1" dirty="0">
                <a:cs typeface="Times New Roman" pitchFamily="18" charset="0"/>
              </a:rPr>
              <a:t>The school of origin:</a:t>
            </a:r>
          </a:p>
          <a:p>
            <a:pPr lvl="2" fontAlgn="auto">
              <a:spcBef>
                <a:spcPts val="576"/>
              </a:spcBef>
              <a:defRPr/>
            </a:pPr>
            <a:r>
              <a:rPr lang="en-US" sz="2200" dirty="0">
                <a:cs typeface="Times New Roman" pitchFamily="18" charset="0"/>
              </a:rPr>
              <a:t>The school the child or youth attended when permanently housed; or</a:t>
            </a:r>
          </a:p>
          <a:p>
            <a:pPr lvl="2" fontAlgn="auto">
              <a:spcBef>
                <a:spcPts val="576"/>
              </a:spcBef>
              <a:defRPr/>
            </a:pPr>
            <a:r>
              <a:rPr lang="en-US" sz="2200" dirty="0">
                <a:cs typeface="Times New Roman" pitchFamily="18" charset="0"/>
              </a:rPr>
              <a:t>The school in which the child or youth was last enrolled, </a:t>
            </a:r>
            <a:r>
              <a:rPr lang="en-US" sz="2200" i="1" u="sng" dirty="0">
                <a:solidFill>
                  <a:srgbClr val="FF0000"/>
                </a:solidFill>
                <a:cs typeface="Times New Roman" pitchFamily="18" charset="0"/>
              </a:rPr>
              <a:t>including preschool.</a:t>
            </a:r>
          </a:p>
          <a:p>
            <a:pPr fontAlgn="auto">
              <a:spcBef>
                <a:spcPts val="576"/>
              </a:spcBef>
              <a:defRPr/>
            </a:pPr>
            <a:r>
              <a:rPr lang="en-US" sz="2200" dirty="0">
                <a:cs typeface="Times New Roman" pitchFamily="18" charset="0"/>
              </a:rPr>
              <a:t>When considering matters of best interest, keep homeless students in their schools of origin, to the extent feasible, unless this is against the parent’s or guardian’s wishes.</a:t>
            </a:r>
          </a:p>
          <a:p>
            <a:pPr fontAlgn="auto">
              <a:spcBef>
                <a:spcPts val="576"/>
              </a:spcBef>
              <a:defRPr/>
            </a:pPr>
            <a:endParaRPr lang="en-US" sz="2200" dirty="0">
              <a:cs typeface="Times New Roman" pitchFamily="18" charset="0"/>
            </a:endParaRPr>
          </a:p>
          <a:p>
            <a:pPr>
              <a:spcBef>
                <a:spcPts val="576"/>
              </a:spcBef>
              <a:defRPr/>
            </a:pPr>
            <a:r>
              <a:rPr lang="en-US" sz="2200" dirty="0"/>
              <a:t>The placement determination should be a student-centered or individualized.</a:t>
            </a:r>
          </a:p>
          <a:p>
            <a:endParaRPr lang="en-US" dirty="0"/>
          </a:p>
        </p:txBody>
      </p:sp>
    </p:spTree>
    <p:extLst>
      <p:ext uri="{BB962C8B-B14F-4D97-AF65-F5344CB8AC3E}">
        <p14:creationId xmlns:p14="http://schemas.microsoft.com/office/powerpoint/2010/main" val="30951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t>identification and enrollment process</a:t>
            </a:r>
          </a:p>
        </p:txBody>
      </p:sp>
      <p:sp>
        <p:nvSpPr>
          <p:cNvPr id="3" name="Content Placeholder 2"/>
          <p:cNvSpPr>
            <a:spLocks noGrp="1"/>
          </p:cNvSpPr>
          <p:nvPr>
            <p:ph idx="1"/>
          </p:nvPr>
        </p:nvSpPr>
        <p:spPr>
          <a:xfrm>
            <a:off x="1674812" y="2084832"/>
            <a:ext cx="10055781" cy="2563368"/>
          </a:xfrm>
        </p:spPr>
        <p:txBody>
          <a:bodyPr/>
          <a:lstStyle/>
          <a:p>
            <a:pPr marL="457200" indent="-457200">
              <a:buFont typeface="+mj-lt"/>
              <a:buAutoNum type="arabicPeriod"/>
            </a:pPr>
            <a:r>
              <a:rPr lang="en-US" dirty="0"/>
              <a:t>Identify the student.</a:t>
            </a:r>
          </a:p>
          <a:p>
            <a:pPr marL="457200" indent="-457200">
              <a:buFont typeface="+mj-lt"/>
              <a:buAutoNum type="arabicPeriod"/>
            </a:pPr>
            <a:r>
              <a:rPr lang="en-US" dirty="0"/>
              <a:t>Enroll the student in school.</a:t>
            </a:r>
          </a:p>
          <a:p>
            <a:pPr marL="457200" indent="-457200">
              <a:buFont typeface="+mj-lt"/>
              <a:buAutoNum type="arabicPeriod"/>
            </a:pPr>
            <a:r>
              <a:rPr lang="en-US" dirty="0"/>
              <a:t>Enter the student in PowerSchool.</a:t>
            </a:r>
          </a:p>
          <a:p>
            <a:pPr marL="457200" indent="-457200">
              <a:buFont typeface="+mj-lt"/>
              <a:buAutoNum type="arabicPeriod"/>
            </a:pPr>
            <a:r>
              <a:rPr lang="en-US" dirty="0"/>
              <a:t>Contact Federal Programs’ regarding the identification of the student.</a:t>
            </a:r>
          </a:p>
          <a:p>
            <a:pPr marL="457200" indent="-457200">
              <a:buFont typeface="+mj-lt"/>
              <a:buAutoNum type="arabicPeriod"/>
            </a:pPr>
            <a:r>
              <a:rPr lang="en-US" dirty="0"/>
              <a:t>In case of eligibility dispute, refer the case to S.E.E.D and inform Federal Programs. </a:t>
            </a:r>
          </a:p>
          <a:p>
            <a:endParaRPr lang="en-US" dirty="0"/>
          </a:p>
        </p:txBody>
      </p:sp>
      <p:pic>
        <p:nvPicPr>
          <p:cNvPr id="3074" name="Picture 2" descr="NAEHCY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4419600"/>
            <a:ext cx="3581400" cy="2297772"/>
          </a:xfrm>
          <a:prstGeom prst="rect">
            <a:avLst/>
          </a:prstGeom>
          <a:noFill/>
          <a:effectLst>
            <a:outerShdw blurRad="50800" dist="38100" dir="2700000" algn="tl" rotWithShape="0">
              <a:prstClr val="black">
                <a:alpha val="40000"/>
              </a:prstClr>
            </a:outerShdw>
            <a:reflection stA="45000" endPos="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7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10055781" cy="1609344"/>
          </a:xfrm>
        </p:spPr>
        <p:txBody>
          <a:bodyPr>
            <a:normAutofit/>
          </a:bodyPr>
          <a:lstStyle/>
          <a:p>
            <a:pPr algn="ctr"/>
            <a:r>
              <a:rPr lang="en-US" sz="4400" i="1" dirty="0"/>
              <a:t>Dispute Resolution</a:t>
            </a:r>
          </a:p>
        </p:txBody>
      </p:sp>
      <p:sp>
        <p:nvSpPr>
          <p:cNvPr id="3" name="Content Placeholder 2"/>
          <p:cNvSpPr>
            <a:spLocks noGrp="1"/>
          </p:cNvSpPr>
          <p:nvPr>
            <p:ph idx="1"/>
          </p:nvPr>
        </p:nvSpPr>
        <p:spPr>
          <a:xfrm>
            <a:off x="1674812" y="1828800"/>
            <a:ext cx="10055781" cy="4724400"/>
          </a:xfrm>
        </p:spPr>
        <p:txBody>
          <a:bodyPr>
            <a:normAutofit/>
          </a:bodyPr>
          <a:lstStyle/>
          <a:p>
            <a:r>
              <a:rPr lang="en-US" dirty="0"/>
              <a:t>If, after conducting the best interest determination, the district determines that it is not in the child’s or youth’s best interest to attend the school of origin or the school requested by the parent, guardian, or unaccompanied youth, the school must provide the parent, guardian, or unaccompanied youth with a written explanation (questionnaire) of the reasons for its determination, in a manner and form understandable to the parent, guardian, or unaccompanied youth, including information regarding the right to appeal.</a:t>
            </a:r>
          </a:p>
          <a:p>
            <a:r>
              <a:rPr lang="en-US" dirty="0"/>
              <a:t>The child or youth shall be immediately enrolled in the school in which enrollment is sought, pending final resolution of the dispute, including all available appeals</a:t>
            </a:r>
          </a:p>
          <a:p>
            <a:pPr marL="0" indent="0">
              <a:buNone/>
            </a:pPr>
            <a:r>
              <a:rPr lang="en-US" dirty="0"/>
              <a:t>							</a:t>
            </a:r>
            <a:r>
              <a:rPr lang="en-US" sz="1100" dirty="0"/>
              <a:t>Pub. L. No. 114-95, § 9102(5), 129 Stat. 2130</a:t>
            </a:r>
          </a:p>
          <a:p>
            <a:r>
              <a:rPr lang="en-US" dirty="0"/>
              <a:t>Students must receive all services for which they are eligible until final resolution of all disputes and appeals. </a:t>
            </a:r>
          </a:p>
          <a:p>
            <a:pPr marL="0" indent="0">
              <a:buNone/>
            </a:pPr>
            <a:r>
              <a:rPr lang="en-US" dirty="0"/>
              <a:t>							</a:t>
            </a:r>
            <a:r>
              <a:rPr lang="en-US" sz="1100" dirty="0"/>
              <a:t>EHCY Non-Regulatory Guidance, Question K-7</a:t>
            </a:r>
          </a:p>
          <a:p>
            <a:endParaRPr lang="en-US" dirty="0"/>
          </a:p>
        </p:txBody>
      </p:sp>
    </p:spTree>
    <p:extLst>
      <p:ext uri="{BB962C8B-B14F-4D97-AF65-F5344CB8AC3E}">
        <p14:creationId xmlns:p14="http://schemas.microsoft.com/office/powerpoint/2010/main" val="34114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3CC4-EF1D-7B44-9BE2-0F3F0F987A27}"/>
              </a:ext>
            </a:extLst>
          </p:cNvPr>
          <p:cNvSpPr>
            <a:spLocks noGrp="1"/>
          </p:cNvSpPr>
          <p:nvPr>
            <p:ph type="title"/>
          </p:nvPr>
        </p:nvSpPr>
        <p:spPr>
          <a:xfrm>
            <a:off x="1674812" y="484632"/>
            <a:ext cx="9829800" cy="810768"/>
          </a:xfrm>
        </p:spPr>
        <p:txBody>
          <a:bodyPr>
            <a:normAutofit/>
          </a:bodyPr>
          <a:lstStyle/>
          <a:p>
            <a:pPr algn="ctr"/>
            <a:r>
              <a:rPr lang="en-US" sz="4400" i="1" dirty="0"/>
              <a:t>DISPUTE resolution </a:t>
            </a:r>
            <a:r>
              <a:rPr lang="en-US" sz="2800" i="1" dirty="0"/>
              <a:t>(CONTINUED)</a:t>
            </a:r>
            <a:endParaRPr lang="en-US" sz="4400" i="1" dirty="0"/>
          </a:p>
        </p:txBody>
      </p:sp>
      <p:sp>
        <p:nvSpPr>
          <p:cNvPr id="3" name="Content Placeholder 2">
            <a:extLst>
              <a:ext uri="{FF2B5EF4-FFF2-40B4-BE49-F238E27FC236}">
                <a16:creationId xmlns:a16="http://schemas.microsoft.com/office/drawing/2014/main" id="{18B561EB-4DBB-0D49-B0FB-DB6F2DB767F1}"/>
              </a:ext>
            </a:extLst>
          </p:cNvPr>
          <p:cNvSpPr>
            <a:spLocks noGrp="1"/>
          </p:cNvSpPr>
          <p:nvPr>
            <p:ph idx="1"/>
          </p:nvPr>
        </p:nvSpPr>
        <p:spPr>
          <a:xfrm>
            <a:off x="1692274" y="1295400"/>
            <a:ext cx="9450538" cy="4953000"/>
          </a:xfrm>
        </p:spPr>
        <p:txBody>
          <a:bodyPr>
            <a:normAutofit/>
          </a:bodyPr>
          <a:lstStyle/>
          <a:p>
            <a:r>
              <a:rPr lang="en-US" dirty="0"/>
              <a:t>Enrollment disputes are mediated in accordance with law. </a:t>
            </a:r>
          </a:p>
          <a:p>
            <a:endParaRPr lang="en-US" dirty="0"/>
          </a:p>
          <a:p>
            <a:r>
              <a:rPr lang="en-US" dirty="0"/>
              <a:t>If a dispute arises over school selection or placement, </a:t>
            </a:r>
            <a:r>
              <a:rPr lang="en-US" u="sng" dirty="0"/>
              <a:t>the District must admit a displaced child or youth to the school in which enrollment is sought by the parent, pending resolution of the dispute.</a:t>
            </a:r>
          </a:p>
          <a:p>
            <a:endParaRPr lang="en-US" u="sng" dirty="0"/>
          </a:p>
          <a:p>
            <a:r>
              <a:rPr lang="en-US" u="sng" dirty="0"/>
              <a:t>The District shall provide a written explanation (a copy of the signed questionnaire)</a:t>
            </a:r>
            <a:r>
              <a:rPr lang="en-US" dirty="0"/>
              <a:t>, provide information regarding the right to appeal, to the homeless student’s parent/ legal guardian/custodian, or to the homeless student if unaccompanied. </a:t>
            </a:r>
          </a:p>
          <a:p>
            <a:endParaRPr lang="en-US" dirty="0"/>
          </a:p>
          <a:p>
            <a:r>
              <a:rPr lang="en-US" dirty="0"/>
              <a:t>If the parent/legal guardian/custodian or unaccompanied youth continues to disagree with the District’s final decision, he/she may contact the State McKinney-Vento Coordinator.</a:t>
            </a:r>
          </a:p>
        </p:txBody>
      </p:sp>
    </p:spTree>
    <p:extLst>
      <p:ext uri="{BB962C8B-B14F-4D97-AF65-F5344CB8AC3E}">
        <p14:creationId xmlns:p14="http://schemas.microsoft.com/office/powerpoint/2010/main" val="7817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990600"/>
            <a:ext cx="9600774" cy="681476"/>
          </a:xfrm>
        </p:spPr>
        <p:txBody>
          <a:bodyPr>
            <a:noAutofit/>
          </a:bodyPr>
          <a:lstStyle/>
          <a:p>
            <a:pPr algn="ctr"/>
            <a:r>
              <a:rPr lang="en-US" sz="3200" i="1" dirty="0"/>
              <a:t>Support provided by District Homeless staff</a:t>
            </a:r>
            <a:br>
              <a:rPr lang="en-US" sz="3200" i="1" dirty="0"/>
            </a:br>
            <a:endParaRPr lang="en-US" sz="3200" i="1" dirty="0"/>
          </a:p>
        </p:txBody>
      </p:sp>
      <p:sp>
        <p:nvSpPr>
          <p:cNvPr id="3" name="Content Placeholder 2"/>
          <p:cNvSpPr>
            <a:spLocks noGrp="1"/>
          </p:cNvSpPr>
          <p:nvPr>
            <p:ph idx="1"/>
          </p:nvPr>
        </p:nvSpPr>
        <p:spPr>
          <a:xfrm>
            <a:off x="1674812" y="1672076"/>
            <a:ext cx="10055781" cy="5033524"/>
          </a:xfrm>
        </p:spPr>
        <p:txBody>
          <a:bodyPr>
            <a:normAutofit/>
          </a:bodyPr>
          <a:lstStyle/>
          <a:p>
            <a:pPr fontAlgn="auto">
              <a:spcBef>
                <a:spcPts val="576"/>
              </a:spcBef>
              <a:defRPr/>
            </a:pPr>
            <a:r>
              <a:rPr lang="en-US" dirty="0"/>
              <a:t>Every school district must designate an appropriate staff person to serve as the local homeless education liaison.</a:t>
            </a:r>
          </a:p>
          <a:p>
            <a:pPr fontAlgn="auto">
              <a:spcBef>
                <a:spcPts val="576"/>
              </a:spcBef>
              <a:defRPr/>
            </a:pPr>
            <a:r>
              <a:rPr lang="en-US" dirty="0"/>
              <a:t>Identify displaced children/youth and provide needed services.</a:t>
            </a:r>
          </a:p>
          <a:p>
            <a:r>
              <a:rPr lang="en-US" dirty="0"/>
              <a:t>Ensure the displaced students can enroll immediately and participate fully in school.</a:t>
            </a:r>
          </a:p>
          <a:p>
            <a:r>
              <a:rPr lang="en-US" dirty="0"/>
              <a:t>Inform parents, guardians, and youth of educational rights.</a:t>
            </a:r>
          </a:p>
          <a:p>
            <a:r>
              <a:rPr lang="en-US" dirty="0"/>
              <a:t>Ensure disputes are resolved promptly. </a:t>
            </a:r>
          </a:p>
          <a:p>
            <a:r>
              <a:rPr lang="en-US" dirty="0"/>
              <a:t>Support unaccompanied homeless youth in school selection regarding dispute resolution.</a:t>
            </a:r>
          </a:p>
          <a:p>
            <a:r>
              <a:rPr lang="en-US" dirty="0"/>
              <a:t>Collaborate with other District programs and community agencies. Link displaced students with other services, as needed.</a:t>
            </a:r>
          </a:p>
        </p:txBody>
      </p:sp>
    </p:spTree>
    <p:extLst>
      <p:ext uri="{BB962C8B-B14F-4D97-AF65-F5344CB8AC3E}">
        <p14:creationId xmlns:p14="http://schemas.microsoft.com/office/powerpoint/2010/main" val="112493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t>Homeless affidavit &amp; referral form</a:t>
            </a:r>
          </a:p>
        </p:txBody>
      </p:sp>
      <p:pic>
        <p:nvPicPr>
          <p:cNvPr id="5" name="Content Placeholder 4" descr="affidavit.jpg"/>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l="-37891" t="-360" r="-63657" b="360"/>
          <a:stretch/>
        </p:blipFill>
        <p:spPr>
          <a:xfrm>
            <a:off x="687705" y="2011363"/>
            <a:ext cx="5255172" cy="3448050"/>
          </a:xfrm>
          <a:prstGeom prst="rect">
            <a:avLst/>
          </a:prstGeom>
          <a:ln>
            <a:noFill/>
          </a:ln>
          <a:effectLst>
            <a:outerShdw blurRad="292100" dist="139700" dir="2700000" algn="tl" rotWithShape="0">
              <a:srgbClr val="333333">
                <a:alpha val="65000"/>
              </a:srgbClr>
            </a:outerShdw>
          </a:effectLst>
        </p:spPr>
      </p:pic>
      <p:pic>
        <p:nvPicPr>
          <p:cNvPr id="6" name="Content Placeholder 3" descr="Referral Form .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8446" r="-58446"/>
          <a:stretch>
            <a:fillRect/>
          </a:stretch>
        </p:blipFill>
        <p:spPr>
          <a:xfrm>
            <a:off x="5561013" y="2011363"/>
            <a:ext cx="5494338" cy="3448050"/>
          </a:xfrm>
          <a:effectLst>
            <a:outerShdw blurRad="263525" dist="50800" dir="2700000" sx="103000" sy="103000" algn="tl" rotWithShape="0">
              <a:srgbClr val="000000">
                <a:alpha val="33000"/>
              </a:srgbClr>
            </a:outerShdw>
          </a:effectLst>
        </p:spPr>
      </p:pic>
      <p:sp>
        <p:nvSpPr>
          <p:cNvPr id="7" name="Rectangle 6"/>
          <p:cNvSpPr/>
          <p:nvPr/>
        </p:nvSpPr>
        <p:spPr>
          <a:xfrm>
            <a:off x="4344859" y="2514600"/>
            <a:ext cx="1752600" cy="2308324"/>
          </a:xfrm>
          <a:prstGeom prst="rect">
            <a:avLst/>
          </a:prstGeom>
        </p:spPr>
        <p:txBody>
          <a:bodyPr wrap="square">
            <a:spAutoFit/>
          </a:bodyPr>
          <a:lstStyle/>
          <a:p>
            <a:r>
              <a:rPr lang="en-US" dirty="0"/>
              <a:t>Please note: the Homeless Questionnaire and the Shared Affidavit are two different documents.</a:t>
            </a:r>
          </a:p>
        </p:txBody>
      </p:sp>
    </p:spTree>
    <p:extLst>
      <p:ext uri="{BB962C8B-B14F-4D97-AF65-F5344CB8AC3E}">
        <p14:creationId xmlns:p14="http://schemas.microsoft.com/office/powerpoint/2010/main" val="24695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495300"/>
            <a:ext cx="9600774" cy="863155"/>
          </a:xfrm>
        </p:spPr>
        <p:txBody>
          <a:bodyPr>
            <a:normAutofit/>
          </a:bodyPr>
          <a:lstStyle/>
          <a:p>
            <a:pPr algn="ctr"/>
            <a:r>
              <a:rPr lang="en-US" sz="4400" i="1" dirty="0"/>
              <a:t>Services Provided by Shelby County Schools</a:t>
            </a:r>
          </a:p>
        </p:txBody>
      </p:sp>
      <p:sp>
        <p:nvSpPr>
          <p:cNvPr id="6" name="Content Placeholder 5"/>
          <p:cNvSpPr>
            <a:spLocks noGrp="1"/>
          </p:cNvSpPr>
          <p:nvPr>
            <p:ph idx="1"/>
          </p:nvPr>
        </p:nvSpPr>
        <p:spPr>
          <a:xfrm>
            <a:off x="1751012" y="1752600"/>
            <a:ext cx="10055781" cy="4050792"/>
          </a:xfrm>
        </p:spPr>
        <p:txBody>
          <a:bodyPr/>
          <a:lstStyle/>
          <a:p>
            <a:r>
              <a:rPr lang="en-US" dirty="0"/>
              <a:t>Immediately Enrollment</a:t>
            </a:r>
          </a:p>
          <a:p>
            <a:r>
              <a:rPr lang="en-US" dirty="0"/>
              <a:t>Uniform Vouchers</a:t>
            </a:r>
          </a:p>
          <a:p>
            <a:r>
              <a:rPr lang="en-US" dirty="0"/>
              <a:t>School Supplies</a:t>
            </a:r>
          </a:p>
          <a:p>
            <a:r>
              <a:rPr lang="en-US" dirty="0"/>
              <a:t>Health Services</a:t>
            </a:r>
          </a:p>
          <a:p>
            <a:r>
              <a:rPr lang="en-US" dirty="0"/>
              <a:t>Tutoring</a:t>
            </a:r>
          </a:p>
          <a:p>
            <a:r>
              <a:rPr lang="en-US" dirty="0"/>
              <a:t>Bus Passes</a:t>
            </a:r>
          </a:p>
          <a:p>
            <a:r>
              <a:rPr lang="en-US" dirty="0"/>
              <a:t>Housing Referrals </a:t>
            </a:r>
          </a:p>
        </p:txBody>
      </p:sp>
      <p:pic>
        <p:nvPicPr>
          <p:cNvPr id="7" name="Picture 6">
            <a:extLst>
              <a:ext uri="{FF2B5EF4-FFF2-40B4-BE49-F238E27FC236}">
                <a16:creationId xmlns:a16="http://schemas.microsoft.com/office/drawing/2014/main" id="{0DE80B8A-0D5F-1441-B47D-6D3811FDF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2438400"/>
            <a:ext cx="4724400" cy="3429000"/>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04800"/>
            <a:ext cx="10055781" cy="1191768"/>
          </a:xfrm>
        </p:spPr>
        <p:txBody>
          <a:bodyPr>
            <a:normAutofit/>
          </a:bodyPr>
          <a:lstStyle/>
          <a:p>
            <a:pPr algn="ctr"/>
            <a:r>
              <a:rPr lang="en-US" sz="4400" i="1" dirty="0"/>
              <a:t>Agenda</a:t>
            </a:r>
          </a:p>
        </p:txBody>
      </p:sp>
      <p:sp>
        <p:nvSpPr>
          <p:cNvPr id="3" name="Content Placeholder 2"/>
          <p:cNvSpPr>
            <a:spLocks noGrp="1"/>
          </p:cNvSpPr>
          <p:nvPr>
            <p:ph idx="1"/>
          </p:nvPr>
        </p:nvSpPr>
        <p:spPr>
          <a:xfrm>
            <a:off x="1903412" y="2057400"/>
            <a:ext cx="10055781" cy="4050792"/>
          </a:xfrm>
        </p:spPr>
        <p:txBody>
          <a:bodyPr/>
          <a:lstStyle/>
          <a:p>
            <a:r>
              <a:rPr lang="en-US" dirty="0"/>
              <a:t>Introductions</a:t>
            </a:r>
          </a:p>
          <a:p>
            <a:r>
              <a:rPr lang="en-US" dirty="0"/>
              <a:t>McKinney-Vento Definition and Rights</a:t>
            </a:r>
          </a:p>
          <a:p>
            <a:r>
              <a:rPr lang="en-US" dirty="0"/>
              <a:t>District's Homeless Liaison Role and Responsibility</a:t>
            </a:r>
          </a:p>
          <a:p>
            <a:r>
              <a:rPr lang="en-US" dirty="0"/>
              <a:t>Unaccompanied Youth</a:t>
            </a:r>
          </a:p>
          <a:p>
            <a:r>
              <a:rPr lang="en-US" dirty="0"/>
              <a:t>Enrollment </a:t>
            </a:r>
          </a:p>
          <a:p>
            <a:r>
              <a:rPr lang="en-US" dirty="0"/>
              <a:t>Dispute Process</a:t>
            </a:r>
          </a:p>
          <a:p>
            <a:endParaRPr lang="en-US" dirty="0"/>
          </a:p>
          <a:p>
            <a:pPr marL="0" indent="0">
              <a:buNone/>
            </a:pPr>
            <a:endParaRPr lang="en-US" dirty="0"/>
          </a:p>
        </p:txBody>
      </p:sp>
      <p:pic>
        <p:nvPicPr>
          <p:cNvPr id="2050" name="Picture 2" descr="https://endhomelessness.org/wp-content/uploads/2016/08/test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612" y="4191000"/>
            <a:ext cx="3731181" cy="247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Effective Practices</a:t>
            </a:r>
          </a:p>
        </p:txBody>
      </p:sp>
      <p:sp>
        <p:nvSpPr>
          <p:cNvPr id="3" name="Content Placeholder 2"/>
          <p:cNvSpPr>
            <a:spLocks noGrp="1"/>
          </p:cNvSpPr>
          <p:nvPr>
            <p:ph idx="1"/>
          </p:nvPr>
        </p:nvSpPr>
        <p:spPr>
          <a:xfrm>
            <a:off x="1674812" y="2015733"/>
            <a:ext cx="10058400" cy="3775467"/>
          </a:xfrm>
        </p:spPr>
        <p:txBody>
          <a:bodyPr>
            <a:normAutofit/>
          </a:bodyPr>
          <a:lstStyle/>
          <a:p>
            <a:pPr>
              <a:spcBef>
                <a:spcPts val="576"/>
              </a:spcBef>
              <a:spcAft>
                <a:spcPts val="1200"/>
              </a:spcAft>
            </a:pPr>
            <a:r>
              <a:rPr lang="en-US" sz="2200" dirty="0"/>
              <a:t>Collaborate with school supports.</a:t>
            </a:r>
          </a:p>
          <a:p>
            <a:pPr>
              <a:spcBef>
                <a:spcPts val="576"/>
              </a:spcBef>
              <a:spcAft>
                <a:spcPts val="1200"/>
              </a:spcAft>
            </a:pPr>
            <a:r>
              <a:rPr lang="en-US" sz="2200" dirty="0"/>
              <a:t>Refer the student for academic services (such as tutoring, intervention, etc.).</a:t>
            </a:r>
          </a:p>
          <a:p>
            <a:pPr>
              <a:spcBef>
                <a:spcPts val="576"/>
              </a:spcBef>
              <a:spcAft>
                <a:spcPts val="1200"/>
              </a:spcAft>
            </a:pPr>
            <a:r>
              <a:rPr lang="en-US" sz="2200" dirty="0"/>
              <a:t>Suggest participation in extra-curricular activities.</a:t>
            </a:r>
          </a:p>
          <a:p>
            <a:pPr>
              <a:spcBef>
                <a:spcPts val="576"/>
              </a:spcBef>
              <a:spcAft>
                <a:spcPts val="1200"/>
              </a:spcAft>
            </a:pPr>
            <a:r>
              <a:rPr lang="en-US" sz="2200" dirty="0"/>
              <a:t>Collaborate and communicate with families.</a:t>
            </a:r>
          </a:p>
          <a:p>
            <a:pPr>
              <a:spcBef>
                <a:spcPts val="576"/>
              </a:spcBef>
              <a:spcAft>
                <a:spcPts val="1200"/>
              </a:spcAft>
            </a:pPr>
            <a:r>
              <a:rPr lang="en-US" sz="2200" dirty="0"/>
              <a:t>Work with other departments in the School District.</a:t>
            </a:r>
          </a:p>
          <a:p>
            <a:pPr lvl="2">
              <a:spcBef>
                <a:spcPts val="576"/>
              </a:spcBef>
              <a:spcAft>
                <a:spcPts val="1200"/>
              </a:spcAft>
            </a:pPr>
            <a:r>
              <a:rPr lang="en-US" sz="2001" dirty="0"/>
              <a:t>Transportation, SPED, Parent Resource Center, Family Engagement, Coordinated School Health.</a:t>
            </a:r>
          </a:p>
          <a:p>
            <a:endParaRPr lang="en-US" dirty="0"/>
          </a:p>
        </p:txBody>
      </p:sp>
    </p:spTree>
    <p:extLst>
      <p:ext uri="{BB962C8B-B14F-4D97-AF65-F5344CB8AC3E}">
        <p14:creationId xmlns:p14="http://schemas.microsoft.com/office/powerpoint/2010/main" val="134288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6815" y="1066800"/>
            <a:ext cx="9605159" cy="793683"/>
          </a:xfrm>
        </p:spPr>
        <p:txBody>
          <a:bodyPr>
            <a:normAutofit/>
          </a:bodyPr>
          <a:lstStyle/>
          <a:p>
            <a:pPr algn="ctr"/>
            <a:r>
              <a:rPr lang="en-US" sz="4400" i="1" dirty="0"/>
              <a:t>Required homeless posters</a:t>
            </a:r>
          </a:p>
        </p:txBody>
      </p:sp>
      <p:sp>
        <p:nvSpPr>
          <p:cNvPr id="3" name="Text Placeholder 2"/>
          <p:cNvSpPr>
            <a:spLocks noGrp="1"/>
          </p:cNvSpPr>
          <p:nvPr>
            <p:ph type="body" idx="1"/>
          </p:nvPr>
        </p:nvSpPr>
        <p:spPr>
          <a:xfrm>
            <a:off x="1446814" y="2019551"/>
            <a:ext cx="4643942" cy="647450"/>
          </a:xfrm>
        </p:spPr>
        <p:txBody>
          <a:bodyPr/>
          <a:lstStyle/>
          <a:p>
            <a:pPr algn="ctr"/>
            <a:r>
              <a:rPr lang="en-US" dirty="0"/>
              <a:t>English	</a:t>
            </a:r>
          </a:p>
        </p:txBody>
      </p:sp>
      <p:pic>
        <p:nvPicPr>
          <p:cNvPr id="7" name="Content Placeholder 6" descr="poster_english.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2436813" y="2743200"/>
            <a:ext cx="2057400" cy="3292475"/>
          </a:xfrm>
          <a:prstGeom prst="rect">
            <a:avLst/>
          </a:prstGeom>
          <a:noFill/>
          <a:ln>
            <a:noFill/>
          </a:ln>
          <a:effectLst>
            <a:outerShdw blurRad="387350" dist="50800" dir="2700000" sx="103000" sy="103000" algn="tl" rotWithShape="0">
              <a:srgbClr val="000000">
                <a:alpha val="4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6410692" y="2023005"/>
            <a:ext cx="4643942" cy="643996"/>
          </a:xfrm>
        </p:spPr>
        <p:txBody>
          <a:bodyPr/>
          <a:lstStyle/>
          <a:p>
            <a:pPr algn="ctr"/>
            <a:r>
              <a:rPr lang="en-US" dirty="0"/>
              <a:t>Spanish</a:t>
            </a:r>
          </a:p>
        </p:txBody>
      </p:sp>
      <p:pic>
        <p:nvPicPr>
          <p:cNvPr id="8" name="Content Placeholder 7" descr="poster_spanish.jpg"/>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bwMode="auto">
          <a:xfrm>
            <a:off x="7693767" y="2743200"/>
            <a:ext cx="2090841" cy="3292475"/>
          </a:xfrm>
          <a:prstGeom prst="rect">
            <a:avLst/>
          </a:prstGeom>
          <a:noFill/>
          <a:ln>
            <a:noFill/>
          </a:ln>
          <a:effectLst>
            <a:outerShdw blurRad="387350" dist="50800" dir="2700000" sx="103000" sy="103000" algn="tl" rotWithShape="0">
              <a:srgbClr val="000000">
                <a:alpha val="4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28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1D91-335A-6641-BD02-A88CADCE9D10}"/>
              </a:ext>
            </a:extLst>
          </p:cNvPr>
          <p:cNvSpPr>
            <a:spLocks noGrp="1"/>
          </p:cNvSpPr>
          <p:nvPr>
            <p:ph type="title"/>
          </p:nvPr>
        </p:nvSpPr>
        <p:spPr>
          <a:xfrm>
            <a:off x="2132012" y="228600"/>
            <a:ext cx="8993338" cy="1865376"/>
          </a:xfrm>
        </p:spPr>
        <p:txBody>
          <a:bodyPr>
            <a:normAutofit/>
          </a:bodyPr>
          <a:lstStyle/>
          <a:p>
            <a:pPr algn="ctr"/>
            <a:r>
              <a:rPr lang="en-US" sz="4400" i="1" dirty="0"/>
              <a:t>CLOSING</a:t>
            </a:r>
          </a:p>
        </p:txBody>
      </p:sp>
      <p:sp>
        <p:nvSpPr>
          <p:cNvPr id="3" name="Content Placeholder 2">
            <a:extLst>
              <a:ext uri="{FF2B5EF4-FFF2-40B4-BE49-F238E27FC236}">
                <a16:creationId xmlns:a16="http://schemas.microsoft.com/office/drawing/2014/main" id="{1C276461-D405-2043-B49E-2ED3EB9EFDA0}"/>
              </a:ext>
            </a:extLst>
          </p:cNvPr>
          <p:cNvSpPr>
            <a:spLocks noGrp="1"/>
          </p:cNvSpPr>
          <p:nvPr>
            <p:ph idx="1"/>
          </p:nvPr>
        </p:nvSpPr>
        <p:spPr>
          <a:xfrm>
            <a:off x="2132012" y="2121408"/>
            <a:ext cx="8993338" cy="4050792"/>
          </a:xfrm>
        </p:spPr>
        <p:txBody>
          <a:bodyPr/>
          <a:lstStyle/>
          <a:p>
            <a:r>
              <a:rPr lang="en-US" dirty="0"/>
              <a:t>Working together, we can strive to ensure all children have access to the support they need for achieving academic success so that no child experiencing homelessness is left behind.</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412" y="3124200"/>
            <a:ext cx="4514850" cy="2857500"/>
          </a:xfrm>
          <a:prstGeom prst="rect">
            <a:avLst/>
          </a:prstGeom>
        </p:spPr>
      </p:pic>
    </p:spTree>
    <p:extLst>
      <p:ext uri="{BB962C8B-B14F-4D97-AF65-F5344CB8AC3E}">
        <p14:creationId xmlns:p14="http://schemas.microsoft.com/office/powerpoint/2010/main" val="244051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Shelby County Schools</a:t>
            </a:r>
          </a:p>
        </p:txBody>
      </p:sp>
      <p:sp>
        <p:nvSpPr>
          <p:cNvPr id="4" name="Content Placeholder 3"/>
          <p:cNvSpPr>
            <a:spLocks noGrp="1"/>
          </p:cNvSpPr>
          <p:nvPr>
            <p:ph idx="1"/>
          </p:nvPr>
        </p:nvSpPr>
        <p:spPr>
          <a:xfrm>
            <a:off x="1644333" y="218694"/>
            <a:ext cx="6709948" cy="5020056"/>
          </a:xfrm>
        </p:spPr>
        <p:txBody>
          <a:bodyPr/>
          <a:lstStyle/>
          <a:p>
            <a:pPr marL="0" indent="0" algn="ctr">
              <a:buNone/>
            </a:pPr>
            <a:r>
              <a:rPr lang="en-US" sz="3200" b="1" i="1" dirty="0"/>
              <a:t>Staff Contact Information</a:t>
            </a:r>
          </a:p>
          <a:p>
            <a:pPr marL="0" indent="0" algn="ctr">
              <a:buNone/>
            </a:pPr>
            <a:endParaRPr lang="en-US" sz="3200" b="1" i="1" dirty="0"/>
          </a:p>
          <a:p>
            <a:pPr marL="0" lvl="0" indent="0" defTabSz="914400">
              <a:lnSpc>
                <a:spcPct val="100000"/>
              </a:lnSpc>
              <a:spcBef>
                <a:spcPts val="0"/>
              </a:spcBef>
              <a:buSzTx/>
              <a:buNone/>
            </a:pPr>
            <a:r>
              <a:rPr lang="en-US" b="1" dirty="0">
                <a:solidFill>
                  <a:srgbClr val="333333"/>
                </a:solidFill>
                <a:effectLst>
                  <a:outerShdw blurRad="63500" dir="2700000" algn="tl" rotWithShape="0">
                    <a:prstClr val="white">
                      <a:alpha val="40000"/>
                    </a:prstClr>
                  </a:outerShdw>
                </a:effectLst>
                <a:latin typeface="Calisto MT"/>
              </a:rPr>
              <a:t>Manager of Grants &amp; Special Populations</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Theresa Utley-   </a:t>
            </a:r>
            <a:r>
              <a:rPr lang="en-US" dirty="0">
                <a:solidFill>
                  <a:srgbClr val="333333"/>
                </a:solidFill>
                <a:effectLst>
                  <a:outerShdw blurRad="63500" dir="2700000" algn="tl" rotWithShape="0">
                    <a:prstClr val="white">
                      <a:alpha val="40000"/>
                    </a:prstClr>
                  </a:outerShdw>
                </a:effectLst>
                <a:latin typeface="Calisto MT"/>
                <a:hlinkClick r:id="rId2"/>
              </a:rPr>
              <a:t>utleytb@scsk12.org</a:t>
            </a:r>
            <a:r>
              <a:rPr lang="en-US" dirty="0">
                <a:solidFill>
                  <a:srgbClr val="333333"/>
                </a:solidFill>
                <a:effectLst>
                  <a:outerShdw blurRad="63500" dir="2700000" algn="tl" rotWithShape="0">
                    <a:prstClr val="white">
                      <a:alpha val="40000"/>
                    </a:prstClr>
                  </a:outerShdw>
                </a:effectLst>
                <a:latin typeface="Calisto MT"/>
              </a:rPr>
              <a:t> </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(901) 416-4250</a:t>
            </a:r>
          </a:p>
          <a:p>
            <a:pPr marL="0" lvl="0" indent="0" defTabSz="914400">
              <a:lnSpc>
                <a:spcPct val="100000"/>
              </a:lnSpc>
              <a:spcBef>
                <a:spcPts val="0"/>
              </a:spcBef>
              <a:buSzTx/>
              <a:buNone/>
            </a:pPr>
            <a:endParaRPr lang="en-US" b="1" dirty="0">
              <a:solidFill>
                <a:srgbClr val="333333"/>
              </a:solidFill>
              <a:effectLst>
                <a:outerShdw blurRad="63500" dir="2700000" algn="tl" rotWithShape="0">
                  <a:prstClr val="white">
                    <a:alpha val="40000"/>
                  </a:prstClr>
                </a:outerShdw>
              </a:effectLst>
              <a:latin typeface="Calisto MT"/>
            </a:endParaRPr>
          </a:p>
          <a:p>
            <a:pPr marL="0" lvl="0" indent="0" defTabSz="914400">
              <a:lnSpc>
                <a:spcPct val="100000"/>
              </a:lnSpc>
              <a:spcBef>
                <a:spcPts val="0"/>
              </a:spcBef>
              <a:buSzTx/>
              <a:buNone/>
            </a:pPr>
            <a:r>
              <a:rPr lang="en-US" b="1" dirty="0">
                <a:solidFill>
                  <a:srgbClr val="333333"/>
                </a:solidFill>
                <a:effectLst>
                  <a:outerShdw blurRad="63500" dir="2700000" algn="tl" rotWithShape="0">
                    <a:prstClr val="white">
                      <a:alpha val="40000"/>
                    </a:prstClr>
                  </a:outerShdw>
                </a:effectLst>
                <a:latin typeface="Calisto MT"/>
              </a:rPr>
              <a:t>Federal Program Liaison</a:t>
            </a:r>
            <a:endParaRPr lang="en-US" dirty="0">
              <a:solidFill>
                <a:srgbClr val="333333"/>
              </a:solidFill>
              <a:effectLst>
                <a:outerShdw blurRad="63500" dir="2700000" algn="tl" rotWithShape="0">
                  <a:prstClr val="white">
                    <a:alpha val="40000"/>
                  </a:prstClr>
                </a:outerShdw>
              </a:effectLst>
              <a:latin typeface="Calisto MT"/>
            </a:endParaRP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Clarence Bayes-  </a:t>
            </a:r>
            <a:r>
              <a:rPr lang="en-US" dirty="0">
                <a:solidFill>
                  <a:srgbClr val="333333"/>
                </a:solidFill>
                <a:effectLst>
                  <a:outerShdw blurRad="63500" dir="2700000" algn="tl" rotWithShape="0">
                    <a:prstClr val="white">
                      <a:alpha val="40000"/>
                    </a:prstClr>
                  </a:outerShdw>
                </a:effectLst>
                <a:latin typeface="Calisto MT"/>
                <a:hlinkClick r:id="rId3"/>
              </a:rPr>
              <a:t>bayesc@scsk12.org</a:t>
            </a:r>
            <a:r>
              <a:rPr lang="en-US" dirty="0">
                <a:solidFill>
                  <a:srgbClr val="333333"/>
                </a:solidFill>
                <a:effectLst>
                  <a:outerShdw blurRad="63500" dir="2700000" algn="tl" rotWithShape="0">
                    <a:prstClr val="white">
                      <a:alpha val="40000"/>
                    </a:prstClr>
                  </a:outerShdw>
                </a:effectLst>
                <a:latin typeface="Calisto MT"/>
              </a:rPr>
              <a:t>    </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(901) 416-4189</a:t>
            </a:r>
          </a:p>
          <a:p>
            <a:pPr marL="0" indent="0" defTabSz="914400">
              <a:lnSpc>
                <a:spcPct val="100000"/>
              </a:lnSpc>
              <a:spcBef>
                <a:spcPts val="0"/>
              </a:spcBef>
              <a:buSzTx/>
              <a:buNone/>
            </a:pPr>
            <a:endParaRPr lang="en-US" b="1" dirty="0">
              <a:solidFill>
                <a:srgbClr val="333333"/>
              </a:solidFill>
              <a:effectLst>
                <a:outerShdw blurRad="63500" dir="2700000" algn="tl" rotWithShape="0">
                  <a:prstClr val="white">
                    <a:alpha val="40000"/>
                  </a:prstClr>
                </a:outerShdw>
              </a:effectLst>
              <a:latin typeface="Calisto MT"/>
            </a:endParaRPr>
          </a:p>
          <a:p>
            <a:pPr marL="0" indent="0" defTabSz="914400">
              <a:lnSpc>
                <a:spcPct val="100000"/>
              </a:lnSpc>
              <a:spcBef>
                <a:spcPts val="0"/>
              </a:spcBef>
              <a:buSzTx/>
              <a:buNone/>
            </a:pPr>
            <a:r>
              <a:rPr lang="en-US" b="1" dirty="0">
                <a:solidFill>
                  <a:srgbClr val="333333"/>
                </a:solidFill>
                <a:effectLst>
                  <a:outerShdw blurRad="63500" dir="2700000" algn="tl" rotWithShape="0">
                    <a:prstClr val="white">
                      <a:alpha val="40000"/>
                    </a:prstClr>
                  </a:outerShdw>
                </a:effectLst>
                <a:latin typeface="Calisto MT"/>
              </a:rPr>
              <a:t>Federal Program Specialist</a:t>
            </a:r>
            <a:endParaRPr lang="en-US" dirty="0">
              <a:solidFill>
                <a:srgbClr val="333333"/>
              </a:solidFill>
              <a:effectLst>
                <a:outerShdw blurRad="63500" dir="2700000" algn="tl" rotWithShape="0">
                  <a:prstClr val="white">
                    <a:alpha val="40000"/>
                  </a:prstClr>
                </a:outerShdw>
              </a:effectLst>
              <a:latin typeface="Calisto MT"/>
            </a:endParaRP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Shericka Blair- </a:t>
            </a:r>
            <a:r>
              <a:rPr lang="en-US" dirty="0">
                <a:solidFill>
                  <a:srgbClr val="333333"/>
                </a:solidFill>
                <a:effectLst>
                  <a:outerShdw blurRad="63500" dir="2700000" algn="tl" rotWithShape="0">
                    <a:prstClr val="white">
                      <a:alpha val="40000"/>
                    </a:prstClr>
                  </a:outerShdw>
                </a:effectLst>
                <a:latin typeface="Calisto MT"/>
                <a:hlinkClick r:id="rId4"/>
              </a:rPr>
              <a:t>blairSLl@scsk12.org</a:t>
            </a:r>
            <a:r>
              <a:rPr lang="en-US" dirty="0">
                <a:solidFill>
                  <a:srgbClr val="333333"/>
                </a:solidFill>
                <a:effectLst>
                  <a:outerShdw blurRad="63500" dir="2700000" algn="tl" rotWithShape="0">
                    <a:prstClr val="white">
                      <a:alpha val="40000"/>
                    </a:prstClr>
                  </a:outerShdw>
                </a:effectLst>
                <a:latin typeface="Calisto MT"/>
              </a:rPr>
              <a:t>        </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(901) 416-4204</a:t>
            </a:r>
          </a:p>
          <a:p>
            <a:pPr marL="0" indent="0">
              <a:buNone/>
            </a:pPr>
            <a:endParaRPr lang="en-US" dirty="0"/>
          </a:p>
        </p:txBody>
      </p:sp>
      <p:sp>
        <p:nvSpPr>
          <p:cNvPr id="3" name="Text Placeholder 2"/>
          <p:cNvSpPr>
            <a:spLocks noGrp="1"/>
          </p:cNvSpPr>
          <p:nvPr>
            <p:ph type="body" sz="half" idx="2"/>
          </p:nvPr>
        </p:nvSpPr>
        <p:spPr>
          <a:xfrm>
            <a:off x="1644333" y="5181600"/>
            <a:ext cx="3886200" cy="1193800"/>
          </a:xfrm>
        </p:spPr>
        <p:txBody>
          <a:bodyPr>
            <a:normAutofit lnSpcReduction="10000"/>
          </a:bodyPr>
          <a:lstStyle/>
          <a:p>
            <a:pPr>
              <a:lnSpc>
                <a:spcPct val="110000"/>
              </a:lnSpc>
              <a:spcBef>
                <a:spcPts val="0"/>
              </a:spcBef>
            </a:pPr>
            <a:r>
              <a:rPr lang="en-US" dirty="0"/>
              <a:t>Federal Programs, Grants, and Compliance</a:t>
            </a:r>
          </a:p>
          <a:p>
            <a:pPr>
              <a:lnSpc>
                <a:spcPct val="110000"/>
              </a:lnSpc>
              <a:spcBef>
                <a:spcPts val="0"/>
              </a:spcBef>
            </a:pPr>
            <a:r>
              <a:rPr lang="en-US" dirty="0"/>
              <a:t>3782 Jackson Avenue</a:t>
            </a:r>
          </a:p>
          <a:p>
            <a:pPr>
              <a:lnSpc>
                <a:spcPct val="110000"/>
              </a:lnSpc>
              <a:spcBef>
                <a:spcPts val="0"/>
              </a:spcBef>
            </a:pPr>
            <a:r>
              <a:rPr lang="en-US" dirty="0"/>
              <a:t>Memphis, Tennessee 38108</a:t>
            </a:r>
          </a:p>
          <a:p>
            <a:pPr>
              <a:lnSpc>
                <a:spcPct val="110000"/>
              </a:lnSpc>
              <a:spcBef>
                <a:spcPts val="0"/>
              </a:spcBef>
            </a:pPr>
            <a:r>
              <a:rPr lang="en-US" dirty="0"/>
              <a:t>(901) 416-4250 Direct</a:t>
            </a:r>
          </a:p>
          <a:p>
            <a:pPr>
              <a:lnSpc>
                <a:spcPct val="110000"/>
              </a:lnSpc>
              <a:spcBef>
                <a:spcPts val="0"/>
              </a:spcBef>
            </a:pPr>
            <a:r>
              <a:rPr lang="en-US" dirty="0"/>
              <a:t>(901) 416-4243 Fax</a:t>
            </a:r>
          </a:p>
          <a:p>
            <a:endParaRPr lang="en-US" dirty="0"/>
          </a:p>
        </p:txBody>
      </p:sp>
    </p:spTree>
    <p:extLst>
      <p:ext uri="{BB962C8B-B14F-4D97-AF65-F5344CB8AC3E}">
        <p14:creationId xmlns:p14="http://schemas.microsoft.com/office/powerpoint/2010/main" val="22469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6812" y="484632"/>
            <a:ext cx="8688538" cy="1609344"/>
          </a:xfrm>
        </p:spPr>
        <p:txBody>
          <a:bodyPr>
            <a:normAutofit/>
          </a:bodyPr>
          <a:lstStyle/>
          <a:p>
            <a:pPr algn="ctr"/>
            <a:r>
              <a:rPr lang="en-US" sz="3600" i="1" dirty="0"/>
              <a:t>Work cited</a:t>
            </a:r>
          </a:p>
        </p:txBody>
      </p:sp>
      <p:sp>
        <p:nvSpPr>
          <p:cNvPr id="6" name="Content Placeholder 5"/>
          <p:cNvSpPr>
            <a:spLocks noGrp="1"/>
          </p:cNvSpPr>
          <p:nvPr>
            <p:ph idx="1"/>
          </p:nvPr>
        </p:nvSpPr>
        <p:spPr>
          <a:xfrm>
            <a:off x="2436812" y="2121408"/>
            <a:ext cx="8688538" cy="4050792"/>
          </a:xfrm>
        </p:spPr>
        <p:txBody>
          <a:bodyPr/>
          <a:lstStyle/>
          <a:p>
            <a:r>
              <a:rPr lang="en-US" dirty="0"/>
              <a:t>National Center for Homeless Education:  </a:t>
            </a:r>
            <a:r>
              <a:rPr lang="en-US" dirty="0">
                <a:hlinkClick r:id="rId2"/>
              </a:rPr>
              <a:t>https://nche.ed.gov/about.php</a:t>
            </a:r>
            <a:endParaRPr lang="en-US" dirty="0"/>
          </a:p>
          <a:p>
            <a:endParaRPr lang="en-US" dirty="0"/>
          </a:p>
          <a:p>
            <a:r>
              <a:rPr lang="en-US" dirty="0"/>
              <a:t>National Association for the Education of Homeless Children and Youth: </a:t>
            </a:r>
            <a:r>
              <a:rPr lang="en-US" dirty="0">
                <a:hlinkClick r:id="rId3"/>
              </a:rPr>
              <a:t>http://naehcy.org/</a:t>
            </a:r>
            <a:endParaRPr lang="en-US" dirty="0"/>
          </a:p>
          <a:p>
            <a:endParaRPr lang="en-US" dirty="0"/>
          </a:p>
          <a:p>
            <a:r>
              <a:rPr lang="en-US" dirty="0"/>
              <a:t>Helpline: 800-308-2145 or </a:t>
            </a:r>
            <a:r>
              <a:rPr lang="en-US" dirty="0">
                <a:hlinkClick r:id="rId4"/>
              </a:rPr>
              <a:t>homeless@serve.org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20728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2209800"/>
            <a:ext cx="9600774" cy="2057400"/>
          </a:xfrm>
        </p:spPr>
        <p:txBody>
          <a:bodyPr>
            <a:noAutofit/>
          </a:bodyPr>
          <a:lstStyle/>
          <a:p>
            <a:pPr algn="ctr"/>
            <a:r>
              <a:rPr lang="en-US" sz="7200" i="1" dirty="0"/>
              <a:t>QUESTIONS</a:t>
            </a:r>
            <a:br>
              <a:rPr lang="en-US" sz="7200" i="1" dirty="0"/>
            </a:br>
            <a:r>
              <a:rPr lang="en-US" sz="7200" i="1" dirty="0"/>
              <a:t>?</a:t>
            </a:r>
          </a:p>
        </p:txBody>
      </p:sp>
    </p:spTree>
    <p:extLst>
      <p:ext uri="{BB962C8B-B14F-4D97-AF65-F5344CB8AC3E}">
        <p14:creationId xmlns:p14="http://schemas.microsoft.com/office/powerpoint/2010/main" val="28043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152400"/>
            <a:ext cx="10055781" cy="1609344"/>
          </a:xfrm>
        </p:spPr>
        <p:txBody>
          <a:bodyPr>
            <a:normAutofit/>
          </a:bodyPr>
          <a:lstStyle/>
          <a:p>
            <a:pPr algn="ctr"/>
            <a:r>
              <a:rPr lang="en-US" sz="4400" i="1" dirty="0"/>
              <a:t>McKinney-Vento Homeless Education Act</a:t>
            </a:r>
          </a:p>
        </p:txBody>
      </p:sp>
      <p:sp>
        <p:nvSpPr>
          <p:cNvPr id="3" name="Content Placeholder 2"/>
          <p:cNvSpPr>
            <a:spLocks noGrp="1"/>
          </p:cNvSpPr>
          <p:nvPr>
            <p:ph idx="1"/>
          </p:nvPr>
        </p:nvSpPr>
        <p:spPr>
          <a:xfrm>
            <a:off x="1979612" y="1981200"/>
            <a:ext cx="9750981" cy="4050792"/>
          </a:xfrm>
        </p:spPr>
        <p:txBody>
          <a:bodyPr>
            <a:normAutofit/>
          </a:bodyPr>
          <a:lstStyle/>
          <a:p>
            <a:pPr marL="0" indent="0">
              <a:buNone/>
            </a:pPr>
            <a:r>
              <a:rPr lang="en-US" sz="3200" dirty="0"/>
              <a:t>Under McKinney-Vento, state educational agencies (SEAs) and local educational agencies (LEAs) must ensure that homeless children and youths have equal access to the same free, appropriate public education, including a public preschool education, as provided to other children and youths. ​</a:t>
            </a:r>
          </a:p>
        </p:txBody>
      </p:sp>
    </p:spTree>
    <p:extLst>
      <p:ext uri="{BB962C8B-B14F-4D97-AF65-F5344CB8AC3E}">
        <p14:creationId xmlns:p14="http://schemas.microsoft.com/office/powerpoint/2010/main" val="155346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1850392" y="381000"/>
            <a:ext cx="9600774" cy="710755"/>
          </a:xfrm>
        </p:spPr>
        <p:txBody>
          <a:bodyPr>
            <a:normAutofit/>
          </a:bodyPr>
          <a:lstStyle/>
          <a:p>
            <a:pPr algn="ctr"/>
            <a:r>
              <a:rPr lang="en-US" sz="4400" i="1" dirty="0"/>
              <a:t>The McKinney-Vento Definition of Homeless</a:t>
            </a:r>
          </a:p>
        </p:txBody>
      </p:sp>
      <p:sp>
        <p:nvSpPr>
          <p:cNvPr id="14" name="Content Placeholder 13"/>
          <p:cNvSpPr>
            <a:spLocks noGrp="1"/>
          </p:cNvSpPr>
          <p:nvPr>
            <p:ph idx="1"/>
          </p:nvPr>
        </p:nvSpPr>
        <p:spPr>
          <a:xfrm>
            <a:off x="1871664" y="1676400"/>
            <a:ext cx="10157354" cy="5486400"/>
          </a:xfrm>
        </p:spPr>
        <p:txBody>
          <a:bodyPr>
            <a:normAutofit/>
          </a:bodyPr>
          <a:lstStyle/>
          <a:p>
            <a:pPr>
              <a:spcAft>
                <a:spcPts val="1200"/>
              </a:spcAft>
            </a:pPr>
            <a:r>
              <a:rPr lang="en-US" dirty="0"/>
              <a:t>Individuals who </a:t>
            </a:r>
            <a:r>
              <a:rPr lang="en-US" b="1" dirty="0"/>
              <a:t>lack a </a:t>
            </a:r>
            <a:r>
              <a:rPr lang="en-US" b="1" u="sng" dirty="0"/>
              <a:t>fixed</a:t>
            </a:r>
            <a:r>
              <a:rPr lang="en-US" b="1" dirty="0"/>
              <a:t>, </a:t>
            </a:r>
            <a:r>
              <a:rPr lang="en-US" b="1" u="sng" dirty="0"/>
              <a:t>regular</a:t>
            </a:r>
            <a:r>
              <a:rPr lang="en-US" b="1" dirty="0"/>
              <a:t>,&amp; </a:t>
            </a:r>
            <a:r>
              <a:rPr lang="en-US" b="1" u="sng" dirty="0"/>
              <a:t>adequate</a:t>
            </a:r>
            <a:br>
              <a:rPr lang="en-US" b="1" dirty="0"/>
            </a:br>
            <a:r>
              <a:rPr lang="en-US" b="1" dirty="0"/>
              <a:t>nighttime residence:</a:t>
            </a:r>
            <a:endParaRPr lang="en-US" sz="1200" b="1" dirty="0"/>
          </a:p>
          <a:p>
            <a:pPr lvl="1">
              <a:spcAft>
                <a:spcPts val="1200"/>
              </a:spcAft>
            </a:pPr>
            <a:r>
              <a:rPr lang="en-US" sz="2200" b="1" dirty="0"/>
              <a:t>Fixed: </a:t>
            </a:r>
            <a:r>
              <a:rPr lang="en-US" sz="2200" dirty="0"/>
              <a:t>not subject to change, permanent, stationary</a:t>
            </a:r>
            <a:endParaRPr lang="en-US" sz="2200" b="1" dirty="0"/>
          </a:p>
          <a:p>
            <a:pPr lvl="1">
              <a:spcAft>
                <a:spcPts val="1200"/>
              </a:spcAft>
            </a:pPr>
            <a:r>
              <a:rPr lang="en-US" sz="2200" b="1" dirty="0"/>
              <a:t>Regular: </a:t>
            </a:r>
            <a:r>
              <a:rPr lang="en-US" sz="2200" dirty="0"/>
              <a:t>consistent, routine, predictable, normal, standard</a:t>
            </a:r>
            <a:endParaRPr lang="en-US" sz="2200" b="1" dirty="0"/>
          </a:p>
          <a:p>
            <a:pPr lvl="1">
              <a:spcAft>
                <a:spcPts val="1200"/>
              </a:spcAft>
            </a:pPr>
            <a:r>
              <a:rPr lang="en-US" sz="2200" b="1" dirty="0"/>
              <a:t>Adequate: </a:t>
            </a:r>
            <a:r>
              <a:rPr lang="en-US" sz="2200" dirty="0"/>
              <a:t>sufficient to meet physical &amp; psychological needs</a:t>
            </a:r>
          </a:p>
          <a:p>
            <a:pPr>
              <a:spcAft>
                <a:spcPts val="1200"/>
              </a:spcAft>
            </a:pPr>
            <a:r>
              <a:rPr lang="en-US" b="1" dirty="0">
                <a:solidFill>
                  <a:srgbClr val="FF0000"/>
                </a:solidFill>
              </a:rPr>
              <a:t>Can the student go to the same place (</a:t>
            </a:r>
            <a:r>
              <a:rPr lang="en-US" b="1" u="sng" dirty="0">
                <a:solidFill>
                  <a:srgbClr val="FF0000"/>
                </a:solidFill>
              </a:rPr>
              <a:t>fixed</a:t>
            </a:r>
            <a:r>
              <a:rPr lang="en-US" b="1" dirty="0">
                <a:solidFill>
                  <a:srgbClr val="FF0000"/>
                </a:solidFill>
              </a:rPr>
              <a:t>) every night (</a:t>
            </a:r>
            <a:r>
              <a:rPr lang="en-US" b="1" u="sng" dirty="0">
                <a:solidFill>
                  <a:srgbClr val="FF0000"/>
                </a:solidFill>
              </a:rPr>
              <a:t>regular</a:t>
            </a:r>
            <a:r>
              <a:rPr lang="en-US" b="1" dirty="0">
                <a:solidFill>
                  <a:srgbClr val="FF0000"/>
                </a:solidFill>
              </a:rPr>
              <a:t>) to sleep in a safe &amp; sufficient space (</a:t>
            </a:r>
            <a:r>
              <a:rPr lang="en-US" b="1" u="sng" dirty="0">
                <a:solidFill>
                  <a:srgbClr val="FF0000"/>
                </a:solidFill>
              </a:rPr>
              <a:t>adequate</a:t>
            </a:r>
            <a:r>
              <a:rPr lang="en-US" b="1" dirty="0">
                <a:solidFill>
                  <a:srgbClr val="FF0000"/>
                </a:solidFill>
              </a:rPr>
              <a: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599"/>
            <a:ext cx="9600774" cy="762001"/>
          </a:xfrm>
        </p:spPr>
        <p:txBody>
          <a:bodyPr>
            <a:normAutofit/>
          </a:bodyPr>
          <a:lstStyle/>
          <a:p>
            <a:pPr algn="ctr"/>
            <a:r>
              <a:rPr lang="en-US" sz="4400" i="1" dirty="0"/>
              <a:t>Defining Homelessness</a:t>
            </a:r>
          </a:p>
        </p:txBody>
      </p:sp>
      <p:sp>
        <p:nvSpPr>
          <p:cNvPr id="3" name="Content Placeholder 2"/>
          <p:cNvSpPr>
            <a:spLocks noGrp="1"/>
          </p:cNvSpPr>
          <p:nvPr>
            <p:ph idx="1"/>
          </p:nvPr>
        </p:nvSpPr>
        <p:spPr>
          <a:xfrm>
            <a:off x="1903412" y="2057400"/>
            <a:ext cx="10055781" cy="4050792"/>
          </a:xfrm>
        </p:spPr>
        <p:txBody>
          <a:bodyPr>
            <a:normAutofit/>
          </a:bodyPr>
          <a:lstStyle/>
          <a:p>
            <a:pPr marL="0" indent="0">
              <a:spcAft>
                <a:spcPts val="1200"/>
              </a:spcAft>
              <a:buNone/>
            </a:pPr>
            <a:r>
              <a:rPr lang="en-US" sz="2000" dirty="0"/>
              <a:t>Students are considered homeless when they are:</a:t>
            </a:r>
          </a:p>
          <a:p>
            <a:pPr>
              <a:spcAft>
                <a:spcPts val="1200"/>
              </a:spcAft>
            </a:pPr>
            <a:r>
              <a:rPr lang="en-US" sz="2000" b="1" u="sng" dirty="0"/>
              <a:t>Sharing the housing (Doubled-up)</a:t>
            </a:r>
            <a:r>
              <a:rPr lang="en-US" sz="2000" b="1" dirty="0"/>
              <a:t> </a:t>
            </a:r>
            <a:r>
              <a:rPr lang="en-US" sz="2000" dirty="0"/>
              <a:t>of others </a:t>
            </a:r>
            <a:r>
              <a:rPr lang="en-US" sz="2000" b="1" u="sng" dirty="0"/>
              <a:t>due to loss of housing, economic hardship, or similar reason</a:t>
            </a:r>
            <a:r>
              <a:rPr lang="en-US" sz="2000" dirty="0"/>
              <a:t>;</a:t>
            </a:r>
          </a:p>
          <a:p>
            <a:pPr>
              <a:spcAft>
                <a:spcPts val="1200"/>
              </a:spcAft>
            </a:pPr>
            <a:r>
              <a:rPr lang="en-US" sz="2000" dirty="0"/>
              <a:t>Living in </a:t>
            </a:r>
            <a:r>
              <a:rPr lang="en-US" sz="2000" b="1" u="sng" dirty="0"/>
              <a:t>motels, hotels,</a:t>
            </a:r>
            <a:r>
              <a:rPr lang="en-US" sz="2000" dirty="0"/>
              <a:t> </a:t>
            </a:r>
            <a:r>
              <a:rPr lang="en-US" sz="2000" b="1" u="sng" dirty="0"/>
              <a:t>trailer parks </a:t>
            </a:r>
            <a:r>
              <a:rPr lang="en-US" sz="2000" dirty="0"/>
              <a:t>or </a:t>
            </a:r>
            <a:r>
              <a:rPr lang="en-US" sz="2000" b="1" u="sng" dirty="0"/>
              <a:t>camp grounds</a:t>
            </a:r>
            <a:r>
              <a:rPr lang="en-US" sz="2000" b="1" dirty="0"/>
              <a:t> </a:t>
            </a:r>
            <a:r>
              <a:rPr lang="en-US" sz="2000" dirty="0"/>
              <a:t>due to the lack of alternative accommodations;</a:t>
            </a:r>
          </a:p>
          <a:p>
            <a:pPr>
              <a:spcAft>
                <a:spcPts val="1200"/>
              </a:spcAft>
            </a:pPr>
            <a:r>
              <a:rPr lang="en-US" sz="2000" dirty="0"/>
              <a:t>Living in </a:t>
            </a:r>
            <a:r>
              <a:rPr lang="en-US" sz="2000" b="1" u="sng" dirty="0"/>
              <a:t>emergency or transitional shelters</a:t>
            </a:r>
            <a:r>
              <a:rPr lang="en-US" sz="2000" dirty="0"/>
              <a:t>; </a:t>
            </a:r>
          </a:p>
          <a:p>
            <a:pPr>
              <a:spcAft>
                <a:spcPts val="1200"/>
              </a:spcAft>
            </a:pPr>
            <a:r>
              <a:rPr lang="en-US" sz="2000" b="1" u="sng" dirty="0"/>
              <a:t>Abandoned in hospitals</a:t>
            </a:r>
          </a:p>
          <a:p>
            <a:pPr>
              <a:spcAft>
                <a:spcPts val="1200"/>
              </a:spcAft>
            </a:pPr>
            <a:r>
              <a:rPr lang="en-US" sz="2000" b="1" u="sng" dirty="0"/>
              <a:t>Fleeing from domestic violence</a:t>
            </a:r>
            <a:endParaRPr lang="en-US" sz="2000" b="1" dirty="0"/>
          </a:p>
        </p:txBody>
      </p:sp>
    </p:spTree>
    <p:extLst>
      <p:ext uri="{BB962C8B-B14F-4D97-AF65-F5344CB8AC3E}">
        <p14:creationId xmlns:p14="http://schemas.microsoft.com/office/powerpoint/2010/main" val="383719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Defining Homelessness</a:t>
            </a:r>
          </a:p>
        </p:txBody>
      </p:sp>
      <p:sp>
        <p:nvSpPr>
          <p:cNvPr id="3" name="Content Placeholder 2"/>
          <p:cNvSpPr>
            <a:spLocks noGrp="1"/>
          </p:cNvSpPr>
          <p:nvPr>
            <p:ph idx="1"/>
          </p:nvPr>
        </p:nvSpPr>
        <p:spPr>
          <a:xfrm>
            <a:off x="1674812" y="2133600"/>
            <a:ext cx="10055781" cy="4050792"/>
          </a:xfrm>
        </p:spPr>
        <p:txBody>
          <a:bodyPr/>
          <a:lstStyle/>
          <a:p>
            <a:pPr>
              <a:spcAft>
                <a:spcPts val="1200"/>
              </a:spcAft>
            </a:pPr>
            <a:r>
              <a:rPr lang="en-US" dirty="0"/>
              <a:t>Staying at a primary nighttime residence that is a </a:t>
            </a:r>
            <a:r>
              <a:rPr lang="en-US" b="1" u="sng" dirty="0"/>
              <a:t>public or private place not designed for or ordinarily used as </a:t>
            </a:r>
            <a:r>
              <a:rPr lang="en-US" dirty="0"/>
              <a:t>a regular </a:t>
            </a:r>
            <a:r>
              <a:rPr lang="en-US" b="1" u="sng" dirty="0"/>
              <a:t>sleeping accommodation </a:t>
            </a:r>
            <a:r>
              <a:rPr lang="en-US" dirty="0"/>
              <a:t>for human beings;</a:t>
            </a:r>
          </a:p>
          <a:p>
            <a:pPr>
              <a:spcAft>
                <a:spcPts val="1200"/>
              </a:spcAft>
            </a:pPr>
            <a:r>
              <a:rPr lang="en-US" dirty="0"/>
              <a:t>Living in </a:t>
            </a:r>
            <a:r>
              <a:rPr lang="en-US" b="1" u="sng" dirty="0"/>
              <a:t>cars, parks, public spaces, abandoned buildings, sub-standard housing, bus or train stations</a:t>
            </a:r>
            <a:r>
              <a:rPr lang="en-US" dirty="0"/>
              <a:t>, or similar settings; </a:t>
            </a:r>
          </a:p>
          <a:p>
            <a:pPr>
              <a:spcAft>
                <a:spcPts val="1200"/>
              </a:spcAft>
            </a:pPr>
            <a:r>
              <a:rPr lang="en-US" b="1" u="sng" dirty="0"/>
              <a:t>Migrants</a:t>
            </a:r>
            <a:r>
              <a:rPr lang="en-US" dirty="0"/>
              <a:t> living in the conditions described above.</a:t>
            </a:r>
          </a:p>
          <a:p>
            <a:endParaRPr lang="en-US" dirty="0"/>
          </a:p>
        </p:txBody>
      </p:sp>
      <p:pic>
        <p:nvPicPr>
          <p:cNvPr id="5" name="Picture 4">
            <a:extLst>
              <a:ext uri="{FF2B5EF4-FFF2-40B4-BE49-F238E27FC236}">
                <a16:creationId xmlns:a16="http://schemas.microsoft.com/office/drawing/2014/main" id="{18216C54-5555-5E40-81C7-54696D60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689" y="4724401"/>
            <a:ext cx="2971800" cy="1739836"/>
          </a:xfrm>
          <a:prstGeom prst="rect">
            <a:avLst/>
          </a:prstGeom>
        </p:spPr>
      </p:pic>
    </p:spTree>
    <p:extLst>
      <p:ext uri="{BB962C8B-B14F-4D97-AF65-F5344CB8AC3E}">
        <p14:creationId xmlns:p14="http://schemas.microsoft.com/office/powerpoint/2010/main" val="237499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04800"/>
            <a:ext cx="10055781" cy="1609344"/>
          </a:xfrm>
        </p:spPr>
        <p:txBody>
          <a:bodyPr>
            <a:normAutofit/>
          </a:bodyPr>
          <a:lstStyle/>
          <a:p>
            <a:pPr algn="ctr"/>
            <a:r>
              <a:rPr lang="en-US" sz="4400" i="1" dirty="0"/>
              <a:t>Defining Homeless Unaccompanied youth</a:t>
            </a:r>
          </a:p>
        </p:txBody>
      </p:sp>
      <p:sp>
        <p:nvSpPr>
          <p:cNvPr id="3" name="Content Placeholder 2"/>
          <p:cNvSpPr>
            <a:spLocks noGrp="1"/>
          </p:cNvSpPr>
          <p:nvPr>
            <p:ph idx="1"/>
          </p:nvPr>
        </p:nvSpPr>
        <p:spPr>
          <a:xfrm>
            <a:off x="1751012" y="2133600"/>
            <a:ext cx="10055781" cy="4648200"/>
          </a:xfrm>
        </p:spPr>
        <p:txBody>
          <a:bodyPr>
            <a:normAutofit/>
          </a:bodyPr>
          <a:lstStyle/>
          <a:p>
            <a:r>
              <a:rPr lang="en-US" dirty="0"/>
              <a:t>An unaccompanied youth is defined in the McKinney-Vento Act as </a:t>
            </a:r>
            <a:r>
              <a:rPr lang="en-US" u="sng" dirty="0"/>
              <a:t>“a homeless child or youth not in the physical custody of a parent or guardian.”</a:t>
            </a:r>
            <a:r>
              <a:rPr lang="en-US" dirty="0"/>
              <a:t> (42 U.S.C. § 11434a(6)). This definition can be used to describe youth who are residing with a caregiver who is not a parent or guardian as well as youth who are living without the care of an adult.</a:t>
            </a:r>
          </a:p>
          <a:p>
            <a:pPr marL="0" indent="0">
              <a:buNone/>
            </a:pPr>
            <a:endParaRPr lang="en-US" dirty="0"/>
          </a:p>
          <a:p>
            <a:r>
              <a:rPr lang="en-US" dirty="0"/>
              <a:t>An unaccompanied youth is a child or youth who is not in the physical custody of a parent or guardian and lacks a fixed, regular, and adequate nighttime residence.</a:t>
            </a:r>
          </a:p>
          <a:p>
            <a:pPr marL="0" indent="0">
              <a:buNone/>
            </a:pPr>
            <a:endParaRPr lang="en-US" dirty="0"/>
          </a:p>
          <a:p>
            <a:r>
              <a:rPr lang="en-US" dirty="0"/>
              <a:t>An unaccompanied youth must fit the definitions of </a:t>
            </a:r>
            <a:r>
              <a:rPr lang="en-US" i="1" dirty="0"/>
              <a:t>both </a:t>
            </a:r>
            <a:r>
              <a:rPr lang="en-US" b="1" i="1" u="sng" dirty="0"/>
              <a:t>homeless and unaccompanied</a:t>
            </a:r>
            <a:r>
              <a:rPr lang="en-US" b="1" i="1" dirty="0"/>
              <a:t> </a:t>
            </a:r>
            <a:r>
              <a:rPr lang="en-US" dirty="0"/>
              <a:t>in the McKinney-Vento Act to receive assistance under the provisions in the law. </a:t>
            </a:r>
          </a:p>
          <a:p>
            <a:endParaRPr lang="en-US" dirty="0"/>
          </a:p>
        </p:txBody>
      </p:sp>
    </p:spTree>
    <p:extLst>
      <p:ext uri="{BB962C8B-B14F-4D97-AF65-F5344CB8AC3E}">
        <p14:creationId xmlns:p14="http://schemas.microsoft.com/office/powerpoint/2010/main" val="12233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56BA-1503-464C-8B95-83E16DE9F2AB}"/>
              </a:ext>
            </a:extLst>
          </p:cNvPr>
          <p:cNvSpPr>
            <a:spLocks noGrp="1"/>
          </p:cNvSpPr>
          <p:nvPr>
            <p:ph type="title"/>
          </p:nvPr>
        </p:nvSpPr>
        <p:spPr>
          <a:xfrm>
            <a:off x="1598611" y="609600"/>
            <a:ext cx="10055781" cy="1609344"/>
          </a:xfrm>
        </p:spPr>
        <p:txBody>
          <a:bodyPr>
            <a:normAutofit/>
          </a:bodyPr>
          <a:lstStyle/>
          <a:p>
            <a:pPr algn="ctr"/>
            <a:r>
              <a:rPr lang="en-US" sz="4400" i="1" dirty="0"/>
              <a:t>Defining Homeless Unaccompanied Youth </a:t>
            </a:r>
            <a:r>
              <a:rPr lang="en-US" sz="3200" i="1" dirty="0"/>
              <a:t>(Continued)</a:t>
            </a:r>
            <a:endParaRPr lang="en-US" sz="4400" i="1" dirty="0"/>
          </a:p>
        </p:txBody>
      </p:sp>
      <p:sp>
        <p:nvSpPr>
          <p:cNvPr id="3" name="Content Placeholder 2">
            <a:extLst>
              <a:ext uri="{FF2B5EF4-FFF2-40B4-BE49-F238E27FC236}">
                <a16:creationId xmlns:a16="http://schemas.microsoft.com/office/drawing/2014/main" id="{E3CBD1E8-60C0-0546-8576-C72C2975A647}"/>
              </a:ext>
            </a:extLst>
          </p:cNvPr>
          <p:cNvSpPr>
            <a:spLocks noGrp="1"/>
          </p:cNvSpPr>
          <p:nvPr>
            <p:ph idx="1"/>
          </p:nvPr>
        </p:nvSpPr>
        <p:spPr>
          <a:xfrm>
            <a:off x="1598612" y="2093976"/>
            <a:ext cx="10055781" cy="4050792"/>
          </a:xfrm>
        </p:spPr>
        <p:txBody>
          <a:bodyPr/>
          <a:lstStyle/>
          <a:p>
            <a:r>
              <a:rPr lang="en-US" dirty="0"/>
              <a:t>Unaccompanied youth are eligible for services under the McKinney-Vento Act regardless of the circumstances that led to their separation from family; this includes youth who ran away from home, and youth who were forced from the home by </a:t>
            </a:r>
            <a:r>
              <a:rPr lang="en-US"/>
              <a:t>their families.</a:t>
            </a:r>
            <a:endParaRPr lang="en-US" dirty="0"/>
          </a:p>
        </p:txBody>
      </p:sp>
      <p:pic>
        <p:nvPicPr>
          <p:cNvPr id="5" name="Picture 4">
            <a:extLst>
              <a:ext uri="{FF2B5EF4-FFF2-40B4-BE49-F238E27FC236}">
                <a16:creationId xmlns:a16="http://schemas.microsoft.com/office/drawing/2014/main" id="{957A86B0-DC47-9C48-9433-1CA13587F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2" y="3200400"/>
            <a:ext cx="4889500" cy="3302000"/>
          </a:xfrm>
          <a:prstGeom prst="rect">
            <a:avLst/>
          </a:prstGeom>
        </p:spPr>
      </p:pic>
    </p:spTree>
    <p:extLst>
      <p:ext uri="{BB962C8B-B14F-4D97-AF65-F5344CB8AC3E}">
        <p14:creationId xmlns:p14="http://schemas.microsoft.com/office/powerpoint/2010/main" val="133844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45571008"/>
              </p:ext>
            </p:extLst>
          </p:nvPr>
        </p:nvGraphicFramePr>
        <p:xfrm>
          <a:off x="1751012" y="304800"/>
          <a:ext cx="10296526" cy="6324600"/>
        </p:xfrm>
        <a:graphic>
          <a:graphicData uri="http://schemas.openxmlformats.org/presentationml/2006/ole">
            <mc:AlternateContent xmlns:mc="http://schemas.openxmlformats.org/markup-compatibility/2006">
              <mc:Choice xmlns:v="urn:schemas-microsoft-com:vml" Requires="v">
                <p:oleObj name="Document" r:id="rId2" imgW="9087044" imgH="6576539" progId="Word.Document.8">
                  <p:embed/>
                </p:oleObj>
              </mc:Choice>
              <mc:Fallback>
                <p:oleObj name="Document" r:id="rId2" imgW="9087044" imgH="6576539" progId="Word.Document.8">
                  <p:embed/>
                  <p:pic>
                    <p:nvPicPr>
                      <p:cNvPr id="4" name="Object 3"/>
                      <p:cNvPicPr/>
                      <p:nvPr/>
                    </p:nvPicPr>
                    <p:blipFill>
                      <a:blip r:embed="rId3"/>
                      <a:stretch>
                        <a:fillRect/>
                      </a:stretch>
                    </p:blipFill>
                    <p:spPr>
                      <a:xfrm>
                        <a:off x="1751012" y="304800"/>
                        <a:ext cx="10296526" cy="6324600"/>
                      </a:xfrm>
                      <a:prstGeom prst="rect">
                        <a:avLst/>
                      </a:prstGeom>
                    </p:spPr>
                  </p:pic>
                </p:oleObj>
              </mc:Fallback>
            </mc:AlternateContent>
          </a:graphicData>
        </a:graphic>
      </p:graphicFrame>
    </p:spTree>
    <p:extLst>
      <p:ext uri="{BB962C8B-B14F-4D97-AF65-F5344CB8AC3E}">
        <p14:creationId xmlns:p14="http://schemas.microsoft.com/office/powerpoint/2010/main" val="3220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61d2b80f-bbce-4555-9ac5-a2a7d4f75ca0">
      <UserInfo>
        <DisplayName/>
        <AccountId xsi:nil="true"/>
        <AccountType/>
      </UserInfo>
    </Teachers>
    <Has_Teacher_Only_SectionGroup xmlns="61d2b80f-bbce-4555-9ac5-a2a7d4f75ca0" xsi:nil="true"/>
    <Self_Registration_Enabled0 xmlns="61d2b80f-bbce-4555-9ac5-a2a7d4f75ca0" xsi:nil="true"/>
    <_ip_UnifiedCompliancePolicyUIAction xmlns="http://schemas.microsoft.com/sharepoint/v3" xsi:nil="true"/>
    <IsNotebookLocked xmlns="61d2b80f-bbce-4555-9ac5-a2a7d4f75ca0" xsi:nil="true"/>
    <Owner xmlns="61d2b80f-bbce-4555-9ac5-a2a7d4f75ca0">
      <UserInfo>
        <DisplayName/>
        <AccountId xsi:nil="true"/>
        <AccountType/>
      </UserInfo>
    </Owner>
    <CultureName xmlns="61d2b80f-bbce-4555-9ac5-a2a7d4f75ca0" xsi:nil="true"/>
    <Distribution_Groups xmlns="61d2b80f-bbce-4555-9ac5-a2a7d4f75ca0" xsi:nil="true"/>
    <Invited_Teachers xmlns="61d2b80f-bbce-4555-9ac5-a2a7d4f75ca0" xsi:nil="true"/>
    <TeamsChannelId xmlns="61d2b80f-bbce-4555-9ac5-a2a7d4f75ca0" xsi:nil="true"/>
    <NotebookType xmlns="61d2b80f-bbce-4555-9ac5-a2a7d4f75ca0" xsi:nil="true"/>
    <DefaultSectionNames xmlns="61d2b80f-bbce-4555-9ac5-a2a7d4f75ca0" xsi:nil="true"/>
    <Is_Collaboration_Space_Locked xmlns="61d2b80f-bbce-4555-9ac5-a2a7d4f75ca0" xsi:nil="true"/>
    <_ip_UnifiedCompliancePolicyProperties xmlns="http://schemas.microsoft.com/sharepoint/v3" xsi:nil="true"/>
    <AppVersion xmlns="61d2b80f-bbce-4555-9ac5-a2a7d4f75ca0" xsi:nil="true"/>
    <FolderType xmlns="61d2b80f-bbce-4555-9ac5-a2a7d4f75ca0" xsi:nil="true"/>
    <Student_Groups xmlns="61d2b80f-bbce-4555-9ac5-a2a7d4f75ca0">
      <UserInfo>
        <DisplayName/>
        <AccountId xsi:nil="true"/>
        <AccountType/>
      </UserInfo>
    </Student_Groups>
    <Templates xmlns="61d2b80f-bbce-4555-9ac5-a2a7d4f75ca0" xsi:nil="true"/>
    <Teams_Channel_Section_Location xmlns="61d2b80f-bbce-4555-9ac5-a2a7d4f75ca0" xsi:nil="true"/>
    <Students xmlns="61d2b80f-bbce-4555-9ac5-a2a7d4f75ca0">
      <UserInfo>
        <DisplayName/>
        <AccountId xsi:nil="true"/>
        <AccountType/>
      </UserInfo>
    </Students>
    <Self_Registration_Enabled xmlns="61d2b80f-bbce-4555-9ac5-a2a7d4f75ca0" xsi:nil="true"/>
    <Math_Settings xmlns="61d2b80f-bbce-4555-9ac5-a2a7d4f75ca0" xsi:nil="true"/>
    <_activity xmlns="61d2b80f-bbce-4555-9ac5-a2a7d4f75ca0" xsi:nil="true"/>
    <Invited_Students xmlns="61d2b80f-bbce-4555-9ac5-a2a7d4f75ca0" xsi:nil="true"/>
    <LMS_Mappings xmlns="61d2b80f-bbce-4555-9ac5-a2a7d4f75c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8A01932A7F094CBEF3148B354A32BD" ma:contentTypeVersion="42" ma:contentTypeDescription="Create a new document." ma:contentTypeScope="" ma:versionID="0bc4da4f148ad224b79515acdedcd16c">
  <xsd:schema xmlns:xsd="http://www.w3.org/2001/XMLSchema" xmlns:xs="http://www.w3.org/2001/XMLSchema" xmlns:p="http://schemas.microsoft.com/office/2006/metadata/properties" xmlns:ns1="http://schemas.microsoft.com/sharepoint/v3" xmlns:ns3="e47951db-ec5a-4133-8821-9e573dd8426a" xmlns:ns4="61d2b80f-bbce-4555-9ac5-a2a7d4f75ca0" targetNamespace="http://schemas.microsoft.com/office/2006/metadata/properties" ma:root="true" ma:fieldsID="f8606b63bfb3768779274d0989a1079a" ns1:_="" ns3:_="" ns4:_="">
    <xsd:import namespace="http://schemas.microsoft.com/sharepoint/v3"/>
    <xsd:import namespace="e47951db-ec5a-4133-8821-9e573dd8426a"/>
    <xsd:import namespace="61d2b80f-bbce-4555-9ac5-a2a7d4f75ca0"/>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MediaServiceMetadata" minOccurs="0"/>
                <xsd:element ref="ns4:MediaServiceFastMetadata" minOccurs="0"/>
                <xsd:element ref="ns4:Templates" minOccurs="0"/>
                <xsd:element ref="ns4:CultureName" minOccurs="0"/>
                <xsd:element ref="ns4:Self_Registration_Enabled0" minOccurs="0"/>
                <xsd:element ref="ns4:Is_Collaboration_Space_Locked" minOccurs="0"/>
                <xsd:element ref="ns4:TeamsChannelId" minOccurs="0"/>
                <xsd:element ref="ns4:Math_Settings" minOccurs="0"/>
                <xsd:element ref="ns4:Distribution_Groups" minOccurs="0"/>
                <xsd:element ref="ns4:LMS_Mappings" minOccurs="0"/>
                <xsd:element ref="ns4:IsNotebookLocked"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Teams_Channel_Section_Location" minOccurs="0"/>
                <xsd:element ref="ns1:_ip_UnifiedCompliancePolicyProperties" minOccurs="0"/>
                <xsd:element ref="ns1:_ip_UnifiedCompliancePolicyUIAction" minOccurs="0"/>
                <xsd:element ref="ns4:MediaLengthInSeconds" minOccurs="0"/>
                <xsd:element ref="ns4:MediaServiceSearchProperties" minOccurs="0"/>
                <xsd:element ref="ns4:_activity" minOccurs="0"/>
                <xsd:element ref="ns4:MediaServiceLocation"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951db-ec5a-4133-8821-9e573dd842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d2b80f-bbce-4555-9ac5-a2a7d4f75ca0"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Templates" ma:index="25" nillable="true" ma:displayName="Templates" ma:internalName="Templates">
      <xsd:simpleType>
        <xsd:restriction base="dms:Note">
          <xsd:maxLength value="255"/>
        </xsd:restriction>
      </xsd:simpleType>
    </xsd:element>
    <xsd:element name="CultureName" ma:index="26" nillable="true" ma:displayName="Culture Name" ma:internalName="CultureName">
      <xsd:simpleType>
        <xsd:restriction base="dms:Text"/>
      </xsd:simpleType>
    </xsd:element>
    <xsd:element name="Self_Registration_Enabled0" ma:index="27" nillable="true" ma:displayName="Self Registration Enabled" ma:internalName="Self_Registration_Enabled0">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TeamsChannelId" ma:index="29" nillable="true" ma:displayName="Teams Channel Id" ma:internalName="TeamsChannelId">
      <xsd:simpleType>
        <xsd:restriction base="dms:Text"/>
      </xsd:simpleType>
    </xsd:element>
    <xsd:element name="Math_Settings" ma:index="30" nillable="true" ma:displayName="Math Settings" ma:internalName="Math_Settings">
      <xsd:simpleType>
        <xsd:restriction base="dms:Text"/>
      </xsd:simple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sNotebookLocked" ma:index="33" nillable="true" ma:displayName="Is Notebook Locked" ma:internalName="IsNotebookLocked">
      <xsd:simpleType>
        <xsd:restriction base="dms:Boolea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DateTaken" ma:index="40" nillable="true" ma:displayName="MediaServiceDateTaken" ma:hidden="true" ma:internalName="MediaServiceDateTaken" ma:readOnly="true">
      <xsd:simpleType>
        <xsd:restriction base="dms:Text"/>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_activity" ma:index="46" nillable="true" ma:displayName="_activity" ma:hidden="true" ma:internalName="_activity">
      <xsd:simpleType>
        <xsd:restriction base="dms:Note"/>
      </xsd:simpleType>
    </xsd:element>
    <xsd:element name="MediaServiceLocation" ma:index="47" nillable="true" ma:displayName="Location" ma:indexed="true" ma:internalName="MediaServiceLocation" ma:readOnly="true">
      <xsd:simpleType>
        <xsd:restriction base="dms:Text"/>
      </xsd:simpleType>
    </xsd:element>
    <xsd:element name="MediaServiceObjectDetectorVersions" ma:index="48" nillable="true" ma:displayName="MediaServiceObjectDetectorVersions" ma:hidden="true" ma:indexed="true" ma:internalName="MediaServiceObjectDetectorVersions" ma:readOnly="true">
      <xsd:simpleType>
        <xsd:restriction base="dms:Text"/>
      </xsd:simpleType>
    </xsd:element>
    <xsd:element name="MediaServiceSystemTags" ma:index="4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www.w3.org/XML/1998/namespace"/>
    <ds:schemaRef ds:uri="http://schemas.microsoft.com/office/2006/documentManagement/types"/>
    <ds:schemaRef ds:uri="http://purl.org/dc/elements/1.1/"/>
    <ds:schemaRef ds:uri="http://schemas.microsoft.com/office/infopath/2007/PartnerControls"/>
    <ds:schemaRef ds:uri="http://schemas.microsoft.com/sharepoint/v3"/>
    <ds:schemaRef ds:uri="http://schemas.openxmlformats.org/package/2006/metadata/core-properties"/>
    <ds:schemaRef ds:uri="61d2b80f-bbce-4555-9ac5-a2a7d4f75ca0"/>
    <ds:schemaRef ds:uri="http://purl.org/dc/dcmitype/"/>
    <ds:schemaRef ds:uri="e47951db-ec5a-4133-8821-9e573dd8426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1A5291F-F963-415B-9CBC-A3DD48310970}">
  <ds:schemaRefs>
    <ds:schemaRef ds:uri="http://schemas.microsoft.com/sharepoint/v3/contenttype/forms"/>
  </ds:schemaRefs>
</ds:datastoreItem>
</file>

<file path=customXml/itemProps3.xml><?xml version="1.0" encoding="utf-8"?>
<ds:datastoreItem xmlns:ds="http://schemas.openxmlformats.org/officeDocument/2006/customXml" ds:itemID="{E1BEB526-F585-4F46-9BED-3D60ECDC2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7951db-ec5a-4133-8821-9e573dd8426a"/>
    <ds:schemaRef ds:uri="61d2b80f-bbce-4555-9ac5-a2a7d4f7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1381</TotalTime>
  <Words>1441</Words>
  <Application>Microsoft Office PowerPoint</Application>
  <PresentationFormat>Custom</PresentationFormat>
  <Paragraphs>145</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Calisto MT</vt:lpstr>
      <vt:lpstr>Century Gothic</vt:lpstr>
      <vt:lpstr>Rockwell</vt:lpstr>
      <vt:lpstr>Rockwell Condensed</vt:lpstr>
      <vt:lpstr>Times New Roman</vt:lpstr>
      <vt:lpstr>Wingdings</vt:lpstr>
      <vt:lpstr>Wood Type</vt:lpstr>
      <vt:lpstr>Document</vt:lpstr>
      <vt:lpstr>  WINCHESTER ELEMENTARY sCHOOL </vt:lpstr>
      <vt:lpstr>Agenda</vt:lpstr>
      <vt:lpstr>McKinney-Vento Homeless Education Act</vt:lpstr>
      <vt:lpstr>The McKinney-Vento Definition of Homeless</vt:lpstr>
      <vt:lpstr>Defining Homelessness</vt:lpstr>
      <vt:lpstr>Defining Homelessness</vt:lpstr>
      <vt:lpstr>Defining Homeless Unaccompanied youth</vt:lpstr>
      <vt:lpstr>Defining Homeless Unaccompanied Youth (Continued)</vt:lpstr>
      <vt:lpstr>PowerPoint Presentation</vt:lpstr>
      <vt:lpstr>Causes of homeless</vt:lpstr>
      <vt:lpstr>Enroll now, ask later</vt:lpstr>
      <vt:lpstr>LEA Preschool Enrollment</vt:lpstr>
      <vt:lpstr>School Selection</vt:lpstr>
      <vt:lpstr>identification and enrollment process</vt:lpstr>
      <vt:lpstr>Dispute Resolution</vt:lpstr>
      <vt:lpstr>DISPUTE resolution (CONTINUED)</vt:lpstr>
      <vt:lpstr>Support provided by District Homeless staff </vt:lpstr>
      <vt:lpstr>Homeless affidavit &amp; referral form</vt:lpstr>
      <vt:lpstr>Services Provided by Shelby County Schools</vt:lpstr>
      <vt:lpstr>Effective Practices</vt:lpstr>
      <vt:lpstr>Required homeless posters</vt:lpstr>
      <vt:lpstr>CLOSING</vt:lpstr>
      <vt:lpstr>Shelby County Schools</vt:lpstr>
      <vt:lpstr>Work cited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Shelby County Schools</dc:title>
  <dc:creator>SHERICKA L BLAIR</dc:creator>
  <cp:lastModifiedBy>LOIS A CRUMP</cp:lastModifiedBy>
  <cp:revision>101</cp:revision>
  <cp:lastPrinted>2021-08-02T03:21:34Z</cp:lastPrinted>
  <dcterms:created xsi:type="dcterms:W3CDTF">2017-05-30T15:29:48Z</dcterms:created>
  <dcterms:modified xsi:type="dcterms:W3CDTF">2024-12-02T20:28:33Z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0x010100838A01932A7F094CBEF3148B354A32BD</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