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5"/>
  </p:notesMasterIdLst>
  <p:sldIdLst>
    <p:sldId id="256" r:id="rId2"/>
    <p:sldId id="257" r:id="rId3"/>
    <p:sldId id="258" r:id="rId4"/>
  </p:sldIdLst>
  <p:sldSz cx="10058400" cy="7772400"/>
  <p:notesSz cx="6858000" cy="9144000"/>
  <p:embeddedFontLst>
    <p:embeddedFont>
      <p:font typeface="Calistoga" panose="020B0604020202020204" charset="0"/>
      <p:regular r:id="rId6"/>
    </p:embeddedFont>
    <p:embeddedFont>
      <p:font typeface="Unna" panose="020B0604020202020204" charset="0"/>
      <p:regular r:id="rId7"/>
      <p:bold r:id="rId8"/>
      <p:italic r:id="rId9"/>
      <p:boldItalic r:id="rId1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448">
          <p15:clr>
            <a:srgbClr val="747775"/>
          </p15:clr>
        </p15:guide>
        <p15:guide id="2" pos="316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354DD4-C8DF-A91C-9C7D-24142E3722BE}" v="1531" dt="2025-09-05T13:37:56.1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100" d="100"/>
          <a:sy n="100" d="100"/>
        </p:scale>
        <p:origin x="0" y="0"/>
      </p:cViewPr>
      <p:guideLst>
        <p:guide orient="horz" pos="2448"/>
        <p:guide pos="3168"/>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font" Target="fonts/font2.fntdata"/><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presProps" Target="presProps.xml"/><Relationship Id="rId5" Type="http://schemas.openxmlformats.org/officeDocument/2006/relationships/notesMaster" Target="notesMasters/notesMaster1.xml"/><Relationship Id="rId15" Type="http://schemas.microsoft.com/office/2015/10/relationships/revisionInfo" Target="revisionInfo.xml"/><Relationship Id="rId10"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font" Target="fonts/font4.fntdata"/><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210584" y="685800"/>
            <a:ext cx="4437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748dd60048_0_2:notes"/>
          <p:cNvSpPr>
            <a:spLocks noGrp="1" noRot="1" noChangeAspect="1"/>
          </p:cNvSpPr>
          <p:nvPr>
            <p:ph type="sldImg" idx="2"/>
          </p:nvPr>
        </p:nvSpPr>
        <p:spPr>
          <a:xfrm>
            <a:off x="1211263" y="685800"/>
            <a:ext cx="443706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2748dd60048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23d33557b6b_0_9:notes"/>
          <p:cNvSpPr>
            <a:spLocks noGrp="1" noRot="1" noChangeAspect="1"/>
          </p:cNvSpPr>
          <p:nvPr>
            <p:ph type="sldImg" idx="2"/>
          </p:nvPr>
        </p:nvSpPr>
        <p:spPr>
          <a:xfrm>
            <a:off x="1210584" y="685800"/>
            <a:ext cx="4437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23d33557b6b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23d33557b6b_0_30:notes"/>
          <p:cNvSpPr>
            <a:spLocks noGrp="1" noRot="1" noChangeAspect="1"/>
          </p:cNvSpPr>
          <p:nvPr>
            <p:ph type="sldImg" idx="2"/>
          </p:nvPr>
        </p:nvSpPr>
        <p:spPr>
          <a:xfrm>
            <a:off x="1211263" y="685800"/>
            <a:ext cx="443706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23d33557b6b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42879" y="1125136"/>
            <a:ext cx="9372900" cy="31017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42870" y="4282678"/>
            <a:ext cx="9372900" cy="11979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9319704" y="7046639"/>
            <a:ext cx="603600" cy="5949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42870" y="1671478"/>
            <a:ext cx="9372900" cy="29670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42870" y="4763362"/>
            <a:ext cx="9372900" cy="19656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9319704" y="7046639"/>
            <a:ext cx="603600" cy="5949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9319704" y="7046639"/>
            <a:ext cx="603600" cy="5949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42870" y="3250173"/>
            <a:ext cx="9372900" cy="12720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9319704" y="7046639"/>
            <a:ext cx="603600" cy="5949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42870" y="672482"/>
            <a:ext cx="9372900" cy="8655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42870" y="1741518"/>
            <a:ext cx="9372900" cy="51627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9319704" y="7046639"/>
            <a:ext cx="603600" cy="5949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42870" y="672482"/>
            <a:ext cx="9372900" cy="8655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42870" y="1741518"/>
            <a:ext cx="4399800" cy="51627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5315640" y="1741518"/>
            <a:ext cx="4399800" cy="51627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9319704" y="7046639"/>
            <a:ext cx="603600" cy="5949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42870" y="672482"/>
            <a:ext cx="9372900" cy="8655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9319704" y="7046639"/>
            <a:ext cx="603600" cy="5949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42870" y="839573"/>
            <a:ext cx="3088800" cy="11418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42870" y="2099840"/>
            <a:ext cx="3088800" cy="48045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9319704" y="7046639"/>
            <a:ext cx="603600" cy="5949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539275" y="680227"/>
            <a:ext cx="7004400" cy="6181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9319704" y="7046639"/>
            <a:ext cx="603600" cy="5949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5029200" y="-189"/>
            <a:ext cx="5029200" cy="7772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92050" y="1863464"/>
            <a:ext cx="4449600" cy="22398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92050" y="4235758"/>
            <a:ext cx="4449600" cy="18663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5433450" y="1094158"/>
            <a:ext cx="4221000" cy="55839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9319704" y="7046639"/>
            <a:ext cx="603600" cy="5949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42870" y="6392869"/>
            <a:ext cx="6598800" cy="9144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9319704" y="7046639"/>
            <a:ext cx="603600" cy="5949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42870" y="672482"/>
            <a:ext cx="9372900" cy="8655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42870" y="1741518"/>
            <a:ext cx="9372900" cy="51627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9319704" y="7046639"/>
            <a:ext cx="603600" cy="5949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493750" y="256700"/>
            <a:ext cx="8592900" cy="1477297"/>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dirty="0">
                <a:latin typeface="Calistoga"/>
                <a:ea typeface="Calistoga"/>
                <a:cs typeface="Calistoga"/>
                <a:sym typeface="Calistoga"/>
              </a:rPr>
              <a:t>Guided Notes SS Week 3 9/8-9/12	</a:t>
            </a:r>
            <a:r>
              <a:rPr lang="en" dirty="0"/>
              <a:t>			</a:t>
            </a:r>
            <a:r>
              <a:rPr lang="en" dirty="0">
                <a:latin typeface="Unna"/>
                <a:ea typeface="Unna"/>
                <a:cs typeface="Unna"/>
                <a:sym typeface="Unna"/>
              </a:rPr>
              <a:t>Name:________________      Section #________</a:t>
            </a:r>
            <a:endParaRPr dirty="0">
              <a:latin typeface="Unna"/>
              <a:ea typeface="Unna"/>
              <a:cs typeface="Unna"/>
              <a:sym typeface="Unna"/>
            </a:endParaRPr>
          </a:p>
          <a:p>
            <a:pPr marL="0" lvl="0" indent="0" algn="l" rtl="0">
              <a:spcBef>
                <a:spcPts val="0"/>
              </a:spcBef>
              <a:spcAft>
                <a:spcPts val="0"/>
              </a:spcAft>
              <a:buNone/>
            </a:pPr>
            <a:r>
              <a:rPr lang="en" dirty="0">
                <a:latin typeface="Unna"/>
                <a:ea typeface="Unna"/>
                <a:cs typeface="Unna"/>
                <a:sym typeface="Unna"/>
              </a:rPr>
              <a:t>Ch. 3 “The American Revolution”</a:t>
            </a:r>
            <a:endParaRPr dirty="0">
              <a:latin typeface="Unna"/>
              <a:ea typeface="Unna"/>
              <a:cs typeface="Unna"/>
              <a:sym typeface="Unna"/>
            </a:endParaRPr>
          </a:p>
          <a:p>
            <a:pPr marL="0" lvl="0" indent="0" algn="l" rtl="0">
              <a:spcBef>
                <a:spcPts val="0"/>
              </a:spcBef>
              <a:spcAft>
                <a:spcPts val="0"/>
              </a:spcAft>
              <a:buNone/>
            </a:pPr>
            <a:endParaRPr>
              <a:latin typeface="Unna"/>
              <a:ea typeface="Unna"/>
              <a:cs typeface="Unna"/>
              <a:sym typeface="Unna"/>
            </a:endParaRPr>
          </a:p>
          <a:p>
            <a:pPr marL="0" lvl="0" indent="0" algn="l" rtl="0">
              <a:spcBef>
                <a:spcPts val="0"/>
              </a:spcBef>
              <a:spcAft>
                <a:spcPts val="0"/>
              </a:spcAft>
              <a:buNone/>
            </a:pPr>
            <a:endParaRPr>
              <a:latin typeface="Unna"/>
              <a:ea typeface="Unna"/>
              <a:cs typeface="Unna"/>
              <a:sym typeface="Unna"/>
            </a:endParaRPr>
          </a:p>
          <a:p>
            <a:pPr marL="0" lvl="0" indent="0" algn="l" rtl="0">
              <a:spcBef>
                <a:spcPts val="0"/>
              </a:spcBef>
              <a:spcAft>
                <a:spcPts val="0"/>
              </a:spcAft>
              <a:buNone/>
            </a:pPr>
            <a:endParaRPr>
              <a:latin typeface="Unna"/>
              <a:ea typeface="Unna"/>
              <a:cs typeface="Unna"/>
              <a:sym typeface="Unna"/>
            </a:endParaRPr>
          </a:p>
        </p:txBody>
      </p:sp>
      <p:sp>
        <p:nvSpPr>
          <p:cNvPr id="55" name="Google Shape;55;p13"/>
          <p:cNvSpPr/>
          <p:nvPr/>
        </p:nvSpPr>
        <p:spPr>
          <a:xfrm>
            <a:off x="218003" y="1070002"/>
            <a:ext cx="4639500" cy="3637321"/>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500" b="1" dirty="0">
                <a:latin typeface="Unna"/>
                <a:ea typeface="Unna"/>
                <a:cs typeface="Unna"/>
                <a:sym typeface="Unna"/>
              </a:rPr>
              <a:t>Coming Together:</a:t>
            </a:r>
            <a:endParaRPr sz="1500" b="1" dirty="0">
              <a:latin typeface="Unna"/>
              <a:ea typeface="Unna"/>
              <a:cs typeface="Unna"/>
              <a:sym typeface="Unna"/>
            </a:endParaRPr>
          </a:p>
          <a:p>
            <a:pPr marL="0" lvl="0" indent="0" algn="l" rtl="0">
              <a:spcBef>
                <a:spcPts val="0"/>
              </a:spcBef>
              <a:spcAft>
                <a:spcPts val="0"/>
              </a:spcAft>
              <a:buNone/>
            </a:pPr>
            <a:r>
              <a:rPr lang="en" sz="1500" dirty="0">
                <a:latin typeface="Unna"/>
                <a:ea typeface="Unna"/>
                <a:cs typeface="Unna"/>
                <a:sym typeface="Unna"/>
              </a:rPr>
              <a:t>What were the colonists feeling about Britain’s treatment of them?</a:t>
            </a:r>
            <a:endParaRPr sz="1500" dirty="0">
              <a:latin typeface="Unna"/>
              <a:ea typeface="Unna"/>
              <a:cs typeface="Unna"/>
              <a:sym typeface="Unna"/>
            </a:endParaRPr>
          </a:p>
          <a:p>
            <a:r>
              <a:rPr lang="en" sz="1500" u="sng" dirty="0">
                <a:solidFill>
                  <a:srgbClr val="FF0000"/>
                </a:solidFill>
                <a:latin typeface="Unna"/>
                <a:ea typeface="Unna"/>
                <a:cs typeface="Unna"/>
                <a:sym typeface="Unna"/>
              </a:rPr>
              <a:t>The colonists were unhappy. When the British closed the port of Boston, they knew they needed to work together.</a:t>
            </a:r>
            <a:endParaRPr sz="1500" u="sng">
              <a:solidFill>
                <a:srgbClr val="FF0000"/>
              </a:solidFill>
              <a:latin typeface="Unna"/>
              <a:ea typeface="Unna"/>
              <a:cs typeface="Unna"/>
            </a:endParaRPr>
          </a:p>
          <a:p>
            <a:pPr marL="0" lvl="0" indent="0" algn="l" rtl="0">
              <a:spcBef>
                <a:spcPts val="0"/>
              </a:spcBef>
              <a:spcAft>
                <a:spcPts val="0"/>
              </a:spcAft>
              <a:buNone/>
            </a:pPr>
            <a:endParaRPr sz="1500">
              <a:latin typeface="Unna"/>
              <a:ea typeface="Unna"/>
              <a:cs typeface="Unna"/>
              <a:sym typeface="Unna"/>
            </a:endParaRPr>
          </a:p>
          <a:p>
            <a:r>
              <a:rPr lang="en" sz="1500" dirty="0">
                <a:latin typeface="Unna"/>
                <a:ea typeface="Unna"/>
                <a:cs typeface="Unna"/>
                <a:sym typeface="Unna"/>
              </a:rPr>
              <a:t>In 1774, which colony was the only one not to attend the meeting in Philadelphia?</a:t>
            </a:r>
            <a:r>
              <a:rPr lang="en" sz="1500" dirty="0">
                <a:solidFill>
                  <a:schemeClr val="tx1"/>
                </a:solidFill>
                <a:latin typeface="Unna"/>
                <a:ea typeface="Unna"/>
                <a:cs typeface="Unna"/>
                <a:sym typeface="Unna"/>
              </a:rPr>
              <a:t>  </a:t>
            </a:r>
            <a:r>
              <a:rPr lang="en" sz="1500" u="sng" dirty="0">
                <a:solidFill>
                  <a:srgbClr val="FF0000"/>
                </a:solidFill>
                <a:latin typeface="Unna"/>
                <a:ea typeface="Unna"/>
                <a:cs typeface="Unna"/>
                <a:sym typeface="Unna"/>
              </a:rPr>
              <a:t>Georgia</a:t>
            </a:r>
            <a:endParaRPr sz="1500" u="sng" dirty="0">
              <a:solidFill>
                <a:srgbClr val="FF0000"/>
              </a:solidFill>
              <a:latin typeface="Unna"/>
              <a:ea typeface="Unna"/>
              <a:cs typeface="Unna"/>
            </a:endParaRPr>
          </a:p>
          <a:p>
            <a:pPr marL="0" lvl="0" indent="0" algn="l" rtl="0">
              <a:spcBef>
                <a:spcPts val="0"/>
              </a:spcBef>
              <a:spcAft>
                <a:spcPts val="0"/>
              </a:spcAft>
              <a:buNone/>
            </a:pPr>
            <a:endParaRPr sz="1500">
              <a:latin typeface="Unna"/>
              <a:ea typeface="Unna"/>
              <a:cs typeface="Unna"/>
              <a:sym typeface="Unna"/>
            </a:endParaRPr>
          </a:p>
          <a:p>
            <a:pPr marL="0" lvl="0" indent="0" algn="l" rtl="0">
              <a:spcBef>
                <a:spcPts val="0"/>
              </a:spcBef>
              <a:spcAft>
                <a:spcPts val="0"/>
              </a:spcAft>
              <a:buNone/>
            </a:pPr>
            <a:r>
              <a:rPr lang="en" sz="1500" dirty="0">
                <a:latin typeface="Unna"/>
                <a:ea typeface="Unna"/>
                <a:cs typeface="Unna"/>
                <a:sym typeface="Unna"/>
              </a:rPr>
              <a:t>What is a congress?</a:t>
            </a:r>
            <a:endParaRPr sz="1500" dirty="0">
              <a:latin typeface="Unna"/>
              <a:ea typeface="Unna"/>
              <a:cs typeface="Unna"/>
              <a:sym typeface="Unna"/>
            </a:endParaRPr>
          </a:p>
          <a:p>
            <a:r>
              <a:rPr lang="en" sz="1500" u="sng" dirty="0">
                <a:solidFill>
                  <a:srgbClr val="FF0000"/>
                </a:solidFill>
                <a:latin typeface="Unna"/>
                <a:sym typeface="Unna"/>
              </a:rPr>
              <a:t>A congress is a group of people who meet to discuss important issues or problems and make decisions.</a:t>
            </a:r>
            <a:endParaRPr dirty="0"/>
          </a:p>
          <a:p>
            <a:r>
              <a:rPr lang="en" sz="1500" dirty="0">
                <a:latin typeface="Unna"/>
                <a:ea typeface="Unna"/>
                <a:cs typeface="Unna"/>
                <a:sym typeface="Unna"/>
              </a:rPr>
              <a:t>What did the First Continental Congress meet about?</a:t>
            </a:r>
            <a:br>
              <a:rPr lang="en" sz="1500" dirty="0">
                <a:latin typeface="Unna"/>
                <a:ea typeface="Unna"/>
                <a:cs typeface="Unna"/>
              </a:rPr>
            </a:br>
            <a:r>
              <a:rPr lang="en" sz="1500" u="sng" dirty="0">
                <a:solidFill>
                  <a:srgbClr val="FF0000"/>
                </a:solidFill>
                <a:latin typeface="Unna"/>
                <a:ea typeface="Unna"/>
                <a:cs typeface="Unna"/>
              </a:rPr>
              <a:t>They talked about all the problems the colonies were having with the British </a:t>
            </a:r>
            <a:r>
              <a:rPr lang="en" sz="1500" u="sng" dirty="0" err="1">
                <a:solidFill>
                  <a:srgbClr val="FF0000"/>
                </a:solidFill>
                <a:latin typeface="Unna"/>
                <a:ea typeface="Unna"/>
                <a:cs typeface="Unna"/>
              </a:rPr>
              <a:t>gobernment</a:t>
            </a:r>
            <a:r>
              <a:rPr lang="en" sz="1500" u="sng" dirty="0">
                <a:solidFill>
                  <a:srgbClr val="FF0000"/>
                </a:solidFill>
                <a:latin typeface="Unna"/>
                <a:ea typeface="Unna"/>
                <a:cs typeface="Unna"/>
              </a:rPr>
              <a:t>.</a:t>
            </a:r>
          </a:p>
          <a:p>
            <a:pPr marL="0" lvl="0" indent="0" algn="l" rtl="0">
              <a:spcBef>
                <a:spcPts val="0"/>
              </a:spcBef>
              <a:spcAft>
                <a:spcPts val="0"/>
              </a:spcAft>
              <a:buNone/>
            </a:pPr>
            <a:endParaRPr sz="1700">
              <a:latin typeface="Unna"/>
              <a:ea typeface="Unna"/>
              <a:cs typeface="Unna"/>
              <a:sym typeface="Unna"/>
            </a:endParaRPr>
          </a:p>
          <a:p>
            <a:pPr marL="0" lvl="0" indent="0" algn="l" rtl="0">
              <a:spcBef>
                <a:spcPts val="0"/>
              </a:spcBef>
              <a:spcAft>
                <a:spcPts val="0"/>
              </a:spcAft>
              <a:buNone/>
            </a:pPr>
            <a:endParaRPr sz="1700">
              <a:latin typeface="Unna"/>
              <a:ea typeface="Unna"/>
              <a:cs typeface="Unna"/>
              <a:sym typeface="Unna"/>
            </a:endParaRPr>
          </a:p>
        </p:txBody>
      </p:sp>
      <p:sp>
        <p:nvSpPr>
          <p:cNvPr id="56" name="Google Shape;56;p13"/>
          <p:cNvSpPr/>
          <p:nvPr/>
        </p:nvSpPr>
        <p:spPr>
          <a:xfrm>
            <a:off x="225225" y="4702350"/>
            <a:ext cx="4639500" cy="2879100"/>
          </a:xfrm>
          <a:prstGeom prst="rect">
            <a:avLst/>
          </a:prstGeom>
          <a:solidFill>
            <a:schemeClr val="lt1"/>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500" b="1" dirty="0">
                <a:latin typeface="Unna"/>
                <a:ea typeface="Unna"/>
                <a:cs typeface="Unna"/>
                <a:sym typeface="Unna"/>
              </a:rPr>
              <a:t>The First Continental Congress</a:t>
            </a:r>
            <a:endParaRPr sz="1500" b="1" dirty="0">
              <a:latin typeface="Unna"/>
              <a:ea typeface="Unna"/>
              <a:cs typeface="Unna"/>
              <a:sym typeface="Unna"/>
            </a:endParaRPr>
          </a:p>
          <a:p>
            <a:pPr marL="0" lvl="0" indent="0" algn="l" rtl="0">
              <a:spcBef>
                <a:spcPts val="0"/>
              </a:spcBef>
              <a:spcAft>
                <a:spcPts val="0"/>
              </a:spcAft>
              <a:buNone/>
            </a:pPr>
            <a:r>
              <a:rPr lang="en" sz="1500" dirty="0">
                <a:latin typeface="Unna"/>
                <a:ea typeface="Unna"/>
                <a:cs typeface="Unna"/>
                <a:sym typeface="Unna"/>
              </a:rPr>
              <a:t>Name three important men who attended the F.C.C.:</a:t>
            </a:r>
            <a:endParaRPr sz="1500" dirty="0">
              <a:latin typeface="Unna"/>
              <a:ea typeface="Unna"/>
              <a:cs typeface="Unna"/>
              <a:sym typeface="Unna"/>
            </a:endParaRPr>
          </a:p>
          <a:p>
            <a:r>
              <a:rPr lang="en" sz="1500" dirty="0">
                <a:latin typeface="Unna"/>
                <a:ea typeface="Unna"/>
                <a:cs typeface="Unna"/>
                <a:sym typeface="Unna"/>
              </a:rPr>
              <a:t>1.</a:t>
            </a:r>
            <a:r>
              <a:rPr lang="en" sz="1500" u="sng" dirty="0">
                <a:solidFill>
                  <a:srgbClr val="FF0000"/>
                </a:solidFill>
                <a:latin typeface="Unna"/>
                <a:ea typeface="Unna"/>
                <a:cs typeface="Unna"/>
                <a:sym typeface="Unna"/>
              </a:rPr>
              <a:t>George Washington</a:t>
            </a:r>
            <a:endParaRPr sz="1500" u="sng" dirty="0">
              <a:solidFill>
                <a:srgbClr val="FF0000"/>
              </a:solidFill>
              <a:latin typeface="Unna"/>
              <a:ea typeface="Unna"/>
              <a:cs typeface="Unna"/>
            </a:endParaRPr>
          </a:p>
          <a:p>
            <a:r>
              <a:rPr lang="en" sz="1500" dirty="0">
                <a:latin typeface="Unna"/>
                <a:ea typeface="Unna"/>
                <a:cs typeface="Unna"/>
                <a:sym typeface="Unna"/>
              </a:rPr>
              <a:t>2.</a:t>
            </a:r>
            <a:r>
              <a:rPr lang="en" sz="1500" u="sng" dirty="0">
                <a:solidFill>
                  <a:srgbClr val="FF0000"/>
                </a:solidFill>
                <a:latin typeface="Unna"/>
                <a:ea typeface="Unna"/>
                <a:cs typeface="Unna"/>
                <a:sym typeface="Unna"/>
              </a:rPr>
              <a:t>Patrick Henry</a:t>
            </a:r>
            <a:endParaRPr sz="1500" u="sng" dirty="0">
              <a:solidFill>
                <a:srgbClr val="FF0000"/>
              </a:solidFill>
              <a:latin typeface="Unna"/>
              <a:ea typeface="Unna"/>
              <a:cs typeface="Unna"/>
            </a:endParaRPr>
          </a:p>
          <a:p>
            <a:r>
              <a:rPr lang="en" sz="1500" dirty="0">
                <a:latin typeface="Unna"/>
                <a:ea typeface="Unna"/>
                <a:cs typeface="Unna"/>
                <a:sym typeface="Unna"/>
              </a:rPr>
              <a:t>3.</a:t>
            </a:r>
            <a:r>
              <a:rPr lang="en" sz="1500" u="sng" dirty="0">
                <a:solidFill>
                  <a:srgbClr val="FF0000"/>
                </a:solidFill>
                <a:latin typeface="Unna"/>
                <a:ea typeface="Unna"/>
                <a:cs typeface="Unna"/>
                <a:sym typeface="Unna"/>
              </a:rPr>
              <a:t>John Adams</a:t>
            </a:r>
            <a:endParaRPr sz="1500" u="sng" dirty="0">
              <a:solidFill>
                <a:srgbClr val="FF0000"/>
              </a:solidFill>
              <a:latin typeface="Unna"/>
              <a:ea typeface="Unna"/>
              <a:cs typeface="Unna"/>
            </a:endParaRPr>
          </a:p>
          <a:p>
            <a:r>
              <a:rPr lang="en" sz="1500" dirty="0">
                <a:latin typeface="Unna"/>
                <a:ea typeface="Unna"/>
                <a:cs typeface="Unna"/>
                <a:sym typeface="Unna"/>
              </a:rPr>
              <a:t>What were three things the colonists agreed to do after sending the petition to King George III?</a:t>
            </a:r>
            <a:endParaRPr lang="en" sz="1500" u="sng" dirty="0">
              <a:latin typeface="Unna"/>
              <a:ea typeface="Unna"/>
              <a:cs typeface="Unna"/>
              <a:sym typeface="Unna"/>
            </a:endParaRPr>
          </a:p>
          <a:p>
            <a:r>
              <a:rPr lang="en" sz="1500" u="sng" dirty="0">
                <a:solidFill>
                  <a:srgbClr val="FF0000"/>
                </a:solidFill>
                <a:latin typeface="Unna"/>
                <a:sym typeface="Unna"/>
              </a:rPr>
              <a:t>Each colony would set up a militia to be used in emergencies. The colonies would start another boycott of trade with Britain. The delegates would meet again of the king did not respond in a way that pleased them.</a:t>
            </a:r>
            <a:endParaRPr lang="en" u="sng" dirty="0">
              <a:solidFill>
                <a:srgbClr val="FF0000"/>
              </a:solidFill>
            </a:endParaRPr>
          </a:p>
        </p:txBody>
      </p:sp>
      <p:sp>
        <p:nvSpPr>
          <p:cNvPr id="57" name="Google Shape;57;p13"/>
          <p:cNvSpPr txBox="1"/>
          <p:nvPr/>
        </p:nvSpPr>
        <p:spPr>
          <a:xfrm>
            <a:off x="8478600" y="7150350"/>
            <a:ext cx="1384200" cy="431100"/>
          </a:xfrm>
          <a:prstGeom prst="rect">
            <a:avLst/>
          </a:prstGeom>
          <a:noFill/>
          <a:ln w="38100" cap="flat" cmpd="sng">
            <a:solidFill>
              <a:schemeClr val="dk1"/>
            </a:solidFill>
            <a:prstDash val="solid"/>
            <a:round/>
            <a:headEnd type="none" w="sm" len="sm"/>
            <a:tailEnd type="none" w="sm" len="sm"/>
          </a:ln>
        </p:spPr>
        <p:txBody>
          <a:bodyPr spcFirstLastPara="1" wrap="square" lIns="91425" tIns="91425" rIns="91425" bIns="91425" anchor="t" anchorCtr="0">
            <a:spAutoFit/>
          </a:bodyPr>
          <a:lstStyle/>
          <a:p>
            <a:pPr marL="0" lvl="0" indent="0" algn="r" rtl="0">
              <a:spcBef>
                <a:spcPts val="0"/>
              </a:spcBef>
              <a:spcAft>
                <a:spcPts val="0"/>
              </a:spcAft>
              <a:buNone/>
            </a:pPr>
            <a:r>
              <a:rPr lang="en" sz="1600">
                <a:latin typeface="Calistoga"/>
                <a:ea typeface="Calistoga"/>
                <a:cs typeface="Calistoga"/>
                <a:sym typeface="Calistoga"/>
              </a:rPr>
              <a:t>MONDAY </a:t>
            </a:r>
            <a:endParaRPr sz="1600">
              <a:latin typeface="Calistoga"/>
              <a:ea typeface="Calistoga"/>
              <a:cs typeface="Calistoga"/>
              <a:sym typeface="Calistoga"/>
            </a:endParaRPr>
          </a:p>
        </p:txBody>
      </p:sp>
      <p:sp>
        <p:nvSpPr>
          <p:cNvPr id="58" name="Google Shape;58;p13"/>
          <p:cNvSpPr/>
          <p:nvPr/>
        </p:nvSpPr>
        <p:spPr>
          <a:xfrm>
            <a:off x="5086650" y="1070225"/>
            <a:ext cx="4639500" cy="3220800"/>
          </a:xfrm>
          <a:prstGeom prst="rect">
            <a:avLst/>
          </a:prstGeom>
          <a:solidFill>
            <a:schemeClr val="lt1"/>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sz="1500" b="1" dirty="0">
                <a:solidFill>
                  <a:schemeClr val="dk1"/>
                </a:solidFill>
                <a:latin typeface="Unna"/>
                <a:ea typeface="Unna"/>
                <a:cs typeface="Unna"/>
                <a:sym typeface="Unna"/>
              </a:rPr>
              <a:t>“The Shot Heard ‘Round the World”</a:t>
            </a:r>
            <a:endParaRPr sz="1500" b="1" dirty="0">
              <a:solidFill>
                <a:schemeClr val="dk1"/>
              </a:solidFill>
              <a:latin typeface="Unna"/>
              <a:ea typeface="Unna"/>
              <a:cs typeface="Unna"/>
              <a:sym typeface="Unna"/>
            </a:endParaRPr>
          </a:p>
          <a:p>
            <a:pPr>
              <a:buClr>
                <a:schemeClr val="dk1"/>
              </a:buClr>
              <a:buSzPts val="1100"/>
            </a:pPr>
            <a:r>
              <a:rPr lang="en" sz="1500" dirty="0">
                <a:solidFill>
                  <a:schemeClr val="dk1"/>
                </a:solidFill>
                <a:latin typeface="Unna"/>
                <a:ea typeface="Unna"/>
                <a:cs typeface="Unna"/>
                <a:sym typeface="Unna"/>
              </a:rPr>
              <a:t>Why were colonial soldiers called Minutemen?</a:t>
            </a:r>
            <a:br>
              <a:rPr lang="en" sz="1500" dirty="0">
                <a:latin typeface="Unna"/>
                <a:ea typeface="Unna"/>
                <a:cs typeface="Unna"/>
              </a:rPr>
            </a:br>
            <a:r>
              <a:rPr lang="en" sz="1500" u="sng" dirty="0">
                <a:solidFill>
                  <a:srgbClr val="FF0000"/>
                </a:solidFill>
                <a:latin typeface="Unna"/>
                <a:ea typeface="Unna"/>
                <a:cs typeface="Unna"/>
                <a:sym typeface="Unna"/>
              </a:rPr>
              <a:t>They were called Minutemen because they could be ready to fight in a hurry.</a:t>
            </a:r>
            <a:endParaRPr sz="1500" u="sng" dirty="0">
              <a:solidFill>
                <a:srgbClr val="FF0000"/>
              </a:solidFill>
              <a:latin typeface="Unna"/>
              <a:ea typeface="Unna"/>
              <a:cs typeface="Unna"/>
            </a:endParaRPr>
          </a:p>
          <a:p>
            <a:pPr>
              <a:buClr>
                <a:schemeClr val="dk1"/>
              </a:buClr>
              <a:buSzPts val="1100"/>
            </a:pPr>
            <a:endParaRPr lang="en" sz="1500" dirty="0">
              <a:solidFill>
                <a:schemeClr val="dk1"/>
              </a:solidFill>
              <a:latin typeface="Unna"/>
              <a:ea typeface="Unna"/>
              <a:cs typeface="Unna"/>
              <a:sym typeface="Unna"/>
            </a:endParaRPr>
          </a:p>
          <a:p>
            <a:pPr marL="0" lvl="0" indent="0" algn="l">
              <a:spcBef>
                <a:spcPts val="0"/>
              </a:spcBef>
              <a:spcAft>
                <a:spcPts val="0"/>
              </a:spcAft>
              <a:buSzPts val="1100"/>
              <a:buFont typeface="Arial"/>
              <a:buNone/>
            </a:pPr>
            <a:r>
              <a:rPr lang="en" sz="1500" dirty="0">
                <a:solidFill>
                  <a:schemeClr val="dk1"/>
                </a:solidFill>
                <a:latin typeface="Unna"/>
                <a:ea typeface="Unna"/>
                <a:cs typeface="Unna"/>
                <a:sym typeface="Unna"/>
              </a:rPr>
              <a:t>Why did they call it “the shot heard round the world”?</a:t>
            </a:r>
            <a:endParaRPr sz="1500" dirty="0">
              <a:solidFill>
                <a:schemeClr val="dk1"/>
              </a:solidFill>
              <a:latin typeface="Unna"/>
              <a:ea typeface="Unna"/>
              <a:cs typeface="Unna"/>
            </a:endParaRPr>
          </a:p>
          <a:p>
            <a:r>
              <a:rPr lang="en" sz="1500" u="sng" dirty="0">
                <a:solidFill>
                  <a:srgbClr val="FF0000"/>
                </a:solidFill>
                <a:latin typeface="Unna"/>
                <a:sym typeface="Unna"/>
              </a:rPr>
              <a:t>It was called this because it was the start of the American Revolution. The Revolution and its outcome would change the power Britain held, as well as other countries around the world.</a:t>
            </a:r>
            <a:endParaRPr lang="en" sz="1500" u="sng" dirty="0">
              <a:solidFill>
                <a:srgbClr val="FF0000"/>
              </a:solidFill>
              <a:latin typeface="Unna"/>
            </a:endParaRPr>
          </a:p>
          <a:p>
            <a:pPr marL="0" lvl="0" indent="0" algn="l" rtl="0">
              <a:spcBef>
                <a:spcPts val="0"/>
              </a:spcBef>
              <a:spcAft>
                <a:spcPts val="0"/>
              </a:spcAft>
              <a:buClr>
                <a:schemeClr val="dk1"/>
              </a:buClr>
              <a:buSzPts val="1100"/>
              <a:buFont typeface="Arial"/>
              <a:buNone/>
            </a:pPr>
            <a:endParaRPr sz="1500">
              <a:solidFill>
                <a:schemeClr val="dk1"/>
              </a:solidFill>
              <a:latin typeface="Unna"/>
              <a:ea typeface="Unna"/>
              <a:cs typeface="Unna"/>
              <a:sym typeface="Unna"/>
            </a:endParaRPr>
          </a:p>
          <a:p>
            <a:pPr>
              <a:buClr>
                <a:schemeClr val="dk1"/>
              </a:buClr>
              <a:buSzPts val="1100"/>
            </a:pPr>
            <a:r>
              <a:rPr lang="en" sz="1500" dirty="0">
                <a:solidFill>
                  <a:schemeClr val="dk1"/>
                </a:solidFill>
                <a:latin typeface="Unna"/>
                <a:ea typeface="Unna"/>
                <a:cs typeface="Unna"/>
                <a:sym typeface="Unna"/>
              </a:rPr>
              <a:t>The Battles of Lexington and Concord began the </a:t>
            </a:r>
            <a:br>
              <a:rPr lang="en" sz="1500" dirty="0">
                <a:latin typeface="Unna"/>
                <a:ea typeface="Unna"/>
                <a:cs typeface="Unna"/>
              </a:rPr>
            </a:br>
            <a:r>
              <a:rPr lang="en" sz="1500" u="sng" dirty="0">
                <a:solidFill>
                  <a:srgbClr val="FF0000"/>
                </a:solidFill>
                <a:latin typeface="Unna"/>
                <a:ea typeface="Unna"/>
                <a:cs typeface="Unna"/>
                <a:sym typeface="Unna"/>
              </a:rPr>
              <a:t>The American Revolution</a:t>
            </a:r>
            <a:endParaRPr sz="1500" u="sng" dirty="0">
              <a:solidFill>
                <a:srgbClr val="FF0000"/>
              </a:solidFill>
              <a:latin typeface="Unna"/>
              <a:ea typeface="Unna"/>
              <a:cs typeface="Unna"/>
            </a:endParaRPr>
          </a:p>
        </p:txBody>
      </p:sp>
      <p:sp>
        <p:nvSpPr>
          <p:cNvPr id="59" name="Google Shape;59;p13"/>
          <p:cNvSpPr/>
          <p:nvPr/>
        </p:nvSpPr>
        <p:spPr>
          <a:xfrm>
            <a:off x="5286300" y="4458588"/>
            <a:ext cx="4240200" cy="2524200"/>
          </a:xfrm>
          <a:prstGeom prst="rect">
            <a:avLst/>
          </a:prstGeom>
          <a:solidFill>
            <a:schemeClr val="lt1"/>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500" b="1" dirty="0">
                <a:solidFill>
                  <a:schemeClr val="dk1"/>
                </a:solidFill>
                <a:latin typeface="Unna"/>
                <a:ea typeface="Unna"/>
                <a:cs typeface="Unna"/>
                <a:sym typeface="Unna"/>
              </a:rPr>
              <a:t>Paul Revere’s Midnight Ride</a:t>
            </a:r>
            <a:endParaRPr sz="1500" b="1" dirty="0">
              <a:solidFill>
                <a:schemeClr val="dk1"/>
              </a:solidFill>
              <a:latin typeface="Unna"/>
              <a:ea typeface="Unna"/>
              <a:cs typeface="Unna"/>
              <a:sym typeface="Unna"/>
            </a:endParaRPr>
          </a:p>
          <a:p>
            <a:pPr marL="0" lvl="0" indent="0" algn="l" rtl="0">
              <a:spcBef>
                <a:spcPts val="0"/>
              </a:spcBef>
              <a:spcAft>
                <a:spcPts val="0"/>
              </a:spcAft>
              <a:buNone/>
            </a:pPr>
            <a:r>
              <a:rPr lang="en" sz="1500" dirty="0">
                <a:solidFill>
                  <a:schemeClr val="dk1"/>
                </a:solidFill>
                <a:latin typeface="Unna"/>
                <a:ea typeface="Unna"/>
                <a:cs typeface="Unna"/>
                <a:sym typeface="Unna"/>
              </a:rPr>
              <a:t>Paul Revere began his ride on April </a:t>
            </a:r>
            <a:r>
              <a:rPr lang="en" sz="1500" u="sng" dirty="0">
                <a:solidFill>
                  <a:srgbClr val="FF0000"/>
                </a:solidFill>
                <a:latin typeface="Unna"/>
                <a:ea typeface="Unna"/>
                <a:cs typeface="Unna"/>
                <a:sym typeface="Unna"/>
              </a:rPr>
              <a:t>18</a:t>
            </a:r>
            <a:r>
              <a:rPr lang="en" sz="1500" dirty="0">
                <a:solidFill>
                  <a:schemeClr val="dk1"/>
                </a:solidFill>
                <a:latin typeface="Unna"/>
                <a:ea typeface="Unna"/>
                <a:cs typeface="Unna"/>
                <a:sym typeface="Unna"/>
              </a:rPr>
              <a:t>, 17</a:t>
            </a:r>
            <a:r>
              <a:rPr lang="en" sz="1500" u="sng" dirty="0">
                <a:solidFill>
                  <a:srgbClr val="FF0000"/>
                </a:solidFill>
                <a:latin typeface="Unna"/>
                <a:ea typeface="Unna"/>
                <a:cs typeface="Unna"/>
                <a:sym typeface="Unna"/>
              </a:rPr>
              <a:t>75</a:t>
            </a:r>
            <a:r>
              <a:rPr lang="en" sz="1500" dirty="0">
                <a:solidFill>
                  <a:schemeClr val="dk1"/>
                </a:solidFill>
                <a:latin typeface="Unna"/>
                <a:ea typeface="Unna"/>
                <a:cs typeface="Unna"/>
                <a:sym typeface="Unna"/>
              </a:rPr>
              <a:t>.</a:t>
            </a:r>
            <a:endParaRPr sz="1500" dirty="0">
              <a:solidFill>
                <a:schemeClr val="dk1"/>
              </a:solidFill>
              <a:latin typeface="Unna"/>
              <a:ea typeface="Unna"/>
              <a:cs typeface="Unna"/>
            </a:endParaRPr>
          </a:p>
          <a:p>
            <a:pPr marL="0" lvl="0" indent="0" algn="l" rtl="0">
              <a:spcBef>
                <a:spcPts val="0"/>
              </a:spcBef>
              <a:spcAft>
                <a:spcPts val="0"/>
              </a:spcAft>
              <a:buNone/>
            </a:pPr>
            <a:endParaRPr sz="1500">
              <a:solidFill>
                <a:schemeClr val="dk1"/>
              </a:solidFill>
              <a:latin typeface="Unna"/>
              <a:ea typeface="Unna"/>
              <a:cs typeface="Unna"/>
              <a:sym typeface="Unna"/>
            </a:endParaRPr>
          </a:p>
          <a:p>
            <a:pPr marL="0" lvl="0" indent="0" algn="l" rtl="0">
              <a:spcBef>
                <a:spcPts val="0"/>
              </a:spcBef>
              <a:spcAft>
                <a:spcPts val="0"/>
              </a:spcAft>
              <a:buNone/>
            </a:pPr>
            <a:r>
              <a:rPr lang="en" sz="1500" dirty="0">
                <a:solidFill>
                  <a:schemeClr val="dk1"/>
                </a:solidFill>
                <a:latin typeface="Unna"/>
                <a:ea typeface="Unna"/>
                <a:cs typeface="Unna"/>
                <a:sym typeface="Unna"/>
              </a:rPr>
              <a:t>Where was he riding </a:t>
            </a:r>
            <a:r>
              <a:rPr lang="en" sz="1500" dirty="0" err="1">
                <a:solidFill>
                  <a:schemeClr val="dk1"/>
                </a:solidFill>
                <a:latin typeface="Unna"/>
                <a:ea typeface="Unna"/>
                <a:cs typeface="Unna"/>
                <a:sym typeface="Unna"/>
              </a:rPr>
              <a:t>to?</a:t>
            </a:r>
            <a:r>
              <a:rPr lang="en" sz="1500" u="sng" dirty="0" err="1">
                <a:solidFill>
                  <a:srgbClr val="FF0000"/>
                </a:solidFill>
                <a:latin typeface="Unna"/>
                <a:ea typeface="Unna"/>
                <a:cs typeface="Unna"/>
                <a:sym typeface="Unna"/>
              </a:rPr>
              <a:t>Lexington</a:t>
            </a:r>
            <a:endParaRPr sz="1500" u="sng" dirty="0" err="1">
              <a:solidFill>
                <a:srgbClr val="FF0000"/>
              </a:solidFill>
              <a:latin typeface="Unna"/>
              <a:ea typeface="Unna"/>
              <a:cs typeface="Unna"/>
            </a:endParaRPr>
          </a:p>
          <a:p>
            <a:pPr marL="0" lvl="0" indent="0" algn="l" rtl="0">
              <a:spcBef>
                <a:spcPts val="0"/>
              </a:spcBef>
              <a:spcAft>
                <a:spcPts val="0"/>
              </a:spcAft>
              <a:buNone/>
            </a:pPr>
            <a:r>
              <a:rPr lang="en" sz="1500" dirty="0">
                <a:solidFill>
                  <a:schemeClr val="dk1"/>
                </a:solidFill>
                <a:latin typeface="Unna"/>
                <a:ea typeface="Unna"/>
                <a:cs typeface="Unna"/>
                <a:sym typeface="Unna"/>
              </a:rPr>
              <a:t>Why was he riding there?</a:t>
            </a:r>
            <a:endParaRPr sz="1500" dirty="0">
              <a:solidFill>
                <a:schemeClr val="dk1"/>
              </a:solidFill>
              <a:latin typeface="Unna"/>
              <a:ea typeface="Unna"/>
              <a:cs typeface="Unna"/>
              <a:sym typeface="Unna"/>
            </a:endParaRPr>
          </a:p>
          <a:p>
            <a:r>
              <a:rPr lang="en" sz="1500" u="sng" dirty="0">
                <a:solidFill>
                  <a:srgbClr val="FF0000"/>
                </a:solidFill>
                <a:latin typeface="Unna"/>
                <a:sym typeface="Unna"/>
              </a:rPr>
              <a:t>He was riding to warn Sam Adams and John Hancock that British soldiers were coming to arrest them.</a:t>
            </a:r>
            <a:endParaRPr dirty="0"/>
          </a:p>
          <a:p>
            <a:r>
              <a:rPr lang="en" sz="1500" dirty="0">
                <a:solidFill>
                  <a:schemeClr val="dk1"/>
                </a:solidFill>
                <a:latin typeface="Unna"/>
                <a:ea typeface="Unna"/>
                <a:cs typeface="Unna"/>
                <a:sym typeface="Unna"/>
              </a:rPr>
              <a:t>Who wrote the poem called “Paul Revere’s Ride”?</a:t>
            </a:r>
            <a:br>
              <a:rPr lang="en" sz="1500" dirty="0">
                <a:latin typeface="Unna"/>
                <a:ea typeface="Unna"/>
                <a:cs typeface="Unna"/>
              </a:rPr>
            </a:br>
            <a:r>
              <a:rPr lang="en" sz="1500" u="sng" dirty="0">
                <a:solidFill>
                  <a:srgbClr val="FF0000"/>
                </a:solidFill>
                <a:latin typeface="Unna"/>
                <a:ea typeface="Unna"/>
                <a:cs typeface="Unna"/>
                <a:sym typeface="Unna"/>
              </a:rPr>
              <a:t>Henry Wadsworth Longfellow</a:t>
            </a:r>
            <a:endParaRPr sz="1500" u="sng" dirty="0">
              <a:solidFill>
                <a:srgbClr val="FF0000"/>
              </a:solidFill>
              <a:latin typeface="Unna"/>
              <a:ea typeface="Unna"/>
              <a:cs typeface="Unn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4"/>
          <p:cNvSpPr/>
          <p:nvPr/>
        </p:nvSpPr>
        <p:spPr>
          <a:xfrm>
            <a:off x="144350" y="350700"/>
            <a:ext cx="4639500" cy="35355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500" b="1" dirty="0">
                <a:latin typeface="Unna"/>
                <a:ea typeface="Unna"/>
                <a:cs typeface="Unna"/>
                <a:sym typeface="Unna"/>
              </a:rPr>
              <a:t>The Second Continental Congress</a:t>
            </a:r>
            <a:endParaRPr sz="1500" b="1" dirty="0">
              <a:latin typeface="Unna"/>
              <a:ea typeface="Unna"/>
              <a:cs typeface="Unna"/>
              <a:sym typeface="Unna"/>
            </a:endParaRPr>
          </a:p>
          <a:p>
            <a:pPr marL="0" lvl="0" indent="0" algn="l" rtl="0">
              <a:spcBef>
                <a:spcPts val="0"/>
              </a:spcBef>
              <a:spcAft>
                <a:spcPts val="0"/>
              </a:spcAft>
              <a:buNone/>
            </a:pPr>
            <a:endParaRPr sz="1700">
              <a:latin typeface="Unna"/>
              <a:ea typeface="Unna"/>
              <a:cs typeface="Unna"/>
              <a:sym typeface="Unna"/>
            </a:endParaRPr>
          </a:p>
          <a:p>
            <a:pPr marL="0" lvl="0" indent="0" algn="l" rtl="0">
              <a:spcBef>
                <a:spcPts val="0"/>
              </a:spcBef>
              <a:spcAft>
                <a:spcPts val="0"/>
              </a:spcAft>
              <a:buNone/>
            </a:pPr>
            <a:r>
              <a:rPr lang="en" sz="1700" dirty="0">
                <a:latin typeface="Unna"/>
                <a:ea typeface="Unna"/>
                <a:cs typeface="Unna"/>
                <a:sym typeface="Unna"/>
              </a:rPr>
              <a:t>Where did the delegates meet? </a:t>
            </a:r>
            <a:r>
              <a:rPr lang="en" sz="1700" u="sng" dirty="0">
                <a:solidFill>
                  <a:srgbClr val="FF0000"/>
                </a:solidFill>
                <a:latin typeface="Unna"/>
                <a:ea typeface="Unna"/>
                <a:cs typeface="Unna"/>
                <a:sym typeface="Unna"/>
              </a:rPr>
              <a:t>Philadelphia</a:t>
            </a:r>
            <a:endParaRPr sz="1700" u="sng" dirty="0">
              <a:solidFill>
                <a:srgbClr val="FF0000"/>
              </a:solidFill>
              <a:latin typeface="Unna"/>
              <a:ea typeface="Unna"/>
              <a:cs typeface="Unna"/>
            </a:endParaRPr>
          </a:p>
          <a:p>
            <a:pPr marL="0" lvl="0" indent="0" algn="l" rtl="0">
              <a:spcBef>
                <a:spcPts val="0"/>
              </a:spcBef>
              <a:spcAft>
                <a:spcPts val="0"/>
              </a:spcAft>
              <a:buNone/>
            </a:pPr>
            <a:r>
              <a:rPr lang="en" sz="1700" dirty="0">
                <a:latin typeface="Unna"/>
                <a:ea typeface="Unna"/>
                <a:cs typeface="Unna"/>
                <a:sym typeface="Unna"/>
              </a:rPr>
              <a:t>What actions did the colonists decide to take?</a:t>
            </a:r>
            <a:endParaRPr sz="1700" dirty="0">
              <a:latin typeface="Unna"/>
              <a:ea typeface="Unna"/>
              <a:cs typeface="Unna"/>
              <a:sym typeface="Unna"/>
            </a:endParaRPr>
          </a:p>
          <a:p>
            <a:pPr marL="0" lvl="0" indent="0" algn="l" rtl="0">
              <a:spcBef>
                <a:spcPts val="0"/>
              </a:spcBef>
              <a:spcAft>
                <a:spcPts val="0"/>
              </a:spcAft>
              <a:buNone/>
            </a:pPr>
            <a:endParaRPr sz="1700">
              <a:latin typeface="Unna"/>
              <a:ea typeface="Unna"/>
              <a:cs typeface="Unna"/>
              <a:sym typeface="Unna"/>
            </a:endParaRPr>
          </a:p>
          <a:p>
            <a:pPr marL="457200" indent="-336550">
              <a:buSzPts val="1700"/>
              <a:buFont typeface="Unna"/>
              <a:buChar char="●"/>
            </a:pPr>
            <a:r>
              <a:rPr lang="en" sz="1700" dirty="0">
                <a:latin typeface="Unna"/>
                <a:ea typeface="Unna"/>
                <a:cs typeface="Unna"/>
                <a:sym typeface="Unna"/>
              </a:rPr>
              <a:t>Break away from </a:t>
            </a:r>
            <a:r>
              <a:rPr lang="en" sz="1700" u="sng" dirty="0">
                <a:solidFill>
                  <a:srgbClr val="FF0000"/>
                </a:solidFill>
                <a:latin typeface="Unna"/>
                <a:ea typeface="Unna"/>
                <a:cs typeface="Unna"/>
                <a:sym typeface="Unna"/>
              </a:rPr>
              <a:t>Great Britain</a:t>
            </a:r>
            <a:r>
              <a:rPr lang="en" sz="1700" dirty="0">
                <a:latin typeface="Unna"/>
                <a:ea typeface="Unna"/>
                <a:cs typeface="Unna"/>
                <a:sym typeface="Unna"/>
              </a:rPr>
              <a:t> and start their own </a:t>
            </a:r>
            <a:r>
              <a:rPr lang="en" sz="1700" u="sng" dirty="0">
                <a:solidFill>
                  <a:srgbClr val="FF0000"/>
                </a:solidFill>
                <a:latin typeface="Unna"/>
                <a:ea typeface="Unna"/>
                <a:cs typeface="Unna"/>
                <a:sym typeface="Unna"/>
              </a:rPr>
              <a:t>country.</a:t>
            </a:r>
            <a:endParaRPr sz="1700" u="sng" dirty="0">
              <a:latin typeface="Unna"/>
              <a:ea typeface="Unna"/>
              <a:cs typeface="Unna"/>
              <a:sym typeface="Unna"/>
            </a:endParaRPr>
          </a:p>
          <a:p>
            <a:pPr marL="457200" indent="-336550">
              <a:buSzPts val="1700"/>
              <a:buFont typeface="Unna"/>
              <a:buChar char="●"/>
            </a:pPr>
            <a:r>
              <a:rPr lang="en" sz="1700" dirty="0">
                <a:latin typeface="Unna"/>
                <a:ea typeface="Unna"/>
                <a:cs typeface="Unna"/>
                <a:sym typeface="Unna"/>
              </a:rPr>
              <a:t>Send a </a:t>
            </a:r>
            <a:r>
              <a:rPr lang="en" sz="1700" u="sng" dirty="0">
                <a:solidFill>
                  <a:srgbClr val="FF0000"/>
                </a:solidFill>
                <a:latin typeface="Unna"/>
                <a:ea typeface="Unna"/>
                <a:cs typeface="Unna"/>
                <a:sym typeface="Unna"/>
              </a:rPr>
              <a:t>declaration</a:t>
            </a:r>
            <a:r>
              <a:rPr lang="en" sz="1700" dirty="0">
                <a:latin typeface="Unna"/>
                <a:ea typeface="Unna"/>
                <a:cs typeface="Unna"/>
                <a:sym typeface="Unna"/>
              </a:rPr>
              <a:t> to the king to announce their plans and explain their </a:t>
            </a:r>
            <a:r>
              <a:rPr lang="en" sz="1700" u="sng" dirty="0">
                <a:solidFill>
                  <a:srgbClr val="FF0000"/>
                </a:solidFill>
                <a:latin typeface="Unna"/>
                <a:ea typeface="Unna"/>
                <a:cs typeface="Unna"/>
                <a:sym typeface="Unna"/>
              </a:rPr>
              <a:t>reasons for breaking away.</a:t>
            </a:r>
            <a:endParaRPr sz="1700" u="sng" dirty="0">
              <a:solidFill>
                <a:srgbClr val="FF0000"/>
              </a:solidFill>
              <a:latin typeface="Unna"/>
              <a:ea typeface="Unna"/>
              <a:cs typeface="Unna"/>
              <a:sym typeface="Unna"/>
            </a:endParaRPr>
          </a:p>
          <a:p>
            <a:pPr marL="457200" indent="-336550">
              <a:buSzPts val="1700"/>
              <a:buFont typeface="Unna"/>
              <a:buChar char="●"/>
            </a:pPr>
            <a:r>
              <a:rPr lang="en" sz="1700" dirty="0">
                <a:latin typeface="Unna"/>
                <a:ea typeface="Unna"/>
                <a:cs typeface="Unna"/>
                <a:sym typeface="Unna"/>
              </a:rPr>
              <a:t>Put </a:t>
            </a:r>
            <a:r>
              <a:rPr lang="en" sz="1700" u="sng" dirty="0">
                <a:solidFill>
                  <a:srgbClr val="FF0000"/>
                </a:solidFill>
                <a:latin typeface="Unna"/>
                <a:ea typeface="Unna"/>
                <a:cs typeface="Unna"/>
                <a:sym typeface="Unna"/>
              </a:rPr>
              <a:t>George Washington</a:t>
            </a:r>
            <a:r>
              <a:rPr lang="en" sz="1700" dirty="0">
                <a:latin typeface="Unna"/>
                <a:ea typeface="Unna"/>
                <a:cs typeface="Unna"/>
                <a:sym typeface="Unna"/>
              </a:rPr>
              <a:t> in charge of the Continental army</a:t>
            </a:r>
            <a:endParaRPr sz="1700" dirty="0">
              <a:latin typeface="Unna"/>
              <a:ea typeface="Unna"/>
              <a:cs typeface="Unna"/>
              <a:sym typeface="Unna"/>
            </a:endParaRPr>
          </a:p>
          <a:p>
            <a:pPr marL="0" lvl="0" indent="0" algn="l" rtl="0">
              <a:spcBef>
                <a:spcPts val="0"/>
              </a:spcBef>
              <a:spcAft>
                <a:spcPts val="0"/>
              </a:spcAft>
              <a:buNone/>
            </a:pPr>
            <a:endParaRPr sz="1700">
              <a:latin typeface="Unna"/>
              <a:ea typeface="Unna"/>
              <a:cs typeface="Unna"/>
              <a:sym typeface="Unna"/>
            </a:endParaRPr>
          </a:p>
        </p:txBody>
      </p:sp>
      <p:sp>
        <p:nvSpPr>
          <p:cNvPr id="65" name="Google Shape;65;p14"/>
          <p:cNvSpPr txBox="1"/>
          <p:nvPr/>
        </p:nvSpPr>
        <p:spPr>
          <a:xfrm>
            <a:off x="8158400" y="7150350"/>
            <a:ext cx="1571400" cy="431100"/>
          </a:xfrm>
          <a:prstGeom prst="rect">
            <a:avLst/>
          </a:prstGeom>
          <a:noFill/>
          <a:ln w="38100" cap="flat" cmpd="sng">
            <a:solidFill>
              <a:schemeClr val="dk1"/>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600">
                <a:latin typeface="Calistoga"/>
                <a:ea typeface="Calistoga"/>
                <a:cs typeface="Calistoga"/>
                <a:sym typeface="Calistoga"/>
              </a:rPr>
              <a:t>TUESDAY</a:t>
            </a:r>
            <a:endParaRPr sz="1600">
              <a:latin typeface="Calistoga"/>
              <a:ea typeface="Calistoga"/>
              <a:cs typeface="Calistoga"/>
              <a:sym typeface="Calistoga"/>
            </a:endParaRPr>
          </a:p>
        </p:txBody>
      </p:sp>
      <p:sp>
        <p:nvSpPr>
          <p:cNvPr id="66" name="Google Shape;66;p14"/>
          <p:cNvSpPr/>
          <p:nvPr/>
        </p:nvSpPr>
        <p:spPr>
          <a:xfrm>
            <a:off x="477800" y="4969700"/>
            <a:ext cx="2772300" cy="2381100"/>
          </a:xfrm>
          <a:prstGeom prst="snip2SameRect">
            <a:avLst>
              <a:gd name="adj1" fmla="val 16667"/>
              <a:gd name="adj2" fmla="val 0"/>
            </a:avLst>
          </a:prstGeom>
          <a:solidFill>
            <a:schemeClr val="lt1"/>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b="1" dirty="0">
                <a:latin typeface="Unna"/>
                <a:ea typeface="Unna"/>
                <a:cs typeface="Unna"/>
                <a:sym typeface="Unna"/>
              </a:rPr>
              <a:t>Patriots</a:t>
            </a:r>
            <a:endParaRPr lang="en-US" b="1">
              <a:latin typeface="Unna"/>
              <a:ea typeface="Unna"/>
              <a:cs typeface="Unna"/>
            </a:endParaRPr>
          </a:p>
          <a:p>
            <a:pPr marL="0" lvl="0" indent="0" algn="ctr" rtl="0">
              <a:spcBef>
                <a:spcPts val="0"/>
              </a:spcBef>
              <a:spcAft>
                <a:spcPts val="0"/>
              </a:spcAft>
              <a:buNone/>
            </a:pPr>
            <a:endParaRPr b="1" dirty="0">
              <a:latin typeface="Unna"/>
              <a:ea typeface="Unna"/>
              <a:cs typeface="Unna"/>
            </a:endParaRPr>
          </a:p>
          <a:p>
            <a:r>
              <a:rPr lang="en" dirty="0">
                <a:latin typeface="Unna"/>
                <a:ea typeface="Unna"/>
                <a:cs typeface="Unna"/>
                <a:sym typeface="Unna"/>
              </a:rPr>
              <a:t>The Patriots wanted the colonies to </a:t>
            </a:r>
            <a:r>
              <a:rPr lang="en" u="sng" dirty="0">
                <a:solidFill>
                  <a:srgbClr val="FF0000"/>
                </a:solidFill>
                <a:latin typeface="Unna"/>
                <a:ea typeface="Unna"/>
                <a:cs typeface="Unna"/>
                <a:sym typeface="Unna"/>
              </a:rPr>
              <a:t>become a country</a:t>
            </a:r>
            <a:r>
              <a:rPr lang="en" dirty="0">
                <a:latin typeface="Unna"/>
                <a:ea typeface="Unna"/>
                <a:cs typeface="Unna"/>
                <a:sym typeface="Unna"/>
              </a:rPr>
              <a:t> separate from </a:t>
            </a:r>
            <a:r>
              <a:rPr lang="en" u="sng" dirty="0">
                <a:solidFill>
                  <a:srgbClr val="FF0000"/>
                </a:solidFill>
                <a:latin typeface="Unna"/>
                <a:ea typeface="Unna"/>
                <a:cs typeface="Unna"/>
                <a:sym typeface="Unna"/>
              </a:rPr>
              <a:t>Great Britain</a:t>
            </a:r>
            <a:r>
              <a:rPr lang="en" dirty="0">
                <a:latin typeface="Unna"/>
                <a:ea typeface="Unna"/>
                <a:cs typeface="Unna"/>
                <a:sym typeface="Unna"/>
              </a:rPr>
              <a:t>. They were willing to go to </a:t>
            </a:r>
            <a:r>
              <a:rPr lang="en" u="sng" dirty="0">
                <a:solidFill>
                  <a:srgbClr val="FF0000"/>
                </a:solidFill>
                <a:latin typeface="Unna"/>
                <a:ea typeface="Unna"/>
                <a:cs typeface="Unna"/>
                <a:sym typeface="Unna"/>
              </a:rPr>
              <a:t>war</a:t>
            </a:r>
            <a:r>
              <a:rPr lang="en" dirty="0">
                <a:latin typeface="Unna"/>
                <a:ea typeface="Unna"/>
                <a:cs typeface="Unna"/>
                <a:sym typeface="Unna"/>
              </a:rPr>
              <a:t> against </a:t>
            </a:r>
            <a:r>
              <a:rPr lang="en" u="sng" dirty="0">
                <a:solidFill>
                  <a:srgbClr val="FF0000"/>
                </a:solidFill>
                <a:latin typeface="Unna"/>
                <a:ea typeface="Unna"/>
                <a:cs typeface="Unna"/>
                <a:sym typeface="Unna"/>
              </a:rPr>
              <a:t>the British</a:t>
            </a:r>
            <a:r>
              <a:rPr lang="en" dirty="0">
                <a:latin typeface="Unna"/>
                <a:ea typeface="Unna"/>
                <a:cs typeface="Unna"/>
                <a:sym typeface="Unna"/>
              </a:rPr>
              <a:t> to gain </a:t>
            </a:r>
            <a:r>
              <a:rPr lang="en" u="sng" dirty="0">
                <a:solidFill>
                  <a:srgbClr val="FF0000"/>
                </a:solidFill>
                <a:latin typeface="Unna"/>
                <a:ea typeface="Unna"/>
                <a:cs typeface="Unna"/>
                <a:sym typeface="Unna"/>
              </a:rPr>
              <a:t>independence</a:t>
            </a:r>
            <a:r>
              <a:rPr lang="en" dirty="0">
                <a:latin typeface="Unna"/>
                <a:ea typeface="Unna"/>
                <a:cs typeface="Unna"/>
                <a:sym typeface="Unna"/>
              </a:rPr>
              <a:t>.</a:t>
            </a:r>
            <a:endParaRPr>
              <a:latin typeface="Unna"/>
              <a:ea typeface="Unna"/>
              <a:cs typeface="Unna"/>
            </a:endParaRPr>
          </a:p>
        </p:txBody>
      </p:sp>
      <p:sp>
        <p:nvSpPr>
          <p:cNvPr id="67" name="Google Shape;67;p14"/>
          <p:cNvSpPr/>
          <p:nvPr/>
        </p:nvSpPr>
        <p:spPr>
          <a:xfrm>
            <a:off x="3521450" y="4969700"/>
            <a:ext cx="2772300" cy="2381100"/>
          </a:xfrm>
          <a:prstGeom prst="snip2SameRect">
            <a:avLst>
              <a:gd name="adj1" fmla="val 16667"/>
              <a:gd name="adj2" fmla="val 0"/>
            </a:avLst>
          </a:prstGeom>
          <a:solidFill>
            <a:schemeClr val="lt1"/>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b="1" dirty="0">
                <a:solidFill>
                  <a:schemeClr val="dk1"/>
                </a:solidFill>
                <a:latin typeface="Unna"/>
                <a:ea typeface="Unna"/>
                <a:cs typeface="Unna"/>
                <a:sym typeface="Unna"/>
              </a:rPr>
              <a:t>Loyalists</a:t>
            </a:r>
            <a:endParaRPr lang="en-US" b="1" dirty="0">
              <a:solidFill>
                <a:schemeClr val="dk1"/>
              </a:solidFill>
              <a:latin typeface="Unna"/>
              <a:ea typeface="Unna"/>
              <a:cs typeface="Unna"/>
            </a:endParaRPr>
          </a:p>
          <a:p>
            <a:pPr marL="0" lvl="0" indent="0" algn="ctr" rtl="0">
              <a:spcBef>
                <a:spcPts val="0"/>
              </a:spcBef>
              <a:spcAft>
                <a:spcPts val="0"/>
              </a:spcAft>
              <a:buClr>
                <a:schemeClr val="dk1"/>
              </a:buClr>
              <a:buSzPts val="1100"/>
              <a:buFont typeface="Arial"/>
              <a:buNone/>
            </a:pPr>
            <a:endParaRPr b="1" dirty="0">
              <a:solidFill>
                <a:schemeClr val="dk1"/>
              </a:solidFill>
              <a:latin typeface="Unna"/>
              <a:ea typeface="Unna"/>
              <a:cs typeface="Unna"/>
            </a:endParaRPr>
          </a:p>
          <a:p>
            <a:pPr>
              <a:buClr>
                <a:schemeClr val="dk1"/>
              </a:buClr>
              <a:buSzPts val="1100"/>
            </a:pPr>
            <a:r>
              <a:rPr lang="en" dirty="0">
                <a:solidFill>
                  <a:schemeClr val="dk1"/>
                </a:solidFill>
                <a:latin typeface="Unna"/>
                <a:ea typeface="Unna"/>
                <a:cs typeface="Unna"/>
                <a:sym typeface="Unna"/>
              </a:rPr>
              <a:t>The colonists who remained loyal to the </a:t>
            </a:r>
            <a:r>
              <a:rPr lang="en" u="sng" dirty="0">
                <a:solidFill>
                  <a:srgbClr val="FF0000"/>
                </a:solidFill>
                <a:latin typeface="Unna"/>
                <a:ea typeface="Unna"/>
                <a:cs typeface="Unna"/>
                <a:sym typeface="Unna"/>
              </a:rPr>
              <a:t>king</a:t>
            </a:r>
            <a:r>
              <a:rPr lang="en" dirty="0">
                <a:solidFill>
                  <a:schemeClr val="dk1"/>
                </a:solidFill>
                <a:latin typeface="Unna"/>
                <a:ea typeface="Unna"/>
                <a:cs typeface="Unna"/>
                <a:sym typeface="Unna"/>
              </a:rPr>
              <a:t> were called Loyalists, or </a:t>
            </a:r>
            <a:r>
              <a:rPr lang="en" u="sng" dirty="0">
                <a:solidFill>
                  <a:srgbClr val="FF0000"/>
                </a:solidFill>
                <a:latin typeface="Unna"/>
                <a:ea typeface="Unna"/>
                <a:cs typeface="Unna"/>
                <a:sym typeface="Unna"/>
              </a:rPr>
              <a:t>Tories</a:t>
            </a:r>
            <a:r>
              <a:rPr lang="en" dirty="0">
                <a:solidFill>
                  <a:schemeClr val="dk1"/>
                </a:solidFill>
                <a:latin typeface="Unna"/>
                <a:ea typeface="Unna"/>
                <a:cs typeface="Unna"/>
                <a:sym typeface="Unna"/>
              </a:rPr>
              <a:t>.</a:t>
            </a:r>
            <a:endParaRPr dirty="0">
              <a:solidFill>
                <a:schemeClr val="dk1"/>
              </a:solidFill>
              <a:latin typeface="Unna"/>
              <a:ea typeface="Unna"/>
              <a:cs typeface="Unna"/>
            </a:endParaRPr>
          </a:p>
          <a:p>
            <a:pPr>
              <a:buClr>
                <a:schemeClr val="dk1"/>
              </a:buClr>
              <a:buSzPts val="1100"/>
            </a:pPr>
            <a:r>
              <a:rPr lang="en" dirty="0">
                <a:solidFill>
                  <a:schemeClr val="dk1"/>
                </a:solidFill>
                <a:latin typeface="Unna"/>
                <a:ea typeface="Unna"/>
                <a:cs typeface="Unna"/>
                <a:sym typeface="Unna"/>
              </a:rPr>
              <a:t>They did not want to go to </a:t>
            </a:r>
            <a:r>
              <a:rPr lang="en" u="sng" dirty="0">
                <a:solidFill>
                  <a:srgbClr val="FF0000"/>
                </a:solidFill>
                <a:latin typeface="Unna"/>
                <a:ea typeface="Unna"/>
                <a:cs typeface="Unna"/>
                <a:sym typeface="Unna"/>
              </a:rPr>
              <a:t>war</a:t>
            </a:r>
            <a:r>
              <a:rPr lang="en" dirty="0">
                <a:solidFill>
                  <a:schemeClr val="dk1"/>
                </a:solidFill>
                <a:latin typeface="Unna"/>
                <a:ea typeface="Unna"/>
                <a:cs typeface="Unna"/>
                <a:sym typeface="Unna"/>
              </a:rPr>
              <a:t>. They felt </a:t>
            </a:r>
            <a:r>
              <a:rPr lang="en" u="sng" dirty="0">
                <a:solidFill>
                  <a:srgbClr val="FF0000"/>
                </a:solidFill>
                <a:latin typeface="Unna"/>
                <a:ea typeface="Unna"/>
                <a:cs typeface="Unna"/>
                <a:sym typeface="Unna"/>
              </a:rPr>
              <a:t>safer</a:t>
            </a:r>
            <a:r>
              <a:rPr lang="en" dirty="0">
                <a:solidFill>
                  <a:schemeClr val="dk1"/>
                </a:solidFill>
                <a:latin typeface="Unna"/>
                <a:ea typeface="Unna"/>
                <a:cs typeface="Unna"/>
                <a:sym typeface="Unna"/>
              </a:rPr>
              <a:t> under British rule. </a:t>
            </a:r>
            <a:endParaRPr dirty="0">
              <a:solidFill>
                <a:schemeClr val="dk1"/>
              </a:solidFill>
              <a:latin typeface="Unna"/>
              <a:ea typeface="Unna"/>
              <a:cs typeface="Unna"/>
            </a:endParaRPr>
          </a:p>
        </p:txBody>
      </p:sp>
      <p:sp>
        <p:nvSpPr>
          <p:cNvPr id="68" name="Google Shape;68;p14"/>
          <p:cNvSpPr txBox="1"/>
          <p:nvPr/>
        </p:nvSpPr>
        <p:spPr>
          <a:xfrm>
            <a:off x="758300" y="4012300"/>
            <a:ext cx="5288700" cy="8313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dirty="0">
                <a:latin typeface="Unna"/>
                <a:ea typeface="Unna"/>
                <a:cs typeface="Unna"/>
                <a:sym typeface="Unna"/>
              </a:rPr>
              <a:t>Taking Sides: </a:t>
            </a:r>
            <a:endParaRPr dirty="0">
              <a:latin typeface="Unna"/>
              <a:ea typeface="Unna"/>
              <a:cs typeface="Unna"/>
              <a:sym typeface="Unna"/>
            </a:endParaRPr>
          </a:p>
          <a:p>
            <a:pPr marL="0" lvl="0" indent="0" algn="ctr" rtl="0">
              <a:spcBef>
                <a:spcPts val="0"/>
              </a:spcBef>
              <a:spcAft>
                <a:spcPts val="0"/>
              </a:spcAft>
              <a:buNone/>
            </a:pPr>
            <a:endParaRPr>
              <a:latin typeface="Unna"/>
              <a:ea typeface="Unna"/>
              <a:cs typeface="Unna"/>
              <a:sym typeface="Unna"/>
            </a:endParaRPr>
          </a:p>
          <a:p>
            <a:pPr marL="0" lvl="0" indent="0" algn="l" rtl="0">
              <a:spcBef>
                <a:spcPts val="0"/>
              </a:spcBef>
              <a:spcAft>
                <a:spcPts val="0"/>
              </a:spcAft>
              <a:buNone/>
            </a:pPr>
            <a:r>
              <a:rPr lang="en" dirty="0">
                <a:latin typeface="Unna"/>
                <a:ea typeface="Unna"/>
                <a:cs typeface="Unna"/>
                <a:sym typeface="Unna"/>
              </a:rPr>
              <a:t>Colonists fell into two main groups: </a:t>
            </a:r>
            <a:r>
              <a:rPr lang="en" u="sng" dirty="0">
                <a:solidFill>
                  <a:srgbClr val="FF0000"/>
                </a:solidFill>
                <a:latin typeface="Unna"/>
                <a:ea typeface="Unna"/>
                <a:cs typeface="Unna"/>
                <a:sym typeface="Unna"/>
              </a:rPr>
              <a:t>Patriots</a:t>
            </a:r>
            <a:r>
              <a:rPr lang="en" dirty="0">
                <a:latin typeface="Unna"/>
                <a:ea typeface="Unna"/>
                <a:cs typeface="Unna"/>
                <a:sym typeface="Unna"/>
              </a:rPr>
              <a:t> and </a:t>
            </a:r>
            <a:r>
              <a:rPr lang="en" u="sng" dirty="0">
                <a:solidFill>
                  <a:srgbClr val="FF0000"/>
                </a:solidFill>
                <a:latin typeface="Unna"/>
                <a:ea typeface="Unna"/>
                <a:cs typeface="Unna"/>
                <a:sym typeface="Unna"/>
              </a:rPr>
              <a:t>Loyalists</a:t>
            </a:r>
            <a:endParaRPr u="sng" dirty="0">
              <a:solidFill>
                <a:srgbClr val="FF0000"/>
              </a:solidFill>
              <a:latin typeface="Unna"/>
              <a:ea typeface="Unna"/>
              <a:cs typeface="Unna"/>
            </a:endParaRPr>
          </a:p>
        </p:txBody>
      </p:sp>
      <p:sp>
        <p:nvSpPr>
          <p:cNvPr id="69" name="Google Shape;69;p14"/>
          <p:cNvSpPr/>
          <p:nvPr/>
        </p:nvSpPr>
        <p:spPr>
          <a:xfrm>
            <a:off x="5409975" y="224700"/>
            <a:ext cx="3554700" cy="3661500"/>
          </a:xfrm>
          <a:prstGeom prst="roundRect">
            <a:avLst>
              <a:gd name="adj" fmla="val 16667"/>
            </a:avLst>
          </a:prstGeom>
          <a:solidFill>
            <a:schemeClr val="lt1"/>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endParaRPr>
              <a:latin typeface="Unna"/>
              <a:ea typeface="Unna"/>
              <a:cs typeface="Unna"/>
              <a:sym typeface="Unn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5"/>
          <p:cNvSpPr/>
          <p:nvPr/>
        </p:nvSpPr>
        <p:spPr>
          <a:xfrm>
            <a:off x="144350" y="350700"/>
            <a:ext cx="4639500" cy="22380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500" b="1" dirty="0">
                <a:latin typeface="Unna"/>
                <a:ea typeface="Unna"/>
                <a:cs typeface="Unna"/>
                <a:sym typeface="Unna"/>
              </a:rPr>
              <a:t>Writing the Declaration</a:t>
            </a:r>
            <a:endParaRPr sz="1700" dirty="0">
              <a:latin typeface="Unna"/>
              <a:ea typeface="Unna"/>
              <a:cs typeface="Unna"/>
              <a:sym typeface="Unna"/>
            </a:endParaRPr>
          </a:p>
          <a:p>
            <a:r>
              <a:rPr lang="en" dirty="0">
                <a:latin typeface="Unna"/>
                <a:ea typeface="Unna"/>
                <a:cs typeface="Unna"/>
                <a:sym typeface="Unna"/>
              </a:rPr>
              <a:t>Who was on the committee to write the letter to the king?</a:t>
            </a:r>
            <a:endParaRPr>
              <a:latin typeface="Unna"/>
              <a:ea typeface="Unna"/>
              <a:cs typeface="Unna"/>
            </a:endParaRPr>
          </a:p>
          <a:p>
            <a:r>
              <a:rPr lang="en" u="sng" dirty="0">
                <a:solidFill>
                  <a:srgbClr val="FF0000"/>
                </a:solidFill>
                <a:latin typeface="Unna"/>
                <a:sym typeface="Unna"/>
              </a:rPr>
              <a:t>Benjamin Franklin, John Adams, Roger Sherman, Robert R. Livingston, and Thomas Jefferson.</a:t>
            </a:r>
            <a:endParaRPr dirty="0"/>
          </a:p>
          <a:p>
            <a:r>
              <a:rPr lang="en" dirty="0">
                <a:latin typeface="Unna"/>
                <a:ea typeface="Unna"/>
                <a:cs typeface="Unna"/>
                <a:sym typeface="Unna"/>
              </a:rPr>
              <a:t>Who did they decide should write the letter?</a:t>
            </a:r>
            <a:endParaRPr dirty="0">
              <a:latin typeface="Unna"/>
              <a:ea typeface="Unna"/>
              <a:cs typeface="Unna"/>
            </a:endParaRPr>
          </a:p>
          <a:p>
            <a:r>
              <a:rPr lang="en" u="sng" dirty="0">
                <a:solidFill>
                  <a:srgbClr val="FF0000"/>
                </a:solidFill>
                <a:latin typeface="Unna"/>
                <a:ea typeface="Unna"/>
                <a:cs typeface="Unna"/>
                <a:sym typeface="Unna"/>
              </a:rPr>
              <a:t>Thomas Jefferson</a:t>
            </a:r>
            <a:endParaRPr u="sng" dirty="0">
              <a:latin typeface="Unna"/>
              <a:ea typeface="Unna"/>
              <a:cs typeface="Unna"/>
            </a:endParaRPr>
          </a:p>
          <a:p>
            <a:r>
              <a:rPr lang="en" dirty="0">
                <a:latin typeface="Unna"/>
                <a:ea typeface="Unna"/>
                <a:cs typeface="Unna"/>
                <a:sym typeface="Unna"/>
              </a:rPr>
              <a:t>What was the letter called?</a:t>
            </a:r>
            <a:endParaRPr dirty="0">
              <a:latin typeface="Unna"/>
              <a:ea typeface="Unna"/>
              <a:cs typeface="Unna"/>
              <a:sym typeface="Unna"/>
            </a:endParaRPr>
          </a:p>
          <a:p>
            <a:r>
              <a:rPr lang="en" sz="1700" u="sng" dirty="0">
                <a:solidFill>
                  <a:srgbClr val="FF0000"/>
                </a:solidFill>
                <a:latin typeface="Unna"/>
                <a:sym typeface="Unna"/>
              </a:rPr>
              <a:t>The Declaration of Independence</a:t>
            </a:r>
            <a:endParaRPr dirty="0"/>
          </a:p>
        </p:txBody>
      </p:sp>
      <p:sp>
        <p:nvSpPr>
          <p:cNvPr id="75" name="Google Shape;75;p15"/>
          <p:cNvSpPr txBox="1"/>
          <p:nvPr/>
        </p:nvSpPr>
        <p:spPr>
          <a:xfrm>
            <a:off x="8158400" y="7150350"/>
            <a:ext cx="1571400" cy="431100"/>
          </a:xfrm>
          <a:prstGeom prst="rect">
            <a:avLst/>
          </a:prstGeom>
          <a:noFill/>
          <a:ln w="38100" cap="flat" cmpd="sng">
            <a:solidFill>
              <a:schemeClr val="dk1"/>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600">
                <a:latin typeface="Calistoga"/>
                <a:ea typeface="Calistoga"/>
                <a:cs typeface="Calistoga"/>
                <a:sym typeface="Calistoga"/>
              </a:rPr>
              <a:t>WEDNESDAY </a:t>
            </a:r>
            <a:endParaRPr sz="1600">
              <a:latin typeface="Calistoga"/>
              <a:ea typeface="Calistoga"/>
              <a:cs typeface="Calistoga"/>
              <a:sym typeface="Calistoga"/>
            </a:endParaRPr>
          </a:p>
        </p:txBody>
      </p:sp>
      <p:sp>
        <p:nvSpPr>
          <p:cNvPr id="76" name="Google Shape;76;p15"/>
          <p:cNvSpPr/>
          <p:nvPr/>
        </p:nvSpPr>
        <p:spPr>
          <a:xfrm>
            <a:off x="6047918" y="202039"/>
            <a:ext cx="3554700" cy="6615900"/>
          </a:xfrm>
          <a:prstGeom prst="roundRect">
            <a:avLst>
              <a:gd name="adj" fmla="val 16667"/>
            </a:avLst>
          </a:prstGeom>
          <a:solidFill>
            <a:schemeClr val="lt1"/>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b="1" dirty="0">
                <a:latin typeface="Unna"/>
                <a:ea typeface="Unna"/>
                <a:cs typeface="Unna"/>
                <a:sym typeface="Unna"/>
              </a:rPr>
              <a:t>Freedom for Some</a:t>
            </a:r>
            <a:endParaRPr b="1" dirty="0">
              <a:latin typeface="Unna"/>
              <a:ea typeface="Unna"/>
              <a:cs typeface="Unna"/>
              <a:sym typeface="Unna"/>
            </a:endParaRPr>
          </a:p>
          <a:p>
            <a:pPr algn="ctr"/>
            <a:endParaRPr lang="en" b="1" dirty="0">
              <a:latin typeface="Unna"/>
            </a:endParaRPr>
          </a:p>
          <a:p>
            <a:pPr algn="ctr"/>
            <a:endParaRPr lang="en" b="1" dirty="0">
              <a:latin typeface="Unna"/>
            </a:endParaRPr>
          </a:p>
          <a:p>
            <a:r>
              <a:rPr lang="en" dirty="0">
                <a:latin typeface="Unna"/>
              </a:rPr>
              <a:t>How were Native Americans treated during this time?</a:t>
            </a:r>
            <a:br>
              <a:rPr lang="en" dirty="0">
                <a:latin typeface="Unna"/>
              </a:rPr>
            </a:br>
            <a:r>
              <a:rPr lang="en" u="sng" dirty="0">
                <a:solidFill>
                  <a:srgbClr val="FF0000"/>
                </a:solidFill>
                <a:latin typeface="Unna"/>
              </a:rPr>
              <a:t>They were left out of the declaration. Many colonists thought the were members of other nations and enemies.</a:t>
            </a:r>
            <a:endParaRPr lang="en" dirty="0">
              <a:latin typeface="Unna"/>
            </a:endParaRPr>
          </a:p>
          <a:p>
            <a:endParaRPr lang="en" dirty="0">
              <a:latin typeface="Unna"/>
            </a:endParaRPr>
          </a:p>
          <a:p>
            <a:endParaRPr lang="en" dirty="0">
              <a:latin typeface="Unna"/>
            </a:endParaRPr>
          </a:p>
          <a:p>
            <a:r>
              <a:rPr lang="en" dirty="0">
                <a:latin typeface="Unna"/>
              </a:rPr>
              <a:t>How were women treated during this time?</a:t>
            </a:r>
          </a:p>
          <a:p>
            <a:r>
              <a:rPr lang="en" u="sng" dirty="0">
                <a:solidFill>
                  <a:srgbClr val="FF0000"/>
                </a:solidFill>
                <a:latin typeface="Unna"/>
              </a:rPr>
              <a:t>The Founding Fathers did not think of women as equals to men. The Declaration of Independence does not talk about rights for women.</a:t>
            </a:r>
          </a:p>
          <a:p>
            <a:r>
              <a:rPr lang="en" dirty="0">
                <a:latin typeface="Unna"/>
              </a:rPr>
              <a:t>How were people of color and enslaved people treated during this time?</a:t>
            </a:r>
          </a:p>
          <a:p>
            <a:r>
              <a:rPr lang="en" u="sng" dirty="0">
                <a:solidFill>
                  <a:srgbClr val="FF0000"/>
                </a:solidFill>
                <a:latin typeface="Unna"/>
              </a:rPr>
              <a:t>"All men area equal" did not include enslaved people.</a:t>
            </a:r>
            <a:endParaRPr lang="en" u="sng" dirty="0">
              <a:solidFill>
                <a:srgbClr val="FF0000"/>
              </a:solidFill>
            </a:endParaRPr>
          </a:p>
          <a:p>
            <a:endParaRPr lang="en" dirty="0">
              <a:latin typeface="Unna"/>
            </a:endParaRPr>
          </a:p>
          <a:p>
            <a:r>
              <a:rPr lang="en" dirty="0">
                <a:latin typeface="Unna"/>
              </a:rPr>
              <a:t>Did the language used in the Declaration of Independence match how the founding fathers treated these people groups?</a:t>
            </a:r>
          </a:p>
          <a:p>
            <a:r>
              <a:rPr lang="en" u="sng" dirty="0">
                <a:solidFill>
                  <a:srgbClr val="FF0000"/>
                </a:solidFill>
                <a:latin typeface="Unna"/>
              </a:rPr>
              <a:t>It did not match how these groups were treated.</a:t>
            </a:r>
            <a:endParaRPr lang="en" dirty="0"/>
          </a:p>
          <a:p>
            <a:pPr marL="0" lvl="0" indent="0" algn="l" rtl="0">
              <a:spcBef>
                <a:spcPts val="0"/>
              </a:spcBef>
              <a:spcAft>
                <a:spcPts val="0"/>
              </a:spcAft>
              <a:buNone/>
            </a:pPr>
            <a:endParaRPr>
              <a:latin typeface="Unna"/>
              <a:ea typeface="Unna"/>
              <a:cs typeface="Unna"/>
              <a:sym typeface="Unna"/>
            </a:endParaRPr>
          </a:p>
          <a:p>
            <a:pPr marL="0" lvl="0" indent="0" algn="l" rtl="0">
              <a:spcBef>
                <a:spcPts val="0"/>
              </a:spcBef>
              <a:spcAft>
                <a:spcPts val="0"/>
              </a:spcAft>
              <a:buNone/>
            </a:pPr>
            <a:endParaRPr>
              <a:latin typeface="Unna"/>
              <a:ea typeface="Unna"/>
              <a:cs typeface="Unna"/>
              <a:sym typeface="Unna"/>
            </a:endParaRPr>
          </a:p>
          <a:p>
            <a:pPr marL="0" lvl="0" indent="0" algn="l" rtl="0">
              <a:spcBef>
                <a:spcPts val="0"/>
              </a:spcBef>
              <a:spcAft>
                <a:spcPts val="0"/>
              </a:spcAft>
              <a:buNone/>
            </a:pPr>
            <a:endParaRPr>
              <a:latin typeface="Unna"/>
              <a:ea typeface="Unna"/>
              <a:cs typeface="Unna"/>
              <a:sym typeface="Unna"/>
            </a:endParaRPr>
          </a:p>
        </p:txBody>
      </p:sp>
      <p:sp>
        <p:nvSpPr>
          <p:cNvPr id="77" name="Google Shape;77;p15"/>
          <p:cNvSpPr/>
          <p:nvPr/>
        </p:nvSpPr>
        <p:spPr>
          <a:xfrm>
            <a:off x="141086" y="2678975"/>
            <a:ext cx="5164714" cy="1988185"/>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endParaRPr lang="en" sz="1600" b="1" dirty="0">
              <a:latin typeface="Unna"/>
              <a:ea typeface="Unna"/>
              <a:cs typeface="Unna"/>
              <a:sym typeface="Unna"/>
            </a:endParaRPr>
          </a:p>
          <a:p>
            <a:pPr marL="0" lvl="0" indent="0" algn="ctr">
              <a:spcBef>
                <a:spcPts val="0"/>
              </a:spcBef>
              <a:spcAft>
                <a:spcPts val="0"/>
              </a:spcAft>
              <a:buNone/>
            </a:pPr>
            <a:r>
              <a:rPr lang="en" sz="1600" b="1" dirty="0">
                <a:latin typeface="Unna"/>
                <a:ea typeface="Unna"/>
                <a:cs typeface="Unna"/>
                <a:sym typeface="Unna"/>
              </a:rPr>
              <a:t>The First to Sign</a:t>
            </a:r>
            <a:endParaRPr sz="1600" b="1" dirty="0">
              <a:latin typeface="Unna"/>
              <a:ea typeface="Unna"/>
              <a:cs typeface="Unna"/>
            </a:endParaRPr>
          </a:p>
          <a:p>
            <a:pPr algn="ctr"/>
            <a:endParaRPr lang="en" sz="1600" b="1" dirty="0">
              <a:latin typeface="Unna"/>
            </a:endParaRPr>
          </a:p>
          <a:p>
            <a:r>
              <a:rPr lang="en-US" dirty="0">
                <a:latin typeface="Unna"/>
              </a:rPr>
              <a:t>Who was the first to sign the Declaration of Independence? </a:t>
            </a:r>
          </a:p>
          <a:p>
            <a:r>
              <a:rPr lang="en-US" u="sng" dirty="0">
                <a:solidFill>
                  <a:srgbClr val="FF0000"/>
                </a:solidFill>
                <a:latin typeface="Unna"/>
              </a:rPr>
              <a:t>John Hancock</a:t>
            </a:r>
            <a:endParaRPr lang="en-US" u="sng" dirty="0">
              <a:solidFill>
                <a:srgbClr val="FF0000"/>
              </a:solidFill>
            </a:endParaRPr>
          </a:p>
          <a:p>
            <a:r>
              <a:rPr lang="en-US" dirty="0">
                <a:latin typeface="Unna"/>
              </a:rPr>
              <a:t>What was this person known for?</a:t>
            </a:r>
            <a:br>
              <a:rPr lang="en-US" dirty="0">
                <a:latin typeface="Unna"/>
              </a:rPr>
            </a:br>
            <a:r>
              <a:rPr lang="en-US" u="sng" dirty="0">
                <a:solidFill>
                  <a:srgbClr val="FF0000"/>
                </a:solidFill>
                <a:latin typeface="Unna"/>
              </a:rPr>
              <a:t>Signing his name very large</a:t>
            </a:r>
          </a:p>
          <a:p>
            <a:r>
              <a:rPr lang="en-US" dirty="0">
                <a:latin typeface="Unna"/>
              </a:rPr>
              <a:t>What is treason? </a:t>
            </a:r>
            <a:r>
              <a:rPr lang="en-US" u="sng" dirty="0">
                <a:solidFill>
                  <a:srgbClr val="FF0000"/>
                </a:solidFill>
                <a:latin typeface="Unna"/>
              </a:rPr>
              <a:t>Treason is the crime of trying to hurt your government, by selling its secrets or fighting against it.</a:t>
            </a:r>
            <a:endParaRPr u="sng" dirty="0">
              <a:solidFill>
                <a:srgbClr val="FF0000"/>
              </a:solidFill>
              <a:ea typeface="Unna"/>
            </a:endParaRPr>
          </a:p>
          <a:p>
            <a:pPr marL="0" lvl="0" indent="0" algn="l" rtl="0">
              <a:spcBef>
                <a:spcPts val="0"/>
              </a:spcBef>
              <a:spcAft>
                <a:spcPts val="0"/>
              </a:spcAft>
              <a:buNone/>
            </a:pPr>
            <a:endParaRPr>
              <a:latin typeface="Unna"/>
              <a:ea typeface="Unna"/>
              <a:cs typeface="Unna"/>
              <a:sym typeface="Unna"/>
            </a:endParaRPr>
          </a:p>
          <a:p>
            <a:pPr marL="0" lvl="0" indent="0" algn="l" rtl="0">
              <a:spcBef>
                <a:spcPts val="0"/>
              </a:spcBef>
              <a:spcAft>
                <a:spcPts val="0"/>
              </a:spcAft>
              <a:buNone/>
            </a:pPr>
            <a:r>
              <a:rPr lang="en" dirty="0">
                <a:latin typeface="Unna"/>
                <a:ea typeface="Unna"/>
                <a:cs typeface="Unna"/>
                <a:sym typeface="Unna"/>
              </a:rPr>
              <a:t>__________________________________________</a:t>
            </a:r>
            <a:endParaRPr dirty="0">
              <a:latin typeface="Unna"/>
              <a:ea typeface="Unna"/>
              <a:cs typeface="Unna"/>
              <a:sym typeface="Unna"/>
            </a:endParaRPr>
          </a:p>
        </p:txBody>
      </p:sp>
      <p:sp>
        <p:nvSpPr>
          <p:cNvPr id="78" name="Google Shape;78;p15"/>
          <p:cNvSpPr/>
          <p:nvPr/>
        </p:nvSpPr>
        <p:spPr>
          <a:xfrm>
            <a:off x="141086" y="4694950"/>
            <a:ext cx="5164714" cy="1999498"/>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a:buNone/>
            </a:pPr>
            <a:r>
              <a:rPr lang="en" sz="1600" b="1" dirty="0">
                <a:latin typeface="Unna"/>
                <a:ea typeface="Unna"/>
                <a:cs typeface="Unna"/>
                <a:sym typeface="Unna"/>
              </a:rPr>
              <a:t>Independence Day</a:t>
            </a:r>
            <a:endParaRPr lang="en" sz="1600" b="1" dirty="0">
              <a:latin typeface="Unna"/>
              <a:ea typeface="Unna"/>
              <a:cs typeface="Unna"/>
            </a:endParaRPr>
          </a:p>
          <a:p>
            <a:r>
              <a:rPr lang="en" sz="1600" dirty="0">
                <a:latin typeface="Unna"/>
              </a:rPr>
              <a:t>What date did the Continental Congress approve the Declaration of Independence? </a:t>
            </a:r>
            <a:r>
              <a:rPr lang="en" sz="1600" u="sng" dirty="0">
                <a:solidFill>
                  <a:srgbClr val="FF0000"/>
                </a:solidFill>
                <a:latin typeface="Unna"/>
              </a:rPr>
              <a:t>July 4, 1776 </a:t>
            </a:r>
          </a:p>
          <a:p>
            <a:endParaRPr lang="en" sz="1600" dirty="0">
              <a:latin typeface="Unna"/>
            </a:endParaRPr>
          </a:p>
          <a:p>
            <a:r>
              <a:rPr lang="en" sz="1600" dirty="0">
                <a:latin typeface="Unna"/>
              </a:rPr>
              <a:t>The 13 colonies</a:t>
            </a:r>
            <a:r>
              <a:rPr lang="en" sz="1600" dirty="0">
                <a:latin typeface="Unna"/>
                <a:sym typeface="Unna"/>
              </a:rPr>
              <a:t> were now the </a:t>
            </a:r>
            <a:r>
              <a:rPr lang="en" sz="1600" u="sng" dirty="0">
                <a:solidFill>
                  <a:srgbClr val="FF0000"/>
                </a:solidFill>
                <a:latin typeface="Unna"/>
                <a:sym typeface="Unna"/>
              </a:rPr>
              <a:t>United States of America</a:t>
            </a:r>
            <a:r>
              <a:rPr lang="en" sz="1600" dirty="0">
                <a:latin typeface="Unna"/>
                <a:sym typeface="Unna"/>
              </a:rPr>
              <a:t>.</a:t>
            </a:r>
            <a:endParaRPr dirty="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3</Slides>
  <Notes>3</Notes>
  <HiddenSlides>0</HiddenSlide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Simple Light</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259</cp:revision>
  <dcterms:modified xsi:type="dcterms:W3CDTF">2025-09-05T16:15:17Z</dcterms:modified>
</cp:coreProperties>
</file>