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1" r:id="rId4"/>
    <p:sldMasterId id="2147483891" r:id="rId5"/>
  </p:sldMasterIdLst>
  <p:notesMasterIdLst>
    <p:notesMasterId r:id="rId30"/>
  </p:notesMasterIdLst>
  <p:sldIdLst>
    <p:sldId id="257" r:id="rId6"/>
    <p:sldId id="275" r:id="rId7"/>
    <p:sldId id="270" r:id="rId8"/>
    <p:sldId id="316" r:id="rId9"/>
    <p:sldId id="312" r:id="rId10"/>
    <p:sldId id="313" r:id="rId11"/>
    <p:sldId id="309" r:id="rId12"/>
    <p:sldId id="278" r:id="rId13"/>
    <p:sldId id="307" r:id="rId14"/>
    <p:sldId id="294" r:id="rId15"/>
    <p:sldId id="295" r:id="rId16"/>
    <p:sldId id="296" r:id="rId17"/>
    <p:sldId id="279" r:id="rId18"/>
    <p:sldId id="297" r:id="rId19"/>
    <p:sldId id="269" r:id="rId20"/>
    <p:sldId id="310" r:id="rId21"/>
    <p:sldId id="280" r:id="rId22"/>
    <p:sldId id="315" r:id="rId23"/>
    <p:sldId id="317" r:id="rId24"/>
    <p:sldId id="292" r:id="rId25"/>
    <p:sldId id="314" r:id="rId26"/>
    <p:sldId id="318" r:id="rId27"/>
    <p:sldId id="272"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922"/>
    <a:srgbClr val="2E3722"/>
    <a:srgbClr val="344529"/>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81B5D-CCA6-4C51-92B6-711752AC26FE}"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D7743-A646-49D7-A796-278D8D969F8A}" type="slidenum">
              <a:rPr lang="en-US" smtClean="0"/>
              <a:t>‹#›</a:t>
            </a:fld>
            <a:endParaRPr lang="en-US"/>
          </a:p>
        </p:txBody>
      </p:sp>
    </p:spTree>
    <p:extLst>
      <p:ext uri="{BB962C8B-B14F-4D97-AF65-F5344CB8AC3E}">
        <p14:creationId xmlns:p14="http://schemas.microsoft.com/office/powerpoint/2010/main" val="271621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CAA4655-4C77-4CAA-B50B-48F6582700AF}"/>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9B3774BA-8965-43B6-862E-F568094B4F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CF046B47-99D7-4F79-906F-4CF5923449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5EAA0054-FFDF-416D-9C98-B34BF1A045F8}" type="slidenum">
              <a:rPr lang="en-US" altLang="en-US" smtClean="0"/>
              <a:pPr/>
              <a:t>2</a:t>
            </a:fld>
            <a:endParaRPr lang="en-US" altLang="en-US"/>
          </a:p>
        </p:txBody>
      </p:sp>
    </p:spTree>
    <p:extLst>
      <p:ext uri="{BB962C8B-B14F-4D97-AF65-F5344CB8AC3E}">
        <p14:creationId xmlns:p14="http://schemas.microsoft.com/office/powerpoint/2010/main" val="54226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E7702D1-558F-442C-B42E-FEA13DFD614C}"/>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92925C27-547D-4D84-B2E5-620A8AF7D4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latin typeface="Times New Roman" panose="02020603050405020304" pitchFamily="18" charset="0"/>
              <a:cs typeface="Times New Roman" panose="02020603050405020304" pitchFamily="18" charset="0"/>
            </a:endParaRPr>
          </a:p>
        </p:txBody>
      </p:sp>
      <p:sp>
        <p:nvSpPr>
          <p:cNvPr id="12292" name="Slide Number Placeholder 3">
            <a:extLst>
              <a:ext uri="{FF2B5EF4-FFF2-40B4-BE49-F238E27FC236}">
                <a16:creationId xmlns:a16="http://schemas.microsoft.com/office/drawing/2014/main" id="{12AE8BD4-19D4-4481-AB5A-F6D94D714E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A45BD016-971A-4226-B06F-4022AB91AC9C}" type="slidenum">
              <a:rPr lang="en-US" altLang="en-US" smtClean="0"/>
              <a:pPr/>
              <a:t>8</a:t>
            </a:fld>
            <a:endParaRPr lang="en-US" altLang="en-US"/>
          </a:p>
        </p:txBody>
      </p:sp>
    </p:spTree>
    <p:extLst>
      <p:ext uri="{BB962C8B-B14F-4D97-AF65-F5344CB8AC3E}">
        <p14:creationId xmlns:p14="http://schemas.microsoft.com/office/powerpoint/2010/main" val="295357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9440B04-9070-4D6D-8A59-D58E5F4CCE25}"/>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32F8DC59-F986-413F-926B-B2444E4453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EDE49CC3-41C3-4297-8C1A-F9C5D5B00D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9F7075E7-2842-40DD-9896-B1854A9EF342}" type="slidenum">
              <a:rPr lang="en-US" altLang="en-US" smtClean="0"/>
              <a:pPr/>
              <a:t>13</a:t>
            </a:fld>
            <a:endParaRPr lang="en-US" altLang="en-US"/>
          </a:p>
        </p:txBody>
      </p:sp>
    </p:spTree>
    <p:extLst>
      <p:ext uri="{BB962C8B-B14F-4D97-AF65-F5344CB8AC3E}">
        <p14:creationId xmlns:p14="http://schemas.microsoft.com/office/powerpoint/2010/main" val="3410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9440B04-9070-4D6D-8A59-D58E5F4CCE25}"/>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32F8DC59-F986-413F-926B-B2444E4453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EDE49CC3-41C3-4297-8C1A-F9C5D5B00D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9F7075E7-2842-40DD-9896-B1854A9EF342}" type="slidenum">
              <a:rPr lang="en-US" altLang="en-US" smtClean="0"/>
              <a:pPr/>
              <a:t>14</a:t>
            </a:fld>
            <a:endParaRPr lang="en-US" altLang="en-US"/>
          </a:p>
        </p:txBody>
      </p:sp>
    </p:spTree>
    <p:extLst>
      <p:ext uri="{BB962C8B-B14F-4D97-AF65-F5344CB8AC3E}">
        <p14:creationId xmlns:p14="http://schemas.microsoft.com/office/powerpoint/2010/main" val="339980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Williams Tutoring info</a:t>
            </a:r>
          </a:p>
        </p:txBody>
      </p:sp>
      <p:sp>
        <p:nvSpPr>
          <p:cNvPr id="4" name="Slide Number Placeholder 3"/>
          <p:cNvSpPr>
            <a:spLocks noGrp="1"/>
          </p:cNvSpPr>
          <p:nvPr>
            <p:ph type="sldNum" sz="quarter" idx="5"/>
          </p:nvPr>
        </p:nvSpPr>
        <p:spPr/>
        <p:txBody>
          <a:bodyPr/>
          <a:lstStyle/>
          <a:p>
            <a:fld id="{6C0D7743-A646-49D7-A796-278D8D969F8A}" type="slidenum">
              <a:rPr lang="en-US" smtClean="0"/>
              <a:t>16</a:t>
            </a:fld>
            <a:endParaRPr lang="en-US"/>
          </a:p>
        </p:txBody>
      </p:sp>
    </p:spTree>
    <p:extLst>
      <p:ext uri="{BB962C8B-B14F-4D97-AF65-F5344CB8AC3E}">
        <p14:creationId xmlns:p14="http://schemas.microsoft.com/office/powerpoint/2010/main" val="311330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Williams Info</a:t>
            </a:r>
          </a:p>
        </p:txBody>
      </p:sp>
      <p:sp>
        <p:nvSpPr>
          <p:cNvPr id="4" name="Slide Number Placeholder 3"/>
          <p:cNvSpPr>
            <a:spLocks noGrp="1"/>
          </p:cNvSpPr>
          <p:nvPr>
            <p:ph type="sldNum" sz="quarter" idx="5"/>
          </p:nvPr>
        </p:nvSpPr>
        <p:spPr/>
        <p:txBody>
          <a:bodyPr/>
          <a:lstStyle/>
          <a:p>
            <a:fld id="{6C0D7743-A646-49D7-A796-278D8D969F8A}" type="slidenum">
              <a:rPr lang="en-US" smtClean="0"/>
              <a:t>19</a:t>
            </a:fld>
            <a:endParaRPr lang="en-US"/>
          </a:p>
        </p:txBody>
      </p:sp>
    </p:spTree>
    <p:extLst>
      <p:ext uri="{BB962C8B-B14F-4D97-AF65-F5344CB8AC3E}">
        <p14:creationId xmlns:p14="http://schemas.microsoft.com/office/powerpoint/2010/main" val="13919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D7743-A646-49D7-A796-278D8D969F8A}" type="slidenum">
              <a:rPr lang="en-US" smtClean="0"/>
              <a:t>20</a:t>
            </a:fld>
            <a:endParaRPr lang="en-US"/>
          </a:p>
        </p:txBody>
      </p:sp>
    </p:spTree>
    <p:extLst>
      <p:ext uri="{BB962C8B-B14F-4D97-AF65-F5344CB8AC3E}">
        <p14:creationId xmlns:p14="http://schemas.microsoft.com/office/powerpoint/2010/main" val="333868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RTI info…</a:t>
            </a:r>
          </a:p>
        </p:txBody>
      </p:sp>
      <p:sp>
        <p:nvSpPr>
          <p:cNvPr id="4" name="Slide Number Placeholder 3"/>
          <p:cNvSpPr>
            <a:spLocks noGrp="1"/>
          </p:cNvSpPr>
          <p:nvPr>
            <p:ph type="sldNum" sz="quarter" idx="5"/>
          </p:nvPr>
        </p:nvSpPr>
        <p:spPr/>
        <p:txBody>
          <a:bodyPr/>
          <a:lstStyle/>
          <a:p>
            <a:fld id="{6C0D7743-A646-49D7-A796-278D8D969F8A}" type="slidenum">
              <a:rPr lang="en-US" smtClean="0"/>
              <a:t>21</a:t>
            </a:fld>
            <a:endParaRPr lang="en-US"/>
          </a:p>
        </p:txBody>
      </p:sp>
    </p:spTree>
    <p:extLst>
      <p:ext uri="{BB962C8B-B14F-4D97-AF65-F5344CB8AC3E}">
        <p14:creationId xmlns:p14="http://schemas.microsoft.com/office/powerpoint/2010/main" val="349698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A0C0817-A112-4847-8014-A94B7D2A4EA3}" type="datetime1">
              <a:rPr lang="en-US" smtClean="0"/>
              <a:t>9/7/2024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5169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9/7/2024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54566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9/7/2024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596976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9/7/2024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602642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9/7/2024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605413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9/7/2024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337087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9/7/2024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364936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42531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86649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388502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D57F1E4F-1CFF-5643-939E-02111984F56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0722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35100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94973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95294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3144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61210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27489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509A250-FF31-4206-8172-F9D3106AACB1}" type="datetimeFigureOut">
              <a:rPr lang="en-US" smtClean="0"/>
              <a:t>9/7/2024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40857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597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13706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4985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024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C646AA-F36E-4540-911D-FFFC0A0EF24A}" type="datetime1">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33091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31705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943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1742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7557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5380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5483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9/7/2024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1237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6.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6FA2B21-3FCD-4721-B95C-427943F61125}" type="datetime1">
              <a:rPr lang="en-US" smtClean="0"/>
              <a:t>9/7/2024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77341305"/>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6FA2B21-3FCD-4721-B95C-427943F61125}" type="datetime1">
              <a:rPr lang="en-US" smtClean="0"/>
              <a:t>9/7/2024</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34B7E4EF-A1BD-40F4-AB7B-04F084DD991D}"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341782"/>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9.xml"/><Relationship Id="rId5" Type="http://schemas.openxmlformats.org/officeDocument/2006/relationships/hyperlink" Target="https://commons.wikimedia.org/wiki/File:Green_star.svg"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hyperlink" Target="https://www.youtube.com/watch?v=olHagsvJMnA"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n/a"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6.jpe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0.xml"/><Relationship Id="rId6" Type="http://schemas.openxmlformats.org/officeDocument/2006/relationships/image" Target="../media/image27.tmp"/><Relationship Id="rId5" Type="http://schemas.openxmlformats.org/officeDocument/2006/relationships/hyperlink" Target="mailto:williamsdt2@scsk12.org"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www.scsk12.org/" TargetMode="External"/><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hyperlink" Target="http://www.mrscienceshow.com/2010/06/bring-us-your-burning-science-questions.html" TargetMode="External"/><Relationship Id="rId5" Type="http://schemas.openxmlformats.org/officeDocument/2006/relationships/image" Target="../media/image30.jpg"/><Relationship Id="rId4" Type="http://schemas.openxmlformats.org/officeDocument/2006/relationships/hyperlink" Target="https://pixabay.com/en/question-board-chalk-school-126237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0.xml"/><Relationship Id="rId4" Type="http://schemas.openxmlformats.org/officeDocument/2006/relationships/hyperlink" Target="https://pixabay.com/vectors/fingers-handprint-hands-human-27542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803569" y="428226"/>
            <a:ext cx="5648621" cy="2740390"/>
          </a:xfrm>
        </p:spPr>
        <p:txBody>
          <a:bodyPr vert="horz" lIns="91440" tIns="45720" rIns="91440" bIns="45720" rtlCol="0" anchor="t">
            <a:normAutofit/>
          </a:bodyPr>
          <a:lstStyle/>
          <a:p>
            <a:pPr algn="ctr"/>
            <a:br>
              <a:rPr lang="en-US" sz="4000" dirty="0"/>
            </a:br>
            <a:r>
              <a:rPr lang="en-US" sz="4000" dirty="0"/>
              <a:t>FCES</a:t>
            </a:r>
            <a:br>
              <a:rPr lang="en-US" sz="4000" dirty="0"/>
            </a:br>
            <a:r>
              <a:rPr lang="en-US" sz="4000" dirty="0"/>
              <a:t>Annual Title 1 Meeting</a:t>
            </a:r>
            <a:br>
              <a:rPr lang="en-US" sz="4000" dirty="0"/>
            </a:br>
            <a:r>
              <a:rPr lang="en-US" sz="2800" dirty="0">
                <a:cs typeface="Arial"/>
              </a:rPr>
              <a:t>August 22, 2024 @ 1:30-2:00 p.m.</a:t>
            </a:r>
            <a:br>
              <a:rPr lang="en-US" sz="2800" dirty="0"/>
            </a:br>
            <a:r>
              <a:rPr lang="en-US" sz="2800" dirty="0">
                <a:cs typeface="Arial"/>
              </a:rPr>
              <a:t>August 23, 2024 @ 7:30-8:00 a.m.</a:t>
            </a:r>
            <a:endParaRPr lang="en-US" sz="28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009893" y="3651182"/>
            <a:ext cx="5235974" cy="2934185"/>
          </a:xfrm>
        </p:spPr>
        <p:txBody>
          <a:bodyPr vert="horz" lIns="91440" tIns="45720" rIns="91440" bIns="45720" rtlCol="0" anchor="ctr">
            <a:normAutofit/>
          </a:bodyPr>
          <a:lstStyle/>
          <a:p>
            <a:pPr algn="ctr">
              <a:buFont typeface="Wingdings" panose="05000000000000000000" pitchFamily="2" charset="2"/>
              <a:buChar char="§"/>
            </a:pPr>
            <a:r>
              <a:rPr lang="en-US" dirty="0"/>
              <a:t>Dr. </a:t>
            </a:r>
            <a:r>
              <a:rPr lang="en-US" dirty="0" err="1"/>
              <a:t>DeAngela</a:t>
            </a:r>
            <a:r>
              <a:rPr lang="en-US" dirty="0"/>
              <a:t> Graham, Principal</a:t>
            </a:r>
          </a:p>
          <a:p>
            <a:pPr algn="ctr">
              <a:buFont typeface="Wingdings" panose="05000000000000000000" pitchFamily="2" charset="2"/>
              <a:buChar char="§"/>
            </a:pPr>
            <a:r>
              <a:rPr lang="en-US" dirty="0"/>
              <a:t>Dr. </a:t>
            </a:r>
            <a:r>
              <a:rPr lang="en-US" dirty="0" err="1"/>
              <a:t>D’Kendrick</a:t>
            </a:r>
            <a:r>
              <a:rPr lang="en-US" dirty="0"/>
              <a:t> Williams, Assistant Principal</a:t>
            </a:r>
          </a:p>
          <a:p>
            <a:pPr algn="ctr">
              <a:buFont typeface="Wingdings" panose="05000000000000000000" pitchFamily="2" charset="2"/>
              <a:buChar char="§"/>
            </a:pPr>
            <a:r>
              <a:rPr lang="en-US" dirty="0"/>
              <a:t>Hunter Bethea, PLC Coach</a:t>
            </a:r>
          </a:p>
          <a:p>
            <a:pPr algn="ctr">
              <a:buFont typeface="Wingdings" panose="05000000000000000000" pitchFamily="2" charset="2"/>
              <a:buChar char="§"/>
            </a:pPr>
            <a:r>
              <a:rPr lang="en-US" dirty="0"/>
              <a:t>Brittany Williams, Professional School Counselor</a:t>
            </a:r>
          </a:p>
        </p:txBody>
      </p:sp>
      <p:pic>
        <p:nvPicPr>
          <p:cNvPr id="9" name="Picture 8" descr="A cartoon of a ram with horns&#10;&#10;Description automatically generated">
            <a:extLst>
              <a:ext uri="{FF2B5EF4-FFF2-40B4-BE49-F238E27FC236}">
                <a16:creationId xmlns:a16="http://schemas.microsoft.com/office/drawing/2014/main" id="{40B3F1D9-3A88-D354-5B9F-463042D0E41B}"/>
              </a:ext>
            </a:extLst>
          </p:cNvPr>
          <p:cNvPicPr>
            <a:picLocks noChangeAspect="1"/>
          </p:cNvPicPr>
          <p:nvPr/>
        </p:nvPicPr>
        <p:blipFill rotWithShape="1">
          <a:blip r:embed="rId3">
            <a:extLst>
              <a:ext uri="{28A0092B-C50C-407E-A947-70E740481C1C}">
                <a14:useLocalDpi xmlns:a14="http://schemas.microsoft.com/office/drawing/2010/main" val="0"/>
              </a:ext>
            </a:extLst>
          </a:blip>
          <a:srcRect t="6133" r="1" b="1"/>
          <a:stretch/>
        </p:blipFill>
        <p:spPr>
          <a:xfrm>
            <a:off x="6245867" y="0"/>
            <a:ext cx="5761254" cy="685528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Picture 4" descr="A green star on a black background&#10;&#10;Description automatically generated">
            <a:extLst>
              <a:ext uri="{FF2B5EF4-FFF2-40B4-BE49-F238E27FC236}">
                <a16:creationId xmlns:a16="http://schemas.microsoft.com/office/drawing/2014/main" id="{C29A6903-2352-9C24-93B2-286F3A82A02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01689" y="2767758"/>
            <a:ext cx="1461541" cy="1496127"/>
          </a:xfrm>
          <a:prstGeom prst="rect">
            <a:avLst/>
          </a:prstGeom>
        </p:spPr>
      </p:pic>
      <p:pic>
        <p:nvPicPr>
          <p:cNvPr id="7" name="Picture 6" descr="A green star on a black background&#10;&#10;Description automatically generated">
            <a:extLst>
              <a:ext uri="{FF2B5EF4-FFF2-40B4-BE49-F238E27FC236}">
                <a16:creationId xmlns:a16="http://schemas.microsoft.com/office/drawing/2014/main" id="{EFDF6771-1541-41CC-69F7-D06265BBEFA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93948" y="2767758"/>
            <a:ext cx="1461541" cy="1496127"/>
          </a:xfrm>
          <a:prstGeom prst="rect">
            <a:avLst/>
          </a:prstGeom>
        </p:spPr>
      </p:pic>
      <p:pic>
        <p:nvPicPr>
          <p:cNvPr id="8" name="Picture 7" descr="A green star on a black background&#10;&#10;Description automatically generated">
            <a:extLst>
              <a:ext uri="{FF2B5EF4-FFF2-40B4-BE49-F238E27FC236}">
                <a16:creationId xmlns:a16="http://schemas.microsoft.com/office/drawing/2014/main" id="{46A47AFA-A874-9337-6EC8-552B066AB4B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55489" y="2767758"/>
            <a:ext cx="1461541" cy="1496127"/>
          </a:xfrm>
          <a:prstGeom prst="rect">
            <a:avLst/>
          </a:prstGeom>
        </p:spPr>
      </p:pic>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C384-8422-4068-8C1D-4ECFF86BA5DF}"/>
              </a:ext>
            </a:extLst>
          </p:cNvPr>
          <p:cNvSpPr>
            <a:spLocks noGrp="1"/>
          </p:cNvSpPr>
          <p:nvPr>
            <p:ph type="title"/>
          </p:nvPr>
        </p:nvSpPr>
        <p:spPr>
          <a:xfrm>
            <a:off x="4523016" y="0"/>
            <a:ext cx="6651171" cy="1325563"/>
          </a:xfrm>
        </p:spPr>
        <p:txBody>
          <a:bodyPr vert="horz" lIns="91440" tIns="45720" rIns="91440" bIns="45720" rtlCol="0" anchor="ctr">
            <a:normAutofit/>
          </a:bodyPr>
          <a:lstStyle/>
          <a:p>
            <a:r>
              <a:rPr lang="en-US" sz="4200" dirty="0"/>
              <a:t>Annual Title 1 Overview</a:t>
            </a:r>
            <a:br>
              <a:rPr lang="en-US" sz="4200" dirty="0"/>
            </a:br>
            <a:r>
              <a:rPr lang="en-US" sz="1800" dirty="0"/>
              <a:t>Hunter Bethea, PLC Coach</a:t>
            </a:r>
          </a:p>
        </p:txBody>
      </p:sp>
      <p:pic>
        <p:nvPicPr>
          <p:cNvPr id="10" name="Content Placeholder 9">
            <a:extLst>
              <a:ext uri="{FF2B5EF4-FFF2-40B4-BE49-F238E27FC236}">
                <a16:creationId xmlns:a16="http://schemas.microsoft.com/office/drawing/2014/main" id="{49F37576-B001-4725-95D0-FFA3605E087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95" r="15161"/>
          <a:stretch/>
        </p:blipFill>
        <p:spPr>
          <a:xfrm>
            <a:off x="20" y="10"/>
            <a:ext cx="4343380" cy="6857990"/>
          </a:xfrm>
          <a:prstGeom prst="rect">
            <a:avLst/>
          </a:prstGeom>
        </p:spPr>
      </p:pic>
      <p:sp>
        <p:nvSpPr>
          <p:cNvPr id="5" name="Text Box 3">
            <a:extLst>
              <a:ext uri="{FF2B5EF4-FFF2-40B4-BE49-F238E27FC236}">
                <a16:creationId xmlns:a16="http://schemas.microsoft.com/office/drawing/2014/main" id="{ACF40C46-E1CB-4DCE-8CFD-AA63FC2F1F28}"/>
              </a:ext>
            </a:extLst>
          </p:cNvPr>
          <p:cNvSpPr txBox="1">
            <a:spLocks noChangeArrowheads="1" noChangeShapeType="1"/>
          </p:cNvSpPr>
          <p:nvPr/>
        </p:nvSpPr>
        <p:spPr bwMode="auto">
          <a:xfrm>
            <a:off x="4343400" y="1001165"/>
            <a:ext cx="7848580" cy="5751903"/>
          </a:xfrm>
          <a:prstGeom prst="rect">
            <a:avLst/>
          </a:prstGeom>
        </p:spPr>
        <p:txBody>
          <a:bodyPr vert="horz" lIns="91440" tIns="45720" rIns="91440" bIns="45720" numCol="1" rtlCol="0" anchorCtr="0" compatLnSpc="1">
            <a:prstTxWarp prst="textNoShape">
              <a:avLst/>
            </a:prstTxWarp>
            <a:normAutofit fontScale="25000" lnSpcReduction="20000"/>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6400" b="1" i="0" u="sng"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R="0" lvl="0" defTabSz="914400" fontAlgn="base">
              <a:lnSpc>
                <a:spcPct val="90000"/>
              </a:lnSpc>
              <a:spcBef>
                <a:spcPct val="0"/>
              </a:spcBef>
              <a:spcAft>
                <a:spcPts val="600"/>
              </a:spcAft>
              <a:buClrTx/>
              <a:buSzTx/>
              <a:tabLst/>
            </a:pPr>
            <a:r>
              <a:rPr kumimoji="0" lang="en-US" altLang="en-US" sz="6400" b="1" i="0" u="sng"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Additional Parent Meetings</a:t>
            </a:r>
            <a:endParaRPr lang="en-US" altLang="en-US" sz="6400" b="1" i="0" u="sng"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R="0" lvl="1" indent="-228600" defTabSz="914400" fontAlgn="base">
              <a:lnSpc>
                <a:spcPct val="90000"/>
              </a:lnSpc>
              <a:spcBef>
                <a:spcPct val="0"/>
              </a:spcBef>
              <a:spcAft>
                <a:spcPts val="600"/>
              </a:spcAft>
              <a:buClrTx/>
              <a:buSzPts val="1000"/>
              <a:buFont typeface="Arial" panose="020B0604020202020204" pitchFamily="34" charset="0"/>
              <a:buChar char="•"/>
              <a:tabLst/>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Annual Title I Parent Meetings</a:t>
            </a: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R="0" lvl="1" indent="-228600" defTabSz="914400" fontAlgn="base">
              <a:lnSpc>
                <a:spcPct val="90000"/>
              </a:lnSpc>
              <a:spcBef>
                <a:spcPct val="0"/>
              </a:spcBef>
              <a:spcAft>
                <a:spcPts val="600"/>
              </a:spcAft>
              <a:buClrTx/>
              <a:buSzPts val="1000"/>
              <a:buFont typeface="Arial" panose="020B0604020202020204" pitchFamily="34" charset="0"/>
              <a:buChar char="•"/>
              <a:tabLst/>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Parent Trainings (TBA)</a:t>
            </a: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R="0" lvl="1" indent="-228600" defTabSz="914400" fontAlgn="base">
              <a:lnSpc>
                <a:spcPct val="90000"/>
              </a:lnSpc>
              <a:spcBef>
                <a:spcPct val="0"/>
              </a:spcBef>
              <a:spcAft>
                <a:spcPts val="600"/>
              </a:spcAft>
              <a:buClrTx/>
              <a:buSzPts val="1000"/>
              <a:buFont typeface="Arial" panose="020B0604020202020204" pitchFamily="34" charset="0"/>
              <a:buChar char="•"/>
              <a:tabLst/>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Curriculum Night(s)</a:t>
            </a:r>
          </a:p>
          <a:p>
            <a:pPr marL="228600" marR="0" lvl="1" defTabSz="914400" fontAlgn="base">
              <a:lnSpc>
                <a:spcPct val="90000"/>
              </a:lnSpc>
              <a:spcBef>
                <a:spcPct val="0"/>
              </a:spcBef>
              <a:spcAft>
                <a:spcPts val="600"/>
              </a:spcAft>
              <a:buClrTx/>
              <a:buSzPts val="1000"/>
              <a:tabLst/>
            </a:pP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R="0" lvl="0" defTabSz="914400" fontAlgn="base">
              <a:lnSpc>
                <a:spcPct val="90000"/>
              </a:lnSpc>
              <a:spcBef>
                <a:spcPct val="0"/>
              </a:spcBef>
              <a:spcAft>
                <a:spcPts val="600"/>
              </a:spcAft>
              <a:buClrTx/>
              <a:buSzTx/>
              <a:tabLst/>
            </a:pPr>
            <a:r>
              <a:rPr kumimoji="0" lang="en-US" altLang="en-US" sz="6400" b="1" i="0" u="sng"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Parents’ Right to Know</a:t>
            </a:r>
            <a:endParaRPr lang="en-US" altLang="en-US" sz="6400" b="1" i="0" u="sng"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R="0" lvl="0" defTabSz="914400" fontAlgn="base">
              <a:lnSpc>
                <a:spcPct val="90000"/>
              </a:lnSpc>
              <a:spcBef>
                <a:spcPct val="0"/>
              </a:spcBef>
              <a:spcAft>
                <a:spcPts val="600"/>
              </a:spcAft>
              <a:buClrTx/>
              <a:buSzTx/>
              <a:tabLst/>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All parents have the right to request the following:</a:t>
            </a: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lvl="1" indent="-228600" defTabSz="914400" fontAlgn="base">
              <a:lnSpc>
                <a:spcPct val="90000"/>
              </a:lnSpc>
              <a:spcBef>
                <a:spcPct val="0"/>
              </a:spcBef>
              <a:spcAft>
                <a:spcPts val="600"/>
              </a:spcAft>
              <a:buSzPts val="1000"/>
              <a:buFont typeface="Arial" panose="020B0604020202020204" pitchFamily="34" charset="0"/>
              <a:buChar char="•"/>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A teacher’s professional qualifications, licensure, grade(s) certification, waivers</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p>
          <a:p>
            <a:pPr marR="0" lvl="1" indent="-228600" defTabSz="914400" fontAlgn="base">
              <a:lnSpc>
                <a:spcPct val="90000"/>
              </a:lnSpc>
              <a:spcBef>
                <a:spcPct val="0"/>
              </a:spcBef>
              <a:spcAft>
                <a:spcPts val="600"/>
              </a:spcAft>
              <a:buClrTx/>
              <a:buSzPts val="1000"/>
              <a:buFont typeface="Arial" panose="020B0604020202020204" pitchFamily="34" charset="0"/>
              <a:buChar char="•"/>
              <a:tabLst/>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A teacher’s baccalaureate and/or graduate degree, fields of endorsement, previous teaching experience</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lvl="1" indent="-228600" defTabSz="914400" fontAlgn="base">
              <a:lnSpc>
                <a:spcPct val="90000"/>
              </a:lnSpc>
              <a:spcBef>
                <a:spcPct val="0"/>
              </a:spcBef>
              <a:spcAft>
                <a:spcPts val="600"/>
              </a:spcAft>
              <a:buSzPts val="1000"/>
              <a:buFont typeface="Arial" panose="020B0604020202020204" pitchFamily="34" charset="0"/>
              <a:buChar char="•"/>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A paraprofessional’s qualifications</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lvl="1" indent="-228600" defTabSz="914400" fontAlgn="base">
              <a:lnSpc>
                <a:spcPct val="90000"/>
              </a:lnSpc>
              <a:spcBef>
                <a:spcPct val="0"/>
              </a:spcBef>
              <a:spcAft>
                <a:spcPts val="600"/>
              </a:spcAft>
              <a:buSzPts val="1000"/>
              <a:buFont typeface="Arial" panose="020B0604020202020204" pitchFamily="34" charset="0"/>
              <a:buChar char="•"/>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An annual notice of Student Education Records Privacy and notice for disclosure of School Directory Information</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lvl="1" indent="-228600" defTabSz="914400" fontAlgn="base">
              <a:lnSpc>
                <a:spcPct val="90000"/>
              </a:lnSpc>
              <a:spcBef>
                <a:spcPct val="0"/>
              </a:spcBef>
              <a:spcAft>
                <a:spcPts val="600"/>
              </a:spcAft>
              <a:buSzPts val="1000"/>
              <a:buFont typeface="Arial" panose="020B0604020202020204" pitchFamily="34" charset="0"/>
              <a:buChar char="•"/>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An assurance that their child’s name, address and telephone listing not be released to military recruiters</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p>
          <a:p>
            <a:pPr marL="228600" lvl="1" defTabSz="914400" fontAlgn="base">
              <a:lnSpc>
                <a:spcPct val="90000"/>
              </a:lnSpc>
              <a:spcBef>
                <a:spcPct val="0"/>
              </a:spcBef>
              <a:spcAft>
                <a:spcPts val="600"/>
              </a:spcAft>
              <a:buSzPts val="1000"/>
            </a:pP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R="0" lvl="0" defTabSz="914400" fontAlgn="base">
              <a:lnSpc>
                <a:spcPct val="90000"/>
              </a:lnSpc>
              <a:spcBef>
                <a:spcPct val="0"/>
              </a:spcBef>
              <a:spcAft>
                <a:spcPts val="600"/>
              </a:spcAft>
              <a:buClrTx/>
              <a:buSzTx/>
              <a:tabLst/>
            </a:pPr>
            <a:r>
              <a:rPr kumimoji="0" lang="en-US" altLang="en-US" sz="6400" b="1" i="0" u="sng"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All parents should receive the following:</a:t>
            </a:r>
            <a:endParaRPr lang="en-US" altLang="en-US" sz="6400" b="1" i="0" u="sng"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lvl="1" indent="-228600" defTabSz="914400" fontAlgn="base">
              <a:lnSpc>
                <a:spcPct val="90000"/>
              </a:lnSpc>
              <a:spcBef>
                <a:spcPct val="0"/>
              </a:spcBef>
              <a:spcAft>
                <a:spcPts val="600"/>
              </a:spcAft>
              <a:buSzPts val="1000"/>
              <a:buFont typeface="Arial" panose="020B0604020202020204" pitchFamily="34" charset="0"/>
              <a:buChar char="•"/>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Their child’s level of achievement on each of the state’s academic assessments</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lvl="1" indent="-228600" defTabSz="914400" fontAlgn="base">
              <a:lnSpc>
                <a:spcPct val="90000"/>
              </a:lnSpc>
              <a:spcBef>
                <a:spcPct val="0"/>
              </a:spcBef>
              <a:spcAft>
                <a:spcPts val="600"/>
              </a:spcAft>
              <a:buSzPts val="1000"/>
              <a:buFont typeface="Arial" panose="020B0604020202020204" pitchFamily="34" charset="0"/>
              <a:buChar char="•"/>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Notification of right to transfer their child to another school in the district if the student becomes the victim </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of a violent crime or is assigned to an unsafe school</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lvl="1" indent="-228600" defTabSz="914400" fontAlgn="base">
              <a:lnSpc>
                <a:spcPct val="90000"/>
              </a:lnSpc>
              <a:spcBef>
                <a:spcPct val="0"/>
              </a:spcBef>
              <a:spcAft>
                <a:spcPts val="600"/>
              </a:spcAft>
              <a:buSzPts val="1000"/>
              <a:buFont typeface="Arial" panose="020B0604020202020204" pitchFamily="34" charset="0"/>
              <a:buChar char="•"/>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District Family Involvement Policy and School Parent Involvement Policy</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endParaRPr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lvl="1" indent="-228600" defTabSz="914400" fontAlgn="base">
              <a:lnSpc>
                <a:spcPct val="90000"/>
              </a:lnSpc>
              <a:spcBef>
                <a:spcPct val="0"/>
              </a:spcBef>
              <a:spcAft>
                <a:spcPts val="600"/>
              </a:spcAft>
              <a:buSzPts val="1000"/>
              <a:buFont typeface="Arial" panose="020B0604020202020204" pitchFamily="34" charset="0"/>
              <a:buChar char="•"/>
            </a:pP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Their right to public school choice, Supplemental Educational Services and more effective involvement if their</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child’s</a:t>
            </a:r>
            <a:r>
              <a:rPr lang="en-US" alt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r>
              <a:rPr kumimoji="0" lang="en-US" altLang="en-US" sz="64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rPr>
              <a:t>school is identified for school improvement</a:t>
            </a:r>
            <a:endParaRPr lang="en-US" sz="6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9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9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900" b="0" i="0" u="none" strike="noStrike" cap="none" normalizeH="0" baseline="0" dirty="0">
              <a:ln>
                <a:noFill/>
              </a:ln>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endParaRPr>
          </a:p>
        </p:txBody>
      </p:sp>
    </p:spTree>
    <p:extLst>
      <p:ext uri="{BB962C8B-B14F-4D97-AF65-F5344CB8AC3E}">
        <p14:creationId xmlns:p14="http://schemas.microsoft.com/office/powerpoint/2010/main" val="7185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2E19-D931-4D7C-A5F8-FCD3E86636D4}"/>
              </a:ext>
            </a:extLst>
          </p:cNvPr>
          <p:cNvSpPr>
            <a:spLocks noGrp="1"/>
          </p:cNvSpPr>
          <p:nvPr>
            <p:ph type="title"/>
          </p:nvPr>
        </p:nvSpPr>
        <p:spPr>
          <a:xfrm>
            <a:off x="284813" y="109323"/>
            <a:ext cx="11629256" cy="819621"/>
          </a:xfrm>
          <a:solidFill>
            <a:srgbClr val="00B050"/>
          </a:solidFill>
        </p:spPr>
        <p:txBody>
          <a:bodyPr>
            <a:normAutofit/>
          </a:bodyPr>
          <a:lstStyle/>
          <a:p>
            <a:pPr algn="ctr"/>
            <a:r>
              <a:rPr lang="en-US" dirty="0">
                <a:latin typeface="Aharoni" panose="02010803020104030203" pitchFamily="2" charset="-79"/>
                <a:cs typeface="Aharoni" panose="02010803020104030203" pitchFamily="2" charset="-79"/>
              </a:rPr>
              <a:t>Annual Title 1 Overview</a:t>
            </a:r>
            <a:br>
              <a:rPr lang="en-US" dirty="0"/>
            </a:br>
            <a:r>
              <a:rPr lang="en-US" sz="1600" dirty="0"/>
              <a:t>Hunter Bethea, PLC Coach</a:t>
            </a:r>
          </a:p>
        </p:txBody>
      </p:sp>
      <p:sp>
        <p:nvSpPr>
          <p:cNvPr id="5" name="Text Box 5">
            <a:extLst>
              <a:ext uri="{FF2B5EF4-FFF2-40B4-BE49-F238E27FC236}">
                <a16:creationId xmlns:a16="http://schemas.microsoft.com/office/drawing/2014/main" id="{40F448E4-8E59-4E3A-BDA1-1FA0660B09E7}"/>
              </a:ext>
            </a:extLst>
          </p:cNvPr>
          <p:cNvSpPr txBox="1">
            <a:spLocks noChangeArrowheads="1" noChangeShapeType="1"/>
          </p:cNvSpPr>
          <p:nvPr/>
        </p:nvSpPr>
        <p:spPr bwMode="auto">
          <a:xfrm>
            <a:off x="2340274" y="1169233"/>
            <a:ext cx="9279819" cy="5504493"/>
          </a:xfrm>
          <a:prstGeom prst="rect">
            <a:avLst/>
          </a:prstGeom>
          <a:solidFill>
            <a:schemeClr val="tx1"/>
          </a:solidFill>
          <a:ln>
            <a:noFill/>
          </a:ln>
          <a:effec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000000"/>
                </a:solidFill>
                <a:effectLst/>
                <a:latin typeface="Century Gothic" panose="020B0502020202020204" pitchFamily="34" charset="0"/>
              </a:rPr>
              <a:t>Teacher Qualifications</a:t>
            </a:r>
            <a:endParaRPr lang="en-US" altLang="en-US" sz="2000" b="1" i="0" u="sng" strike="noStrike" cap="none" normalizeH="0" baseline="0" dirty="0">
              <a:ln>
                <a:noFill/>
              </a:ln>
              <a:solidFill>
                <a:srgbClr val="000000"/>
              </a:solidFill>
              <a:effectLst/>
              <a:latin typeface="Century Gothic" panose="020B0502020202020204" pitchFamily="34" charset="0"/>
            </a:endParaRPr>
          </a:p>
          <a:p>
            <a:pPr algn="just" defTabSz="914400" eaLnBrk="0" fontAlgn="base" hangingPunct="0">
              <a:spcBef>
                <a:spcPct val="0"/>
              </a:spcBef>
              <a:spcAft>
                <a:spcPct val="0"/>
              </a:spcAft>
            </a:pPr>
            <a:r>
              <a:rPr kumimoji="0" lang="en-US" altLang="en-US" sz="2000" b="0" i="0" u="none" strike="noStrike" cap="none" normalizeH="0" baseline="0" dirty="0">
                <a:ln>
                  <a:noFill/>
                </a:ln>
                <a:solidFill>
                  <a:srgbClr val="000000"/>
                </a:solidFill>
                <a:effectLst/>
                <a:latin typeface="Century Gothic" panose="020B0502020202020204" pitchFamily="34" charset="0"/>
              </a:rPr>
              <a:t>All teachers hold a state-issued teaching certificate or permit</a:t>
            </a:r>
            <a:r>
              <a:rPr lang="en-US" altLang="en-US" sz="2000" dirty="0">
                <a:solidFill>
                  <a:schemeClr val="bg1"/>
                </a:solidFill>
                <a:latin typeface="Century Gothic" panose="020B0502020202020204" pitchFamily="34" charset="0"/>
              </a:rPr>
              <a:t>.</a:t>
            </a:r>
            <a:endParaRPr lang="en-US" altLang="en-US" sz="2000" b="0" i="0" u="none" strike="noStrike" cap="none" normalizeH="0" baseline="0" dirty="0">
              <a:ln>
                <a:noFill/>
              </a:ln>
              <a:solidFill>
                <a:schemeClr val="bg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b="0"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sng"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000000"/>
                </a:solidFill>
                <a:effectLst/>
                <a:latin typeface="Century Gothic" panose="020B0502020202020204" pitchFamily="34" charset="0"/>
              </a:rPr>
              <a:t>Title I School Status</a:t>
            </a:r>
            <a:endParaRPr lang="en-US" altLang="en-US" sz="2000" b="1" i="0" u="sng"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err="1">
                <a:solidFill>
                  <a:srgbClr val="000000"/>
                </a:solidFill>
                <a:latin typeface="Century Gothic" panose="020B0502020202020204" pitchFamily="34" charset="0"/>
              </a:rPr>
              <a:t>Frayser</a:t>
            </a:r>
            <a:r>
              <a:rPr lang="en-US" altLang="en-US" sz="2000" dirty="0">
                <a:solidFill>
                  <a:srgbClr val="000000"/>
                </a:solidFill>
                <a:latin typeface="Century Gothic" panose="020B0502020202020204" pitchFamily="34" charset="0"/>
              </a:rPr>
              <a:t>-Corning</a:t>
            </a:r>
            <a:r>
              <a:rPr kumimoji="0" lang="en-US" altLang="en-US" sz="2000" b="0" i="0" u="none" strike="noStrike" cap="none" normalizeH="0" baseline="0" dirty="0">
                <a:ln>
                  <a:noFill/>
                </a:ln>
                <a:solidFill>
                  <a:srgbClr val="000000"/>
                </a:solidFill>
                <a:effectLst/>
                <a:latin typeface="Century Gothic" panose="020B0502020202020204" pitchFamily="34" charset="0"/>
              </a:rPr>
              <a:t> Elementary operates a School-wide Title I program.</a:t>
            </a:r>
            <a:endParaRPr lang="en-US" altLang="en-US" sz="2000" b="0" i="0" u="none" strike="noStrike" cap="none" normalizeH="0" baseline="0" dirty="0">
              <a:ln>
                <a:noFill/>
              </a:ln>
              <a:solidFill>
                <a:srgbClr val="00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i="0" u="sng" strike="noStrike" cap="none" normalizeH="0" baseline="0" dirty="0">
              <a:ln>
                <a:noFill/>
              </a:ln>
              <a:solidFill>
                <a:srgbClr val="00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i="0" u="sng"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000000"/>
                </a:solidFill>
                <a:effectLst/>
                <a:latin typeface="Century Gothic" panose="020B0502020202020204" pitchFamily="34" charset="0"/>
              </a:rPr>
              <a:t>School/Parent Compact</a:t>
            </a:r>
            <a:endParaRPr lang="en-US" altLang="en-US" sz="2000" b="1" i="0" u="sng" strike="noStrike" cap="none" normalizeH="0" baseline="0" dirty="0">
              <a:ln>
                <a:noFill/>
              </a:ln>
              <a:solidFill>
                <a:srgbClr val="000000"/>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Gothic" panose="020B0502020202020204" pitchFamily="34" charset="0"/>
              </a:rPr>
              <a:t>Federal law requires us to distribute our School/Parent Compact to parents to ensure their involvement in their children’s educational process. This document is located on the school’s website and was distributed in our Tuesday Folders on </a:t>
            </a:r>
            <a:r>
              <a:rPr lang="en-US" altLang="en-US" sz="2000" dirty="0">
                <a:solidFill>
                  <a:srgbClr val="000000"/>
                </a:solidFill>
                <a:latin typeface="Century Gothic" panose="020B0502020202020204" pitchFamily="34" charset="0"/>
              </a:rPr>
              <a:t>August</a:t>
            </a:r>
            <a:r>
              <a:rPr kumimoji="0" lang="en-US" altLang="en-US" sz="2000" b="0" i="0" u="none" strike="noStrike" cap="none" normalizeH="0" baseline="0" dirty="0">
                <a:ln>
                  <a:noFill/>
                </a:ln>
                <a:solidFill>
                  <a:srgbClr val="000000"/>
                </a:solidFill>
                <a:effectLst/>
                <a:latin typeface="Century Gothic" panose="020B0502020202020204" pitchFamily="34" charset="0"/>
              </a:rPr>
              <a:t> 20, 2024.</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b="0" i="0" u="none" strike="noStrike" cap="none" normalizeH="0" baseline="0" dirty="0">
              <a:ln>
                <a:noFill/>
              </a:ln>
              <a:solidFill>
                <a:srgbClr val="000000"/>
              </a:solidFill>
              <a:effectLst/>
              <a:latin typeface="Century Gothic" panose="020B0502020202020204" pitchFamily="34" charset="0"/>
            </a:endParaRPr>
          </a:p>
          <a:p>
            <a:pPr algn="ctr"/>
            <a:r>
              <a:rPr lang="en-US" b="1" u="sng" dirty="0">
                <a:solidFill>
                  <a:schemeClr val="bg1"/>
                </a:solidFill>
                <a:latin typeface="Century Gothic" panose="020B0502020202020204" pitchFamily="34" charset="0"/>
              </a:rPr>
              <a:t>Family Engagement</a:t>
            </a:r>
            <a:endParaRPr lang="en-US" dirty="0">
              <a:solidFill>
                <a:schemeClr val="bg1"/>
              </a:solidFill>
              <a:latin typeface="Century Gothic" panose="020B0502020202020204" pitchFamily="34" charset="0"/>
            </a:endParaRPr>
          </a:p>
          <a:p>
            <a:pPr algn="ctr"/>
            <a:r>
              <a:rPr lang="en-US" dirty="0">
                <a:solidFill>
                  <a:schemeClr val="bg1"/>
                </a:solidFill>
                <a:latin typeface="Century Gothic" panose="020B0502020202020204" pitchFamily="34" charset="0"/>
              </a:rPr>
              <a:t>SCS Policy 7009</a:t>
            </a:r>
          </a:p>
          <a:p>
            <a:pPr algn="ctr"/>
            <a:r>
              <a:rPr lang="en-US" dirty="0">
                <a:solidFill>
                  <a:schemeClr val="bg1"/>
                </a:solidFill>
                <a:latin typeface="Century Gothic" panose="020B0502020202020204" pitchFamily="34" charset="0"/>
              </a:rPr>
              <a:t>Federal law</a:t>
            </a:r>
            <a:endParaRPr lang="en-US" altLang="en-US" sz="1200" b="1" i="0" u="sng" strike="noStrike" cap="none" normalizeH="0" baseline="0" dirty="0">
              <a:ln>
                <a:noFill/>
              </a:ln>
              <a:solidFill>
                <a:schemeClr val="bg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1" i="0" u="sng" strike="noStrike" cap="none" normalizeH="0" baseline="0" dirty="0">
              <a:ln>
                <a:noFill/>
              </a:ln>
              <a:solidFill>
                <a:srgbClr val="000000"/>
              </a:solidFill>
              <a:effectLst/>
              <a:latin typeface="Ink Free" panose="03080402000500000000"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Ink Free" panose="03080402000500000000"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098C3EC1-0132-68FC-31AD-26ABD6663CA4}"/>
              </a:ext>
            </a:extLst>
          </p:cNvPr>
          <p:cNvPicPr>
            <a:picLocks noChangeAspect="1"/>
          </p:cNvPicPr>
          <p:nvPr/>
        </p:nvPicPr>
        <p:blipFill>
          <a:blip r:embed="rId2"/>
          <a:stretch>
            <a:fillRect/>
          </a:stretch>
        </p:blipFill>
        <p:spPr>
          <a:xfrm>
            <a:off x="-138023" y="1003895"/>
            <a:ext cx="3072984" cy="3790950"/>
          </a:xfrm>
          <a:prstGeom prst="rect">
            <a:avLst/>
          </a:prstGeom>
        </p:spPr>
      </p:pic>
    </p:spTree>
    <p:extLst>
      <p:ext uri="{BB962C8B-B14F-4D97-AF65-F5344CB8AC3E}">
        <p14:creationId xmlns:p14="http://schemas.microsoft.com/office/powerpoint/2010/main" val="156949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09787-3140-44CD-BC95-238BB0C5D957}"/>
              </a:ext>
            </a:extLst>
          </p:cNvPr>
          <p:cNvSpPr>
            <a:spLocks noGrp="1"/>
          </p:cNvSpPr>
          <p:nvPr>
            <p:ph idx="1"/>
          </p:nvPr>
        </p:nvSpPr>
        <p:spPr>
          <a:xfrm>
            <a:off x="5471410" y="1154243"/>
            <a:ext cx="6484029" cy="5022720"/>
          </a:xfrm>
          <a:solidFill>
            <a:schemeClr val="tx1"/>
          </a:solidFill>
        </p:spPr>
        <p:txBody>
          <a:bodyPr vert="horz" lIns="91440" tIns="45720" rIns="91440" bIns="45720" rtlCol="0">
            <a:normAutofit fontScale="92500" lnSpcReduction="20000"/>
          </a:bodyPr>
          <a:lstStyle/>
          <a:p>
            <a:pPr marL="0" marR="0" lvl="0" indent="0" defTabSz="914400" rtl="0" eaLnBrk="0" fontAlgn="base" latinLnBrk="0" hangingPunct="0">
              <a:spcBef>
                <a:spcPct val="0"/>
              </a:spcBef>
              <a:spcAft>
                <a:spcPts val="600"/>
              </a:spcAft>
              <a:buClrTx/>
              <a:buSzTx/>
              <a:buFontTx/>
              <a:buNone/>
              <a:tabLst/>
            </a:pPr>
            <a:r>
              <a:rPr kumimoji="0" lang="en-US" altLang="en-US" sz="2000" b="1" i="0" u="sng" strike="noStrike" cap="none" normalizeH="0" baseline="0" dirty="0">
                <a:ln>
                  <a:noFill/>
                </a:ln>
                <a:solidFill>
                  <a:schemeClr val="bg1"/>
                </a:solidFill>
                <a:effectLst/>
                <a:latin typeface="Century Gothic" panose="020B0502020202020204" pitchFamily="34" charset="0"/>
              </a:rPr>
              <a:t>Family Engagement</a:t>
            </a:r>
            <a:endParaRPr lang="en-US" altLang="en-US" sz="2000" b="1" i="0" u="sng" strike="noStrike" cap="none" normalizeH="0" baseline="0" dirty="0">
              <a:ln>
                <a:noFill/>
              </a:ln>
              <a:solidFill>
                <a:schemeClr val="bg1"/>
              </a:solidFill>
              <a:effectLst/>
              <a:latin typeface="Century Gothic" panose="020B0502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2000" b="1" i="0" u="none" strike="noStrike" cap="none" normalizeH="0" baseline="0" dirty="0">
                <a:ln>
                  <a:noFill/>
                </a:ln>
                <a:solidFill>
                  <a:schemeClr val="bg1"/>
                </a:solidFill>
                <a:effectLst/>
                <a:latin typeface="Century Gothic" panose="020B0502020202020204" pitchFamily="34" charset="0"/>
              </a:rPr>
              <a:t>SCS Policy 7009</a:t>
            </a:r>
            <a:endParaRPr lang="en-US" altLang="en-US" sz="2000" b="1" i="0" u="none" strike="noStrike" cap="none" normalizeH="0" baseline="0" dirty="0">
              <a:ln>
                <a:noFill/>
              </a:ln>
              <a:solidFill>
                <a:schemeClr val="bg1"/>
              </a:solidFill>
              <a:effectLst/>
              <a:latin typeface="Century Gothic" panose="020B0502020202020204" pitchFamily="34" charset="0"/>
            </a:endParaRPr>
          </a:p>
          <a:p>
            <a:pPr defTabSz="914400" eaLnBrk="0" fontAlgn="base" hangingPunct="0">
              <a:spcBef>
                <a:spcPct val="0"/>
              </a:spcBef>
              <a:spcAft>
                <a:spcPts val="600"/>
              </a:spcAft>
            </a:pPr>
            <a:r>
              <a:rPr kumimoji="0" lang="en-US" altLang="en-US" sz="2000" b="0" i="0" u="none" strike="noStrike" cap="none" normalizeH="0" baseline="0" dirty="0">
                <a:ln>
                  <a:noFill/>
                </a:ln>
                <a:solidFill>
                  <a:schemeClr val="bg1"/>
                </a:solidFill>
                <a:effectLst/>
                <a:latin typeface="Century Gothic" panose="020B0502020202020204" pitchFamily="34" charset="0"/>
              </a:rPr>
              <a:t>Federal law requires us to distribute our Family Engagement Plan to parents to ensure their involvement in their children’s educational process. This document was in </a:t>
            </a:r>
            <a:r>
              <a:rPr lang="en-US" altLang="en-US" dirty="0">
                <a:solidFill>
                  <a:schemeClr val="bg1"/>
                </a:solidFill>
                <a:latin typeface="Century Gothic" panose="020B0502020202020204" pitchFamily="34" charset="0"/>
              </a:rPr>
              <a:t>your child’s Tuesday folder, August 30, 2024. </a:t>
            </a:r>
            <a:r>
              <a:rPr kumimoji="0" lang="en-US" altLang="en-US" sz="2000" b="0" i="0" u="none" strike="noStrike" cap="none" normalizeH="0" baseline="0" dirty="0">
                <a:ln>
                  <a:noFill/>
                </a:ln>
                <a:solidFill>
                  <a:schemeClr val="bg1"/>
                </a:solidFill>
                <a:effectLst/>
                <a:latin typeface="Century Gothic" panose="020B0502020202020204" pitchFamily="34" charset="0"/>
              </a:rPr>
              <a:t>It </a:t>
            </a:r>
            <a:r>
              <a:rPr lang="en-US" altLang="en-US" dirty="0">
                <a:solidFill>
                  <a:schemeClr val="bg1"/>
                </a:solidFill>
                <a:latin typeface="Century Gothic" panose="020B0502020202020204" pitchFamily="34" charset="0"/>
              </a:rPr>
              <a:t>will</a:t>
            </a:r>
            <a:r>
              <a:rPr kumimoji="0" lang="en-US" altLang="en-US" sz="2000" b="0" i="0" u="none" strike="noStrike" cap="none" normalizeH="0" baseline="0" dirty="0">
                <a:ln>
                  <a:noFill/>
                </a:ln>
                <a:solidFill>
                  <a:schemeClr val="bg1"/>
                </a:solidFill>
                <a:effectLst/>
                <a:latin typeface="Century Gothic" panose="020B0502020202020204" pitchFamily="34" charset="0"/>
              </a:rPr>
              <a:t> also be located on the school’s website.</a:t>
            </a:r>
            <a:r>
              <a:rPr lang="en-US" altLang="en-US" sz="2000" dirty="0">
                <a:solidFill>
                  <a:schemeClr val="bg1"/>
                </a:solidFill>
                <a:latin typeface="Century Gothic" panose="020B0502020202020204" pitchFamily="34" charset="0"/>
              </a:rPr>
              <a:t> </a:t>
            </a:r>
            <a:endParaRPr lang="en-US" altLang="en-US" sz="2000" b="0" i="0" u="none" strike="noStrike" cap="none" normalizeH="0" baseline="0" dirty="0">
              <a:ln>
                <a:noFill/>
              </a:ln>
              <a:solidFill>
                <a:schemeClr val="bg1"/>
              </a:solidFill>
              <a:effectLst/>
              <a:latin typeface="Century Gothic" panose="020B0502020202020204" pitchFamily="34" charset="0"/>
            </a:endParaRPr>
          </a:p>
          <a:p>
            <a:pPr marL="0" indent="0" defTabSz="914400">
              <a:spcBef>
                <a:spcPct val="0"/>
              </a:spcBef>
              <a:spcAft>
                <a:spcPts val="600"/>
              </a:spcAft>
              <a:buNone/>
            </a:pPr>
            <a:endParaRPr lang="en-US" altLang="en-US" sz="2000" b="1" u="sng" dirty="0">
              <a:solidFill>
                <a:schemeClr val="bg1"/>
              </a:solidFill>
              <a:latin typeface="Century Gothic" panose="020B0502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2000" b="1" i="0" u="sng" strike="noStrike" cap="none" normalizeH="0" baseline="0" dirty="0">
                <a:ln>
                  <a:noFill/>
                </a:ln>
                <a:solidFill>
                  <a:schemeClr val="bg1"/>
                </a:solidFill>
                <a:effectLst/>
                <a:latin typeface="Century Gothic" panose="020B0502020202020204" pitchFamily="34" charset="0"/>
              </a:rPr>
              <a:t>Reporting of Pupil Progress</a:t>
            </a:r>
            <a:endParaRPr lang="en-US" altLang="en-US" sz="2000" b="1" i="0" u="sng" strike="noStrike" cap="none" normalizeH="0" baseline="0" dirty="0">
              <a:ln>
                <a:noFill/>
              </a:ln>
              <a:solidFill>
                <a:schemeClr val="bg1"/>
              </a:solidFill>
              <a:effectLst/>
              <a:latin typeface="Century Gothic" panose="020B0502020202020204" pitchFamily="34" charset="0"/>
            </a:endParaRPr>
          </a:p>
          <a:p>
            <a:pPr defTabSz="914400" eaLnBrk="0" fontAlgn="base" hangingPunct="0">
              <a:spcBef>
                <a:spcPct val="0"/>
              </a:spcBef>
              <a:spcAft>
                <a:spcPts val="600"/>
              </a:spcAft>
            </a:pPr>
            <a:r>
              <a:rPr kumimoji="0" lang="en-US" altLang="en-US" sz="2000" b="0" i="0" u="none" strike="noStrike" cap="none" normalizeH="0" baseline="0" dirty="0">
                <a:ln>
                  <a:noFill/>
                </a:ln>
                <a:solidFill>
                  <a:schemeClr val="bg1"/>
                </a:solidFill>
                <a:effectLst/>
                <a:latin typeface="Century Gothic" panose="020B0502020202020204" pitchFamily="34" charset="0"/>
              </a:rPr>
              <a:t>Pupil progress is reported through Progress </a:t>
            </a:r>
            <a:r>
              <a:rPr lang="en-US" altLang="en-US" sz="2000" dirty="0">
                <a:solidFill>
                  <a:schemeClr val="bg1"/>
                </a:solidFill>
                <a:latin typeface="Century Gothic" panose="020B0502020202020204" pitchFamily="34" charset="0"/>
              </a:rPr>
              <a:t>Reports and Report</a:t>
            </a:r>
            <a:r>
              <a:rPr kumimoji="0" lang="en-US" altLang="en-US" sz="2000" b="0" i="0" u="none" strike="noStrike" cap="none" normalizeH="0" baseline="0" dirty="0">
                <a:ln>
                  <a:noFill/>
                </a:ln>
                <a:solidFill>
                  <a:schemeClr val="bg1"/>
                </a:solidFill>
                <a:effectLst/>
                <a:latin typeface="Century Gothic" panose="020B0502020202020204" pitchFamily="34" charset="0"/>
              </a:rPr>
              <a:t> </a:t>
            </a:r>
            <a:r>
              <a:rPr lang="en-US" altLang="en-US" sz="2000" dirty="0">
                <a:solidFill>
                  <a:schemeClr val="bg1"/>
                </a:solidFill>
                <a:latin typeface="Century Gothic" panose="020B0502020202020204" pitchFamily="34" charset="0"/>
              </a:rPr>
              <a:t>Cards</a:t>
            </a:r>
            <a:r>
              <a:rPr lang="en-US" altLang="en-US" dirty="0">
                <a:solidFill>
                  <a:schemeClr val="bg1"/>
                </a:solidFill>
                <a:latin typeface="Century Gothic" panose="020B0502020202020204" pitchFamily="34" charset="0"/>
              </a:rPr>
              <a:t>, </a:t>
            </a:r>
            <a:r>
              <a:rPr lang="en-US" altLang="en-US" sz="2000" dirty="0">
                <a:solidFill>
                  <a:schemeClr val="bg1"/>
                </a:solidFill>
                <a:latin typeface="Century Gothic" panose="020B0502020202020204" pitchFamily="34" charset="0"/>
              </a:rPr>
              <a:t>IXL reports, I-Ready Diagnostic reports, and </a:t>
            </a:r>
            <a:r>
              <a:rPr lang="en-US" altLang="en-US" dirty="0" err="1">
                <a:solidFill>
                  <a:schemeClr val="bg1"/>
                </a:solidFill>
                <a:latin typeface="Century Gothic" panose="020B0502020202020204" pitchFamily="34" charset="0"/>
              </a:rPr>
              <a:t>AimsWeb</a:t>
            </a:r>
            <a:r>
              <a:rPr lang="en-US" altLang="en-US" dirty="0">
                <a:solidFill>
                  <a:schemeClr val="bg1"/>
                </a:solidFill>
                <a:latin typeface="Century Gothic" panose="020B0502020202020204" pitchFamily="34" charset="0"/>
              </a:rPr>
              <a:t> </a:t>
            </a:r>
            <a:r>
              <a:rPr kumimoji="0" lang="en-US" altLang="en-US" sz="2000" b="0" i="0" u="none" strike="noStrike" cap="none" normalizeH="0" baseline="0" dirty="0">
                <a:ln>
                  <a:noFill/>
                </a:ln>
                <a:solidFill>
                  <a:schemeClr val="bg1"/>
                </a:solidFill>
                <a:effectLst/>
                <a:latin typeface="Century Gothic" panose="020B0502020202020204" pitchFamily="34" charset="0"/>
              </a:rPr>
              <a:t>reports for </a:t>
            </a:r>
            <a:r>
              <a:rPr lang="en-US" altLang="en-US" sz="2000" dirty="0">
                <a:solidFill>
                  <a:schemeClr val="bg1"/>
                </a:solidFill>
                <a:latin typeface="Century Gothic" panose="020B0502020202020204" pitchFamily="34" charset="0"/>
              </a:rPr>
              <a:t>intervention, and</a:t>
            </a:r>
            <a:r>
              <a:rPr kumimoji="0" lang="en-US" altLang="en-US" sz="2000" b="0" i="0" u="none" strike="noStrike" cap="none" normalizeH="0" baseline="0" dirty="0">
                <a:ln>
                  <a:noFill/>
                </a:ln>
                <a:solidFill>
                  <a:schemeClr val="bg1"/>
                </a:solidFill>
                <a:effectLst/>
                <a:latin typeface="Century Gothic" panose="020B0502020202020204" pitchFamily="34" charset="0"/>
              </a:rPr>
              <a:t> classroom teacher contact (via phone, print, or email</a:t>
            </a:r>
            <a:r>
              <a:rPr lang="en-US" altLang="en-US" sz="2000" dirty="0">
                <a:solidFill>
                  <a:schemeClr val="bg1"/>
                </a:solidFill>
                <a:latin typeface="Century Gothic" panose="020B0502020202020204" pitchFamily="34" charset="0"/>
              </a:rPr>
              <a:t>).</a:t>
            </a:r>
            <a:endParaRPr lang="en-US" altLang="en-US" sz="2000" b="0" i="0" u="none" strike="noStrike" cap="none" normalizeH="0" baseline="0" dirty="0">
              <a:ln>
                <a:noFill/>
              </a:ln>
              <a:solidFill>
                <a:schemeClr val="bg1"/>
              </a:solidFill>
              <a:effectLst/>
              <a:latin typeface="Century Gothic" panose="020B0502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500" b="0" i="0" u="none" strike="noStrike" cap="none" normalizeH="0" baseline="0" dirty="0">
              <a:ln>
                <a:noFill/>
              </a:ln>
              <a:effectLst/>
              <a:latin typeface="Arial" panose="020B0604020202020204" pitchFamily="34" charset="0"/>
            </a:endParaRPr>
          </a:p>
        </p:txBody>
      </p:sp>
      <p:pic>
        <p:nvPicPr>
          <p:cNvPr id="9" name="Content Placeholder 3" descr="A close up of a sign&#10;&#10;Description automatically generated">
            <a:extLst>
              <a:ext uri="{FF2B5EF4-FFF2-40B4-BE49-F238E27FC236}">
                <a16:creationId xmlns:a16="http://schemas.microsoft.com/office/drawing/2014/main" id="{C746DA3E-4A54-4A06-8397-C0AA605AE728}"/>
              </a:ext>
            </a:extLst>
          </p:cNvPr>
          <p:cNvPicPr>
            <a:picLocks noChangeAspect="1"/>
          </p:cNvPicPr>
          <p:nvPr/>
        </p:nvPicPr>
        <p:blipFill rotWithShape="1">
          <a:blip r:embed="rId3"/>
          <a:srcRect l="8346" r="8442" b="-2"/>
          <a:stretch/>
        </p:blipFill>
        <p:spPr>
          <a:xfrm>
            <a:off x="1131172" y="2268111"/>
            <a:ext cx="4187222" cy="3256059"/>
          </a:xfrm>
          <a:prstGeom prst="rect">
            <a:avLst/>
          </a:prstGeom>
        </p:spPr>
      </p:pic>
      <p:sp>
        <p:nvSpPr>
          <p:cNvPr id="4" name="Title 1">
            <a:extLst>
              <a:ext uri="{FF2B5EF4-FFF2-40B4-BE49-F238E27FC236}">
                <a16:creationId xmlns:a16="http://schemas.microsoft.com/office/drawing/2014/main" id="{C35D5806-E918-584C-ECCD-404F884A9B35}"/>
              </a:ext>
            </a:extLst>
          </p:cNvPr>
          <p:cNvSpPr txBox="1">
            <a:spLocks/>
          </p:cNvSpPr>
          <p:nvPr/>
        </p:nvSpPr>
        <p:spPr>
          <a:xfrm>
            <a:off x="284813" y="109323"/>
            <a:ext cx="11629256" cy="819621"/>
          </a:xfrm>
          <a:prstGeom prst="rect">
            <a:avLst/>
          </a:prstGeom>
          <a:solidFill>
            <a:srgbClr val="00B050"/>
          </a:solidFill>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a:latin typeface="Aharoni" panose="02010803020104030203" pitchFamily="2" charset="-79"/>
                <a:cs typeface="Aharoni" panose="02010803020104030203" pitchFamily="2" charset="-79"/>
              </a:rPr>
              <a:t>Annual Title 1 Overview</a:t>
            </a:r>
            <a:br>
              <a:rPr lang="en-US"/>
            </a:br>
            <a:r>
              <a:rPr lang="en-US" sz="1600"/>
              <a:t>Hunter Bethea, PLC Coach</a:t>
            </a:r>
            <a:endParaRPr lang="en-US" sz="1600" dirty="0"/>
          </a:p>
        </p:txBody>
      </p:sp>
    </p:spTree>
    <p:extLst>
      <p:ext uri="{BB962C8B-B14F-4D97-AF65-F5344CB8AC3E}">
        <p14:creationId xmlns:p14="http://schemas.microsoft.com/office/powerpoint/2010/main" val="40392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271167-9CC9-62AB-8750-C513F00CF7C6}"/>
              </a:ext>
            </a:extLst>
          </p:cNvPr>
          <p:cNvSpPr txBox="1">
            <a:spLocks/>
          </p:cNvSpPr>
          <p:nvPr/>
        </p:nvSpPr>
        <p:spPr>
          <a:xfrm>
            <a:off x="284813" y="109323"/>
            <a:ext cx="11629256" cy="819621"/>
          </a:xfrm>
          <a:prstGeom prst="rect">
            <a:avLst/>
          </a:prstGeom>
          <a:solidFill>
            <a:srgbClr val="00B050"/>
          </a:solidFill>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a:latin typeface="Aharoni" panose="02010803020104030203" pitchFamily="2" charset="-79"/>
                <a:cs typeface="Aharoni" panose="02010803020104030203" pitchFamily="2" charset="-79"/>
              </a:rPr>
              <a:t>Annual Title 1 Overview</a:t>
            </a:r>
            <a:br>
              <a:rPr lang="en-US"/>
            </a:br>
            <a:r>
              <a:rPr lang="en-US" sz="1600"/>
              <a:t>Hunter Bethea, PLC Coach</a:t>
            </a:r>
            <a:endParaRPr lang="en-US" sz="1600" dirty="0"/>
          </a:p>
        </p:txBody>
      </p:sp>
      <p:sp>
        <p:nvSpPr>
          <p:cNvPr id="2" name="Text Box 2">
            <a:extLst>
              <a:ext uri="{FF2B5EF4-FFF2-40B4-BE49-F238E27FC236}">
                <a16:creationId xmlns:a16="http://schemas.microsoft.com/office/drawing/2014/main" id="{1D967A40-79AB-477B-A3AB-E0B21B4FD62C}"/>
              </a:ext>
            </a:extLst>
          </p:cNvPr>
          <p:cNvSpPr txBox="1">
            <a:spLocks noChangeArrowheads="1" noChangeShapeType="1"/>
          </p:cNvSpPr>
          <p:nvPr/>
        </p:nvSpPr>
        <p:spPr bwMode="auto">
          <a:xfrm>
            <a:off x="2920398" y="1486244"/>
            <a:ext cx="8082384" cy="3790831"/>
          </a:xfrm>
          <a:prstGeom prst="rect">
            <a:avLst/>
          </a:prstGeom>
          <a:solidFill>
            <a:schemeClr val="tx1"/>
          </a:solidFill>
          <a:ln>
            <a:noFill/>
          </a:ln>
          <a:effec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i="0" u="sng" strike="noStrike" cap="none" normalizeH="0" baseline="0" dirty="0">
              <a:ln>
                <a:noFill/>
              </a:ln>
              <a:solidFill>
                <a:srgbClr val="000000"/>
              </a:solidFill>
              <a:effectLst/>
              <a:latin typeface="Ink Free" panose="03080402000500000000"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b="1" i="0" u="sng" strike="noStrike" cap="none" normalizeH="0" baseline="0" dirty="0">
              <a:ln>
                <a:noFill/>
              </a:ln>
              <a:solidFill>
                <a:srgbClr val="000000"/>
              </a:solidFill>
              <a:effectLst/>
              <a:latin typeface="Daytona Pro Light" panose="020B0304030503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000000"/>
                </a:solidFill>
                <a:effectLst/>
                <a:latin typeface="Daytona Pro Light" panose="020B0304030503040204" pitchFamily="34" charset="0"/>
              </a:rPr>
              <a:t>Parent-Teacher Conferences</a:t>
            </a:r>
            <a:endParaRPr lang="en-US" altLang="en-US" sz="2000" b="1" i="0" u="sng" strike="noStrike" cap="none" normalizeH="0" baseline="0" dirty="0">
              <a:ln>
                <a:noFill/>
              </a:ln>
              <a:solidFill>
                <a:srgbClr val="000000"/>
              </a:solidFill>
              <a:effectLst/>
              <a:latin typeface="Daytona Pro Light" panose="020B0304030503040204" pitchFamily="34" charset="0"/>
            </a:endParaRPr>
          </a:p>
          <a:p>
            <a:pPr algn="just" defTabSz="914400" eaLnBrk="0" fontAlgn="base" hangingPunct="0">
              <a:spcBef>
                <a:spcPct val="0"/>
              </a:spcBef>
              <a:spcAft>
                <a:spcPct val="0"/>
              </a:spcAft>
            </a:pPr>
            <a:r>
              <a:rPr kumimoji="0" lang="en-US" altLang="en-US" sz="2000" b="0" i="0" u="none" strike="noStrike" cap="none" normalizeH="0" baseline="0" dirty="0">
                <a:ln>
                  <a:noFill/>
                </a:ln>
                <a:solidFill>
                  <a:srgbClr val="000000"/>
                </a:solidFill>
                <a:effectLst/>
                <a:latin typeface="Daytona Pro Light"/>
              </a:rPr>
              <a:t>District-wide Parent-Teacher Conferences are held twice a year (one per semester). Additionally, parents may request a parent-teacher conference by appointment at any time throughout the school year. </a:t>
            </a:r>
            <a:r>
              <a:rPr lang="en-US" altLang="en-US" sz="2000" dirty="0">
                <a:solidFill>
                  <a:srgbClr val="000000"/>
                </a:solidFill>
                <a:latin typeface="Daytona Pro Light"/>
              </a:rPr>
              <a:t>Our next Parent Conference was </a:t>
            </a:r>
          </a:p>
          <a:p>
            <a:pPr algn="just" defTabSz="914400" eaLnBrk="0" fontAlgn="base" hangingPunct="0">
              <a:spcBef>
                <a:spcPct val="0"/>
              </a:spcBef>
              <a:spcAft>
                <a:spcPct val="0"/>
              </a:spcAft>
            </a:pPr>
            <a:r>
              <a:rPr lang="en-US" altLang="en-US" sz="2000" dirty="0">
                <a:solidFill>
                  <a:srgbClr val="000000"/>
                </a:solidFill>
                <a:latin typeface="Daytona Pro Light"/>
              </a:rPr>
              <a:t>Thursday, September 5, 2024, from 4:00 p.m. until 7:00 </a:t>
            </a:r>
            <a:r>
              <a:rPr lang="en-US" altLang="en-US" sz="2000" dirty="0" err="1">
                <a:solidFill>
                  <a:srgbClr val="000000"/>
                </a:solidFill>
                <a:latin typeface="Daytona Pro Light"/>
              </a:rPr>
              <a:t>p.m</a:t>
            </a:r>
            <a:endParaRPr lang="en-US" altLang="en-US" sz="2000" dirty="0">
              <a:solidFill>
                <a:srgbClr val="000000"/>
              </a:solidFill>
              <a:latin typeface="Daytona Pro Light"/>
            </a:endParaRPr>
          </a:p>
          <a:p>
            <a:pPr algn="just" defTabSz="914400" eaLnBrk="0" fontAlgn="base" hangingPunct="0">
              <a:spcBef>
                <a:spcPct val="0"/>
              </a:spcBef>
              <a:spcAft>
                <a:spcPct val="0"/>
              </a:spcAft>
            </a:pPr>
            <a:endParaRPr lang="en-US" altLang="en-US" sz="2000" b="1" i="0" u="sng" strike="noStrike" cap="none" normalizeH="0" baseline="0" dirty="0">
              <a:ln>
                <a:noFill/>
              </a:ln>
              <a:solidFill>
                <a:srgbClr val="000000"/>
              </a:solidFill>
              <a:effectLst/>
              <a:latin typeface="Daytona Pro Light" panose="020B0304030503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000000"/>
                </a:solidFill>
                <a:effectLst/>
                <a:latin typeface="Daytona Pro Light" panose="020B0304030503040204" pitchFamily="34" charset="0"/>
              </a:rPr>
              <a:t>Parental Involvement Requirements</a:t>
            </a:r>
            <a:endParaRPr lang="en-US" altLang="en-US" sz="2000" b="1" i="0" u="sng" strike="noStrike" cap="none" normalizeH="0" baseline="0" dirty="0">
              <a:ln>
                <a:noFill/>
              </a:ln>
              <a:solidFill>
                <a:srgbClr val="000000"/>
              </a:solidFill>
              <a:effectLst/>
              <a:latin typeface="Daytona Pro Light" panose="020B0304030503040204" pitchFamily="34" charset="0"/>
            </a:endParaRPr>
          </a:p>
          <a:p>
            <a:pPr algn="just" defTabSz="914400" eaLnBrk="0" fontAlgn="base" hangingPunct="0">
              <a:spcBef>
                <a:spcPct val="0"/>
              </a:spcBef>
              <a:spcAft>
                <a:spcPct val="0"/>
              </a:spcAft>
            </a:pPr>
            <a:r>
              <a:rPr kumimoji="0" lang="en-US" altLang="en-US" sz="2000" b="0" i="0" u="none" strike="noStrike" cap="none" normalizeH="0" baseline="0" dirty="0">
                <a:ln>
                  <a:noFill/>
                </a:ln>
                <a:solidFill>
                  <a:srgbClr val="000000"/>
                </a:solidFill>
                <a:effectLst/>
                <a:latin typeface="Daytona Pro Light" panose="020B0304030503040204" pitchFamily="34" charset="0"/>
              </a:rPr>
              <a:t>Please see Family Engagement and School/Parent Compact. </a:t>
            </a:r>
            <a:endParaRPr lang="en-US" altLang="en-US" sz="2000" dirty="0">
              <a:solidFill>
                <a:srgbClr val="000000"/>
              </a:solidFill>
              <a:latin typeface="Daytona Pro Light" panose="020B0304030503040204" pitchFamily="34" charset="0"/>
            </a:endParaRPr>
          </a:p>
          <a:p>
            <a:pPr algn="just" defTabSz="914400">
              <a:spcBef>
                <a:spcPct val="0"/>
              </a:spcBef>
              <a:spcAft>
                <a:spcPct val="0"/>
              </a:spcAft>
            </a:pPr>
            <a:endParaRPr lang="en-US" altLang="en-US" sz="2000" dirty="0">
              <a:solidFill>
                <a:srgbClr val="000000"/>
              </a:solidFill>
              <a:latin typeface="Daytona Pro Light" panose="020B0304030503040204" pitchFamily="34" charset="0"/>
            </a:endParaRPr>
          </a:p>
          <a:p>
            <a:pPr algn="just" defTabSz="914400">
              <a:spcBef>
                <a:spcPct val="0"/>
              </a:spcBef>
              <a:spcAft>
                <a:spcPct val="0"/>
              </a:spcAft>
            </a:pPr>
            <a:endParaRPr lang="en-US" altLang="en-US" sz="2000" dirty="0">
              <a:solidFill>
                <a:srgbClr val="000000"/>
              </a:solidFill>
              <a:latin typeface="Ink Free"/>
            </a:endParaRPr>
          </a:p>
        </p:txBody>
      </p:sp>
      <p:pic>
        <p:nvPicPr>
          <p:cNvPr id="4" name="Picture 3">
            <a:extLst>
              <a:ext uri="{FF2B5EF4-FFF2-40B4-BE49-F238E27FC236}">
                <a16:creationId xmlns:a16="http://schemas.microsoft.com/office/drawing/2014/main" id="{C292F894-02AE-424D-8B70-537DD751F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 y="36867"/>
            <a:ext cx="3346237" cy="3790831"/>
          </a:xfrm>
          <a:prstGeom prst="rect">
            <a:avLst/>
          </a:prstGeom>
        </p:spPr>
      </p:pic>
    </p:spTree>
    <p:extLst>
      <p:ext uri="{BB962C8B-B14F-4D97-AF65-F5344CB8AC3E}">
        <p14:creationId xmlns:p14="http://schemas.microsoft.com/office/powerpoint/2010/main" val="377521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152A5B5-B600-4B43-8D58-B1896223B494}"/>
              </a:ext>
            </a:extLst>
          </p:cNvPr>
          <p:cNvSpPr>
            <a:spLocks noGrp="1" noChangeArrowheads="1"/>
          </p:cNvSpPr>
          <p:nvPr>
            <p:ph type="title"/>
          </p:nvPr>
        </p:nvSpPr>
        <p:spPr>
          <a:xfrm>
            <a:off x="1981200" y="152400"/>
            <a:ext cx="8229600" cy="1143000"/>
          </a:xfrm>
        </p:spPr>
        <p:txBody>
          <a:bodyPr/>
          <a:lstStyle/>
          <a:p>
            <a:pPr algn="ctr" eaLnBrk="1" hangingPunct="1">
              <a:defRPr/>
            </a:pPr>
            <a:r>
              <a:rPr lang="en-US" dirty="0">
                <a:latin typeface="Aharoni" panose="02010803020104030203" pitchFamily="2" charset="-79"/>
                <a:cs typeface="Aharoni" panose="02010803020104030203" pitchFamily="2" charset="-79"/>
              </a:rPr>
              <a:t>Annual Title 1 Overview</a:t>
            </a:r>
            <a:br>
              <a:rPr lang="en-US" dirty="0">
                <a:latin typeface="Times New Roman" pitchFamily="18" charset="0"/>
              </a:rPr>
            </a:br>
            <a:r>
              <a:rPr lang="en-US" sz="1800" dirty="0"/>
              <a:t>Hunter Bethea, PLC Coach</a:t>
            </a:r>
            <a:endParaRPr lang="en-US" sz="1800" dirty="0">
              <a:latin typeface="Times New Roman" pitchFamily="18" charset="0"/>
            </a:endParaRPr>
          </a:p>
        </p:txBody>
      </p:sp>
      <p:sp>
        <p:nvSpPr>
          <p:cNvPr id="3" name="Text Box 3">
            <a:extLst>
              <a:ext uri="{FF2B5EF4-FFF2-40B4-BE49-F238E27FC236}">
                <a16:creationId xmlns:a16="http://schemas.microsoft.com/office/drawing/2014/main" id="{D78A6D95-1CB9-4C06-9D87-CC59693FF913}"/>
              </a:ext>
            </a:extLst>
          </p:cNvPr>
          <p:cNvSpPr txBox="1">
            <a:spLocks noChangeArrowheads="1" noChangeShapeType="1"/>
          </p:cNvSpPr>
          <p:nvPr/>
        </p:nvSpPr>
        <p:spPr bwMode="auto">
          <a:xfrm>
            <a:off x="418173" y="1564893"/>
            <a:ext cx="11350943" cy="4369057"/>
          </a:xfrm>
          <a:prstGeom prst="rect">
            <a:avLst/>
          </a:prstGeom>
          <a:solidFill>
            <a:schemeClr val="tx1"/>
          </a:solidFill>
          <a:ln>
            <a:noFill/>
          </a:ln>
          <a:effec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000000"/>
                </a:solidFill>
                <a:effectLst/>
                <a:latin typeface="Century Gothic" panose="020B0502020202020204" pitchFamily="34" charset="0"/>
              </a:rPr>
              <a:t>Parent Training</a:t>
            </a:r>
            <a:endParaRPr lang="en-US" altLang="en-US" sz="2000" b="1" i="0" u="sng"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Gothic" panose="020B0502020202020204" pitchFamily="34" charset="0"/>
              </a:rPr>
              <a:t>Family and Community Engagement (FACE)</a:t>
            </a:r>
            <a:endParaRPr lang="en-US" altLang="en-US" sz="2000" b="0"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Gothic" panose="020B0502020202020204" pitchFamily="34" charset="0"/>
              </a:rPr>
              <a:t>COE Building, Room 164</a:t>
            </a:r>
            <a:br>
              <a:rPr lang="en-US" altLang="en-US" sz="2000" b="0" i="0" u="none" strike="noStrike" cap="none" normalizeH="0" baseline="0" dirty="0">
                <a:ln>
                  <a:noFill/>
                </a:ln>
                <a:effectLst/>
                <a:latin typeface="Century Gothic" panose="020B0502020202020204" pitchFamily="34" charset="0"/>
              </a:rPr>
            </a:br>
            <a:r>
              <a:rPr kumimoji="0" lang="en-US" altLang="en-US" sz="2000" b="0" i="0" u="none" strike="noStrike" cap="none" normalizeH="0" baseline="0" dirty="0">
                <a:ln>
                  <a:noFill/>
                </a:ln>
                <a:solidFill>
                  <a:srgbClr val="000000"/>
                </a:solidFill>
                <a:effectLst/>
                <a:latin typeface="Century Gothic" panose="020B0502020202020204" pitchFamily="34" charset="0"/>
              </a:rPr>
              <a:t>160 South Hollywood, </a:t>
            </a:r>
            <a:br>
              <a:rPr lang="en-US" altLang="en-US" sz="2000" b="0" i="0" u="none" strike="noStrike" cap="none" normalizeH="0" baseline="0" dirty="0">
                <a:ln>
                  <a:noFill/>
                </a:ln>
                <a:effectLst/>
                <a:latin typeface="Century Gothic" panose="020B0502020202020204" pitchFamily="34" charset="0"/>
              </a:rPr>
            </a:br>
            <a:r>
              <a:rPr kumimoji="0" lang="en-US" altLang="en-US" sz="2000" b="0" i="0" u="none" strike="noStrike" cap="none" normalizeH="0" baseline="0" dirty="0">
                <a:ln>
                  <a:noFill/>
                </a:ln>
                <a:solidFill>
                  <a:srgbClr val="000000"/>
                </a:solidFill>
                <a:effectLst/>
                <a:latin typeface="Century Gothic" panose="020B0502020202020204" pitchFamily="34" charset="0"/>
              </a:rPr>
              <a:t>Memphis, TN 38112</a:t>
            </a:r>
            <a:br>
              <a:rPr lang="en-US" altLang="en-US" sz="2000" b="0" i="0" u="none" strike="noStrike" cap="none" normalizeH="0" baseline="0" dirty="0">
                <a:ln>
                  <a:noFill/>
                </a:ln>
                <a:effectLst/>
                <a:latin typeface="Century Gothic" panose="020B0502020202020204" pitchFamily="34" charset="0"/>
              </a:rPr>
            </a:br>
            <a:r>
              <a:rPr kumimoji="0" lang="en-US" altLang="en-US" sz="2000" b="0" i="0" u="none" strike="noStrike" cap="none" normalizeH="0" baseline="0" dirty="0">
                <a:ln>
                  <a:noFill/>
                </a:ln>
                <a:solidFill>
                  <a:srgbClr val="000000"/>
                </a:solidFill>
                <a:effectLst/>
                <a:latin typeface="Century Gothic" panose="020B0502020202020204" pitchFamily="34" charset="0"/>
              </a:rPr>
              <a:t>901-416-7600</a:t>
            </a:r>
            <a:endParaRPr lang="en-US" altLang="en-US" sz="2000" b="0" i="0" u="none" strike="noStrike" cap="none" normalizeH="0" baseline="0" dirty="0">
              <a:ln>
                <a:noFill/>
              </a:ln>
              <a:solidFill>
                <a:srgbClr val="000000"/>
              </a:solidFill>
              <a:effectLst/>
              <a:latin typeface="Century Gothic" panose="020B0502020202020204" pitchFamily="34" charset="0"/>
            </a:endParaRPr>
          </a:p>
          <a:p>
            <a:pPr algn="ctr" defTabSz="914400" eaLnBrk="0" fontAlgn="base" hangingPunct="0">
              <a:spcBef>
                <a:spcPct val="0"/>
              </a:spcBef>
              <a:spcAft>
                <a:spcPct val="0"/>
              </a:spcAft>
            </a:pPr>
            <a:r>
              <a:rPr kumimoji="0" lang="en-US" altLang="en-US" sz="2000" b="0" i="0" u="none" strike="noStrike" cap="none" normalizeH="0" baseline="0" dirty="0">
                <a:ln>
                  <a:noFill/>
                </a:ln>
                <a:solidFill>
                  <a:srgbClr val="000000"/>
                </a:solidFill>
                <a:effectLst/>
                <a:latin typeface="Century Gothic" panose="020B0502020202020204" pitchFamily="34" charset="0"/>
              </a:rPr>
              <a:t>FACE offers a variety of parent trainings and assemblies.</a:t>
            </a:r>
            <a:r>
              <a:rPr lang="en-US" altLang="en-US" sz="2000" dirty="0">
                <a:solidFill>
                  <a:srgbClr val="000000"/>
                </a:solidFill>
                <a:latin typeface="Century Gothic" panose="020B0502020202020204" pitchFamily="34" charset="0"/>
              </a:rPr>
              <a:t> </a:t>
            </a:r>
          </a:p>
          <a:p>
            <a:pPr algn="ctr" defTabSz="914400">
              <a:spcBef>
                <a:spcPct val="0"/>
              </a:spcBef>
              <a:spcAft>
                <a:spcPct val="0"/>
              </a:spcAft>
            </a:pPr>
            <a:r>
              <a:rPr kumimoji="0" lang="en-US" altLang="en-US" sz="2000" b="0" i="0" u="none" strike="noStrike" cap="none" normalizeH="0" baseline="0" dirty="0">
                <a:ln>
                  <a:noFill/>
                </a:ln>
                <a:solidFill>
                  <a:srgbClr val="000000"/>
                </a:solidFill>
                <a:effectLst/>
                <a:latin typeface="Century Gothic" panose="020B0502020202020204" pitchFamily="34" charset="0"/>
              </a:rPr>
              <a:t>To receive a calendar of these events, please call the FACE</a:t>
            </a:r>
            <a:r>
              <a:rPr lang="en-US" altLang="en-US" sz="2000" dirty="0">
                <a:solidFill>
                  <a:srgbClr val="000000"/>
                </a:solidFill>
                <a:latin typeface="Century Gothic" panose="020B0502020202020204" pitchFamily="34" charset="0"/>
              </a:rPr>
              <a:t> </a:t>
            </a:r>
            <a:r>
              <a:rPr kumimoji="0" lang="en-US" altLang="en-US" sz="2000" b="0" i="0" u="none" strike="noStrike" cap="none" normalizeH="0" baseline="0" dirty="0">
                <a:ln>
                  <a:noFill/>
                </a:ln>
                <a:solidFill>
                  <a:srgbClr val="000000"/>
                </a:solidFill>
                <a:effectLst/>
                <a:latin typeface="Century Gothic" panose="020B0502020202020204" pitchFamily="34" charset="0"/>
              </a:rPr>
              <a:t>Office .</a:t>
            </a:r>
            <a:endParaRPr lang="en-US" sz="2000" b="0" i="0" u="none" strike="noStrike" cap="none" normalizeH="0" baseline="0" dirty="0">
              <a:ln>
                <a:noFill/>
              </a:ln>
              <a:solidFill>
                <a:srgbClr val="FFFFFF"/>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b="0"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entury Gothic" panose="020B0502020202020204" pitchFamily="34" charset="0"/>
              </a:rPr>
              <a:t>SCS Parent Welcome Center</a:t>
            </a:r>
            <a:endParaRPr lang="en-US" altLang="en-US" sz="2000" b="1"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Gothic" panose="020B0502020202020204" pitchFamily="34" charset="0"/>
              </a:rPr>
              <a:t>2687 Avery Ave.</a:t>
            </a:r>
            <a:endParaRPr lang="en-US" altLang="en-US" sz="2000" b="0"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Gothic" panose="020B0502020202020204" pitchFamily="34" charset="0"/>
              </a:rPr>
              <a:t>Memphis, TN 38112</a:t>
            </a:r>
            <a:endParaRPr lang="en-US" altLang="en-US" sz="2000" b="0"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Gothic" panose="020B0502020202020204" pitchFamily="34" charset="0"/>
              </a:rPr>
              <a:t>901-416-5300</a:t>
            </a:r>
            <a:endParaRPr lang="en-US" altLang="en-US" sz="2000" b="0" i="0" u="none" strike="noStrike" cap="none" normalizeH="0" baseline="0" dirty="0">
              <a:ln>
                <a:noFill/>
              </a:ln>
              <a:solidFill>
                <a:srgbClr val="00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Ink Free" panose="03080402000500000000"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sng" strike="noStrike" cap="none" normalizeH="0" baseline="0" dirty="0">
              <a:ln>
                <a:noFill/>
              </a:ln>
              <a:solidFill>
                <a:srgbClr val="000000"/>
              </a:solidFill>
              <a:effectLst/>
              <a:latin typeface="Ink Free" panose="03080402000500000000"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E47FC508-C323-88E6-DF39-1DE43EB2EFC4}"/>
              </a:ext>
            </a:extLst>
          </p:cNvPr>
          <p:cNvSpPr txBox="1">
            <a:spLocks/>
          </p:cNvSpPr>
          <p:nvPr/>
        </p:nvSpPr>
        <p:spPr>
          <a:xfrm>
            <a:off x="281372" y="104429"/>
            <a:ext cx="11629256" cy="819621"/>
          </a:xfrm>
          <a:prstGeom prst="rect">
            <a:avLst/>
          </a:prstGeom>
          <a:solidFill>
            <a:srgbClr val="00B050"/>
          </a:solidFill>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a:latin typeface="Aharoni" panose="02010803020104030203" pitchFamily="2" charset="-79"/>
                <a:cs typeface="Aharoni" panose="02010803020104030203" pitchFamily="2" charset="-79"/>
              </a:rPr>
              <a:t>Annual Title 1 Overview</a:t>
            </a:r>
            <a:br>
              <a:rPr lang="en-US"/>
            </a:br>
            <a:r>
              <a:rPr lang="en-US" sz="1600"/>
              <a:t>Hunter Bethea, PLC Coach</a:t>
            </a:r>
            <a:endParaRPr lang="en-US" sz="1600" dirty="0"/>
          </a:p>
        </p:txBody>
      </p:sp>
    </p:spTree>
    <p:extLst>
      <p:ext uri="{BB962C8B-B14F-4D97-AF65-F5344CB8AC3E}">
        <p14:creationId xmlns:p14="http://schemas.microsoft.com/office/powerpoint/2010/main" val="108492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FC666C51-F031-4140-8CEB-56C40BE81965}"/>
              </a:ext>
            </a:extLst>
          </p:cNvPr>
          <p:cNvPicPr>
            <a:picLocks noChangeAspect="1"/>
          </p:cNvPicPr>
          <p:nvPr/>
        </p:nvPicPr>
        <p:blipFill rotWithShape="1">
          <a:blip r:embed="rId3"/>
          <a:srcRect l="5923" r="10953" b="1"/>
          <a:stretch/>
        </p:blipFill>
        <p:spPr>
          <a:xfrm>
            <a:off x="20" y="1"/>
            <a:ext cx="4343380" cy="2926080"/>
          </a:xfrm>
          <a:prstGeom prst="rect">
            <a:avLst/>
          </a:prstGeom>
        </p:spPr>
      </p:pic>
      <p:sp>
        <p:nvSpPr>
          <p:cNvPr id="2" name="Title 1">
            <a:extLst>
              <a:ext uri="{FF2B5EF4-FFF2-40B4-BE49-F238E27FC236}">
                <a16:creationId xmlns:a16="http://schemas.microsoft.com/office/drawing/2014/main" id="{7BEEA386-156F-4EFA-9819-565BE05323E7}"/>
              </a:ext>
            </a:extLst>
          </p:cNvPr>
          <p:cNvSpPr>
            <a:spLocks noGrp="1"/>
          </p:cNvSpPr>
          <p:nvPr>
            <p:ph type="title"/>
          </p:nvPr>
        </p:nvSpPr>
        <p:spPr>
          <a:xfrm>
            <a:off x="4702628" y="365125"/>
            <a:ext cx="6651171" cy="1325563"/>
          </a:xfrm>
        </p:spPr>
        <p:txBody>
          <a:bodyPr>
            <a:normAutofit fontScale="90000"/>
          </a:bodyPr>
          <a:lstStyle/>
          <a:p>
            <a:pPr algn="ctr"/>
            <a:r>
              <a:rPr lang="en-US" sz="4400" b="1" dirty="0"/>
              <a:t>Student Code of Conduct</a:t>
            </a:r>
            <a:br>
              <a:rPr lang="en-US" sz="4200" b="1" dirty="0"/>
            </a:br>
            <a:endParaRPr lang="en-US" sz="1600" b="1" dirty="0"/>
          </a:p>
        </p:txBody>
      </p:sp>
      <p:pic>
        <p:nvPicPr>
          <p:cNvPr id="11" name="Content Placeholder 4">
            <a:extLst>
              <a:ext uri="{FF2B5EF4-FFF2-40B4-BE49-F238E27FC236}">
                <a16:creationId xmlns:a16="http://schemas.microsoft.com/office/drawing/2014/main" id="{C6013BCB-79D5-4C01-BC80-23A0C1A7B54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0" y="2926081"/>
            <a:ext cx="4343381" cy="3952795"/>
          </a:xfrm>
        </p:spPr>
      </p:pic>
      <p:sp>
        <p:nvSpPr>
          <p:cNvPr id="4" name="Rectangle 3">
            <a:extLst>
              <a:ext uri="{FF2B5EF4-FFF2-40B4-BE49-F238E27FC236}">
                <a16:creationId xmlns:a16="http://schemas.microsoft.com/office/drawing/2014/main" id="{88862724-C3C1-446A-9C65-F1A9EFE76536}"/>
              </a:ext>
            </a:extLst>
          </p:cNvPr>
          <p:cNvSpPr/>
          <p:nvPr/>
        </p:nvSpPr>
        <p:spPr>
          <a:xfrm>
            <a:off x="4343381" y="1866817"/>
            <a:ext cx="7648750" cy="4401205"/>
          </a:xfrm>
          <a:prstGeom prst="rect">
            <a:avLst/>
          </a:prstGeom>
          <a:solidFill>
            <a:schemeClr val="tx1"/>
          </a:solidFill>
        </p:spPr>
        <p:txBody>
          <a:bodyPr wrap="square" lIns="91440" tIns="45720" rIns="91440" bIns="45720" anchor="t">
            <a:spAutoFit/>
          </a:bodyPr>
          <a:lstStyle/>
          <a:p>
            <a:pPr lvl="0" algn="ctr" defTabSz="914400" eaLnBrk="0" fontAlgn="base" hangingPunct="0">
              <a:spcBef>
                <a:spcPct val="0"/>
              </a:spcBef>
              <a:spcAft>
                <a:spcPct val="0"/>
              </a:spcAft>
            </a:pPr>
            <a:r>
              <a:rPr lang="en-US" altLang="en-US" sz="2800" b="1" u="sng" dirty="0">
                <a:solidFill>
                  <a:srgbClr val="000000"/>
                </a:solidFill>
                <a:latin typeface="Abadi Extra Light" panose="020B0604020202020204" pitchFamily="34" charset="0"/>
              </a:rPr>
              <a:t>Student Code of Conduct</a:t>
            </a:r>
          </a:p>
          <a:p>
            <a:pPr lvl="0" algn="just" defTabSz="914400" eaLnBrk="0" fontAlgn="base" hangingPunct="0">
              <a:spcBef>
                <a:spcPct val="0"/>
              </a:spcBef>
              <a:spcAft>
                <a:spcPct val="0"/>
              </a:spcAft>
            </a:pPr>
            <a:r>
              <a:rPr lang="en-US" altLang="en-US" sz="2800" dirty="0">
                <a:solidFill>
                  <a:srgbClr val="000000"/>
                </a:solidFill>
                <a:latin typeface="Abadi Extra Light" panose="020B0604020202020204" pitchFamily="34" charset="0"/>
              </a:rPr>
              <a:t>The MSCS Student Code of conduct is available, on the Memphis Shelby County Schools’ website – </a:t>
            </a:r>
            <a:r>
              <a:rPr lang="en-US" altLang="en-US" sz="2800" u="sng" dirty="0">
                <a:solidFill>
                  <a:srgbClr val="000000"/>
                </a:solidFill>
                <a:latin typeface="Abadi Extra Light" panose="020B0604020202020204" pitchFamily="34" charset="0"/>
              </a:rPr>
              <a:t>www.scsk12.org </a:t>
            </a:r>
            <a:r>
              <a:rPr lang="en-US" altLang="en-US" sz="2800" dirty="0">
                <a:solidFill>
                  <a:srgbClr val="000000"/>
                </a:solidFill>
                <a:latin typeface="Abadi Extra Light" panose="020B0604020202020204" pitchFamily="34" charset="0"/>
              </a:rPr>
              <a:t>– under the Students &amp; Parents tab.</a:t>
            </a:r>
          </a:p>
          <a:p>
            <a:pPr algn="ctr" defTabSz="914400" eaLnBrk="0" fontAlgn="base" hangingPunct="0">
              <a:spcBef>
                <a:spcPct val="0"/>
              </a:spcBef>
              <a:spcAft>
                <a:spcPct val="0"/>
              </a:spcAft>
            </a:pPr>
            <a:endParaRPr lang="en-US" altLang="en-US" sz="2800" u="sng" dirty="0">
              <a:solidFill>
                <a:srgbClr val="000000"/>
              </a:solidFill>
              <a:latin typeface="Abadi Extra Light"/>
            </a:endParaRPr>
          </a:p>
          <a:p>
            <a:pPr lvl="0" algn="ctr" defTabSz="914400">
              <a:spcBef>
                <a:spcPct val="0"/>
              </a:spcBef>
              <a:spcAft>
                <a:spcPct val="0"/>
              </a:spcAft>
            </a:pPr>
            <a:r>
              <a:rPr lang="en-US" altLang="en-US" sz="2800" u="sng" dirty="0">
                <a:solidFill>
                  <a:srgbClr val="000000"/>
                </a:solidFill>
                <a:latin typeface="Abadi Extra Light"/>
              </a:rPr>
              <a:t>FCES Student Code of Conduct</a:t>
            </a:r>
            <a:endParaRPr lang="en-US" dirty="0">
              <a:latin typeface="Abadi Extra Light"/>
            </a:endParaRPr>
          </a:p>
          <a:p>
            <a:pPr lvl="0" algn="just" defTabSz="914400" eaLnBrk="0" fontAlgn="base" hangingPunct="0">
              <a:spcBef>
                <a:spcPct val="0"/>
              </a:spcBef>
              <a:spcAft>
                <a:spcPct val="0"/>
              </a:spcAft>
            </a:pPr>
            <a:endParaRPr lang="en-US" altLang="en-US" sz="2800" dirty="0">
              <a:solidFill>
                <a:srgbClr val="000000"/>
              </a:solidFill>
              <a:highlight>
                <a:srgbClr val="FFFF00"/>
              </a:highlight>
              <a:latin typeface="Abadi Extra Light" panose="020B0604020202020204" pitchFamily="34" charset="0"/>
            </a:endParaRPr>
          </a:p>
          <a:p>
            <a:pPr lvl="0" algn="just" defTabSz="914400" eaLnBrk="0" fontAlgn="base" hangingPunct="0">
              <a:spcBef>
                <a:spcPct val="0"/>
              </a:spcBef>
              <a:spcAft>
                <a:spcPct val="0"/>
              </a:spcAft>
            </a:pPr>
            <a:endParaRPr lang="en-US" altLang="en-US" sz="2800" dirty="0">
              <a:solidFill>
                <a:srgbClr val="000000"/>
              </a:solidFill>
              <a:latin typeface="Abadi Extra Light" panose="020B0604020202020204" pitchFamily="34" charset="0"/>
            </a:endParaRPr>
          </a:p>
          <a:p>
            <a:pPr lvl="0" algn="just" defTabSz="914400" eaLnBrk="0" fontAlgn="base" hangingPunct="0">
              <a:spcBef>
                <a:spcPct val="0"/>
              </a:spcBef>
              <a:spcAft>
                <a:spcPct val="0"/>
              </a:spcAft>
            </a:pPr>
            <a:endParaRPr lang="en-US" altLang="en-US" sz="2800" dirty="0">
              <a:solidFill>
                <a:srgbClr val="000000"/>
              </a:solidFill>
              <a:latin typeface="Abadi Extra Light" panose="020B0604020202020204" pitchFamily="34" charset="0"/>
            </a:endParaRPr>
          </a:p>
          <a:p>
            <a:pPr lvl="0" algn="just" defTabSz="914400" eaLnBrk="0" fontAlgn="base" hangingPunct="0">
              <a:spcBef>
                <a:spcPct val="0"/>
              </a:spcBef>
              <a:spcAft>
                <a:spcPct val="0"/>
              </a:spcAft>
            </a:pPr>
            <a:endParaRPr lang="en-US" altLang="en-US" sz="2800" dirty="0">
              <a:solidFill>
                <a:srgbClr val="000000"/>
              </a:solidFill>
              <a:latin typeface="Abadi Extra Light" panose="020B0604020202020204" pitchFamily="34" charset="0"/>
            </a:endParaRPr>
          </a:p>
        </p:txBody>
      </p:sp>
    </p:spTree>
    <p:extLst>
      <p:ext uri="{BB962C8B-B14F-4D97-AF65-F5344CB8AC3E}">
        <p14:creationId xmlns:p14="http://schemas.microsoft.com/office/powerpoint/2010/main" val="3394646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9" name="Rectangle 8">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13" name="Rectangle 12">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0D240BA8-9AE4-9DC1-576A-48C344CE87CB}"/>
              </a:ext>
            </a:extLst>
          </p:cNvPr>
          <p:cNvSpPr txBox="1"/>
          <p:nvPr/>
        </p:nvSpPr>
        <p:spPr>
          <a:xfrm>
            <a:off x="4693737" y="351828"/>
            <a:ext cx="7300954" cy="6162910"/>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lnSpc>
                <a:spcPct val="120000"/>
              </a:lnSpc>
              <a:spcAft>
                <a:spcPts val="600"/>
              </a:spcAft>
              <a:buClr>
                <a:schemeClr val="accent6"/>
              </a:buClr>
              <a:buSzPct val="90000"/>
            </a:pPr>
            <a:r>
              <a:rPr lang="en-US" sz="2000" dirty="0"/>
              <a:t>The FCES School Counseling Services Department provides support to all FCES scholars through the implementation of a comprehensive, standards-based counseling program that fosters the academic, social-emotional, and college and career development, while partnering with parents, guardians, educators, and the community, to ensure that today’s students become the productive, well-adjusted citizens of tomorrow. Individual, small group, and classroom guidance counseling sessions aid and assist in the following areas: </a:t>
            </a:r>
            <a:endParaRPr lang="en-US" sz="2000" dirty="0">
              <a:cs typeface="Arial" panose="020B0604020202020204"/>
            </a:endParaRPr>
          </a:p>
          <a:p>
            <a:pPr defTabSz="914400">
              <a:buClr>
                <a:schemeClr val="accent6"/>
              </a:buClr>
              <a:buSzPct val="90000"/>
              <a:buFont typeface="Arial" panose="05000000000000000000" pitchFamily="2" charset="2"/>
              <a:buChar char="•"/>
            </a:pPr>
            <a:r>
              <a:rPr lang="en-US" sz="2000" dirty="0">
                <a:solidFill>
                  <a:srgbClr val="0097A7"/>
                </a:solidFill>
                <a:ea typeface="+mn-lt"/>
                <a:cs typeface="+mn-lt"/>
              </a:rPr>
              <a:t>☑</a:t>
            </a:r>
            <a:r>
              <a:rPr lang="en-US" sz="2000" dirty="0">
                <a:ea typeface="+mn-lt"/>
                <a:cs typeface="+mn-lt"/>
              </a:rPr>
              <a:t> time management</a:t>
            </a:r>
            <a:endParaRPr lang="en-US" sz="2000" dirty="0">
              <a:cs typeface="Arial"/>
            </a:endParaRPr>
          </a:p>
          <a:p>
            <a:pPr defTabSz="914400">
              <a:buClr>
                <a:schemeClr val="accent6"/>
              </a:buClr>
              <a:buSzPct val="90000"/>
              <a:buFont typeface="Arial" panose="05000000000000000000" pitchFamily="2" charset="2"/>
              <a:buChar char="•"/>
            </a:pPr>
            <a:r>
              <a:rPr lang="en-US" sz="2000" dirty="0">
                <a:solidFill>
                  <a:srgbClr val="0097A7"/>
                </a:solidFill>
                <a:ea typeface="+mn-lt"/>
                <a:cs typeface="+mn-lt"/>
              </a:rPr>
              <a:t>☑</a:t>
            </a:r>
            <a:r>
              <a:rPr lang="en-US" sz="2000" dirty="0">
                <a:ea typeface="+mn-lt"/>
                <a:cs typeface="+mn-lt"/>
              </a:rPr>
              <a:t> anxiety, stress, or anger management &amp; coping strategies</a:t>
            </a:r>
            <a:endParaRPr lang="en-US" sz="2000" dirty="0">
              <a:cs typeface="Arial"/>
            </a:endParaRPr>
          </a:p>
          <a:p>
            <a:pPr defTabSz="914400">
              <a:buClr>
                <a:schemeClr val="accent6"/>
              </a:buClr>
              <a:buSzPct val="90000"/>
              <a:buFont typeface="Arial" panose="05000000000000000000" pitchFamily="2" charset="2"/>
              <a:buChar char="•"/>
            </a:pPr>
            <a:r>
              <a:rPr lang="en-US" sz="2000" dirty="0">
                <a:solidFill>
                  <a:srgbClr val="0097A7"/>
                </a:solidFill>
                <a:ea typeface="+mn-lt"/>
                <a:cs typeface="+mn-lt"/>
              </a:rPr>
              <a:t>☑</a:t>
            </a:r>
            <a:r>
              <a:rPr lang="en-US" sz="2000" dirty="0">
                <a:ea typeface="+mn-lt"/>
                <a:cs typeface="+mn-lt"/>
              </a:rPr>
              <a:t> test-taking tips, tools, &amp; strategies</a:t>
            </a:r>
            <a:endParaRPr lang="en-US" sz="2000" dirty="0">
              <a:cs typeface="Arial"/>
            </a:endParaRPr>
          </a:p>
          <a:p>
            <a:pPr defTabSz="914400">
              <a:buClr>
                <a:schemeClr val="accent6"/>
              </a:buClr>
              <a:buSzPct val="90000"/>
              <a:buFont typeface="Arial" panose="05000000000000000000" pitchFamily="2" charset="2"/>
              <a:buChar char="•"/>
            </a:pPr>
            <a:r>
              <a:rPr lang="en-US" sz="2000" dirty="0">
                <a:solidFill>
                  <a:srgbClr val="0097A7"/>
                </a:solidFill>
                <a:ea typeface="+mn-lt"/>
                <a:cs typeface="+mn-lt"/>
              </a:rPr>
              <a:t>☑</a:t>
            </a:r>
            <a:r>
              <a:rPr lang="en-US" sz="2000" dirty="0">
                <a:ea typeface="+mn-lt"/>
                <a:cs typeface="+mn-lt"/>
              </a:rPr>
              <a:t> forming &amp; maintaining healthy relationships</a:t>
            </a:r>
            <a:endParaRPr lang="en-US" sz="2000" dirty="0">
              <a:cs typeface="Arial"/>
            </a:endParaRPr>
          </a:p>
          <a:p>
            <a:pPr defTabSz="914400">
              <a:buClr>
                <a:schemeClr val="accent6"/>
              </a:buClr>
              <a:buSzPct val="90000"/>
              <a:buFont typeface="Arial" panose="05000000000000000000" pitchFamily="2" charset="2"/>
              <a:buChar char="•"/>
            </a:pPr>
            <a:r>
              <a:rPr lang="en-US" sz="2000" dirty="0">
                <a:solidFill>
                  <a:srgbClr val="0097A7"/>
                </a:solidFill>
                <a:ea typeface="+mn-lt"/>
                <a:cs typeface="+mn-lt"/>
              </a:rPr>
              <a:t>☑</a:t>
            </a:r>
            <a:r>
              <a:rPr lang="en-US" sz="2000" dirty="0">
                <a:ea typeface="+mn-lt"/>
                <a:cs typeface="+mn-lt"/>
              </a:rPr>
              <a:t> problem-solving skills</a:t>
            </a:r>
            <a:endParaRPr lang="en-US" sz="2000" dirty="0">
              <a:cs typeface="Arial"/>
            </a:endParaRPr>
          </a:p>
          <a:p>
            <a:pPr defTabSz="914400">
              <a:buClr>
                <a:schemeClr val="accent6"/>
              </a:buClr>
              <a:buSzPct val="90000"/>
              <a:buFont typeface="Arial" panose="05000000000000000000" pitchFamily="2" charset="2"/>
              <a:buChar char="•"/>
            </a:pPr>
            <a:r>
              <a:rPr lang="en-US" sz="2000" dirty="0">
                <a:solidFill>
                  <a:srgbClr val="0097A7"/>
                </a:solidFill>
                <a:ea typeface="+mn-lt"/>
                <a:cs typeface="+mn-lt"/>
              </a:rPr>
              <a:t>☑</a:t>
            </a:r>
            <a:r>
              <a:rPr lang="en-US" sz="2000" dirty="0">
                <a:ea typeface="+mn-lt"/>
                <a:cs typeface="+mn-lt"/>
              </a:rPr>
              <a:t> self-esteem building</a:t>
            </a:r>
            <a:endParaRPr lang="en-US" sz="2000" dirty="0">
              <a:cs typeface="Arial"/>
            </a:endParaRPr>
          </a:p>
          <a:p>
            <a:pPr defTabSz="914400">
              <a:buClr>
                <a:schemeClr val="accent6"/>
              </a:buClr>
              <a:buSzPct val="90000"/>
              <a:buFont typeface="Arial" panose="05000000000000000000" pitchFamily="2" charset="2"/>
              <a:buChar char="•"/>
            </a:pPr>
            <a:r>
              <a:rPr lang="en-US" sz="2000" dirty="0">
                <a:solidFill>
                  <a:srgbClr val="0097A7"/>
                </a:solidFill>
                <a:ea typeface="+mn-lt"/>
                <a:cs typeface="+mn-lt"/>
              </a:rPr>
              <a:t>☑</a:t>
            </a:r>
            <a:r>
              <a:rPr lang="en-US" sz="2000" dirty="0">
                <a:ea typeface="+mn-lt"/>
                <a:cs typeface="+mn-lt"/>
              </a:rPr>
              <a:t> college/career exploration</a:t>
            </a:r>
            <a:endParaRPr lang="en-US" sz="2000" dirty="0">
              <a:cs typeface="Arial"/>
            </a:endParaRPr>
          </a:p>
          <a:p>
            <a:pPr defTabSz="914400">
              <a:buClr>
                <a:schemeClr val="accent6"/>
              </a:buClr>
              <a:buSzPct val="90000"/>
              <a:buFont typeface="Arial" panose="05000000000000000000" pitchFamily="2" charset="2"/>
              <a:buChar char="•"/>
            </a:pPr>
            <a:r>
              <a:rPr lang="en-US" sz="2000" dirty="0">
                <a:solidFill>
                  <a:srgbClr val="0097A7"/>
                </a:solidFill>
                <a:ea typeface="+mn-lt"/>
                <a:cs typeface="+mn-lt"/>
              </a:rPr>
              <a:t>☑</a:t>
            </a:r>
            <a:r>
              <a:rPr lang="en-US" sz="2000" dirty="0">
                <a:ea typeface="+mn-lt"/>
                <a:cs typeface="+mn-lt"/>
              </a:rPr>
              <a:t> and more!</a:t>
            </a:r>
            <a:endParaRPr lang="en-US" sz="2000" dirty="0"/>
          </a:p>
        </p:txBody>
      </p:sp>
      <p:pic>
        <p:nvPicPr>
          <p:cNvPr id="6" name="Picture 5" descr="A heart shaped sticker with words&#10;&#10;Description automatically generated">
            <a:extLst>
              <a:ext uri="{FF2B5EF4-FFF2-40B4-BE49-F238E27FC236}">
                <a16:creationId xmlns:a16="http://schemas.microsoft.com/office/drawing/2014/main" id="{11B71D68-C7A8-3F42-E49B-892B27186598}"/>
              </a:ext>
            </a:extLst>
          </p:cNvPr>
          <p:cNvPicPr>
            <a:picLocks noChangeAspect="1"/>
          </p:cNvPicPr>
          <p:nvPr/>
        </p:nvPicPr>
        <p:blipFill>
          <a:blip r:embed="rId4"/>
          <a:stretch>
            <a:fillRect/>
          </a:stretch>
        </p:blipFill>
        <p:spPr>
          <a:xfrm>
            <a:off x="152400" y="1328530"/>
            <a:ext cx="4366591" cy="4383156"/>
          </a:xfrm>
          <a:prstGeom prst="rect">
            <a:avLst/>
          </a:prstGeom>
        </p:spPr>
      </p:pic>
    </p:spTree>
    <p:extLst>
      <p:ext uri="{BB962C8B-B14F-4D97-AF65-F5344CB8AC3E}">
        <p14:creationId xmlns:p14="http://schemas.microsoft.com/office/powerpoint/2010/main" val="376399482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5369" name="Picture 15368">
            <a:extLst>
              <a:ext uri="{FF2B5EF4-FFF2-40B4-BE49-F238E27FC236}">
                <a16:creationId xmlns:a16="http://schemas.microsoft.com/office/drawing/2014/main" id="{45B6243D-1659-4D4B-806E-6EB5F798AB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371" name="Picture 15370">
            <a:extLst>
              <a:ext uri="{FF2B5EF4-FFF2-40B4-BE49-F238E27FC236}">
                <a16:creationId xmlns:a16="http://schemas.microsoft.com/office/drawing/2014/main" id="{74FECEB1-EC11-4546-A647-2BC14FFC4E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373" name="Rectangle 15372">
            <a:extLst>
              <a:ext uri="{FF2B5EF4-FFF2-40B4-BE49-F238E27FC236}">
                <a16:creationId xmlns:a16="http://schemas.microsoft.com/office/drawing/2014/main" id="{B681A340-4E9C-4A53-8BF1-A9554FC8D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375" name="Rectangle 15374">
            <a:extLst>
              <a:ext uri="{FF2B5EF4-FFF2-40B4-BE49-F238E27FC236}">
                <a16:creationId xmlns:a16="http://schemas.microsoft.com/office/drawing/2014/main" id="{F0AB25C7-C9A2-4029-B780-972A17ACB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377" name="Rectangle 15376">
            <a:extLst>
              <a:ext uri="{FF2B5EF4-FFF2-40B4-BE49-F238E27FC236}">
                <a16:creationId xmlns:a16="http://schemas.microsoft.com/office/drawing/2014/main" id="{01519CBC-04B6-49F8-BE9C-C3FA4966C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379" name="Rectangle 15378">
            <a:extLst>
              <a:ext uri="{FF2B5EF4-FFF2-40B4-BE49-F238E27FC236}">
                <a16:creationId xmlns:a16="http://schemas.microsoft.com/office/drawing/2014/main" id="{F0D9536D-8205-4CE1-B98A-CE9695A7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381" name="TextBox 15380">
            <a:extLst>
              <a:ext uri="{FF2B5EF4-FFF2-40B4-BE49-F238E27FC236}">
                <a16:creationId xmlns:a16="http://schemas.microsoft.com/office/drawing/2014/main" id="{E2872EB9-81ED-49FE-81A8-B2DE3B3CDDE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5383" name="Rectangle 15382">
            <a:extLst>
              <a:ext uri="{FF2B5EF4-FFF2-40B4-BE49-F238E27FC236}">
                <a16:creationId xmlns:a16="http://schemas.microsoft.com/office/drawing/2014/main" id="{E63F9316-4AF6-4C56-9D87-C26923F7A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5" name="Rectangle 15384">
            <a:extLst>
              <a:ext uri="{FF2B5EF4-FFF2-40B4-BE49-F238E27FC236}">
                <a16:creationId xmlns:a16="http://schemas.microsoft.com/office/drawing/2014/main" id="{1C8EBDD6-417D-43A0-B02D-FE4D45DA1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7" name="Rectangle 15386">
            <a:extLst>
              <a:ext uri="{FF2B5EF4-FFF2-40B4-BE49-F238E27FC236}">
                <a16:creationId xmlns:a16="http://schemas.microsoft.com/office/drawing/2014/main" id="{0648B565-5DB7-424D-9CBA-2761C31B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A12E3-2498-424D-9813-BA4842CA190C}"/>
              </a:ext>
            </a:extLst>
          </p:cNvPr>
          <p:cNvSpPr>
            <a:spLocks noGrp="1"/>
          </p:cNvSpPr>
          <p:nvPr>
            <p:ph type="title"/>
          </p:nvPr>
        </p:nvSpPr>
        <p:spPr>
          <a:xfrm>
            <a:off x="1497802" y="5598383"/>
            <a:ext cx="9730026" cy="514011"/>
          </a:xfrm>
        </p:spPr>
        <p:txBody>
          <a:bodyPr vert="horz" lIns="91440" tIns="45720" rIns="91440" bIns="45720" rtlCol="0" anchor="t">
            <a:noAutofit/>
          </a:bodyPr>
          <a:lstStyle/>
          <a:p>
            <a:pPr algn="ctr">
              <a:defRPr/>
            </a:pPr>
            <a:r>
              <a:rPr lang="en-US" sz="3200" b="1" dirty="0">
                <a:latin typeface="Britannic Bold"/>
                <a:ea typeface="+mj-lt"/>
                <a:cs typeface="+mj-lt"/>
                <a:hlinkClick r:id="rId5"/>
              </a:rPr>
              <a:t>The Importance of School Attendance</a:t>
            </a:r>
            <a:endParaRPr lang="en-US" sz="3200" b="1">
              <a:latin typeface="Britannic Bold"/>
            </a:endParaRPr>
          </a:p>
        </p:txBody>
      </p:sp>
      <p:pic>
        <p:nvPicPr>
          <p:cNvPr id="3" name="Picture 2" descr="A close up of a logo&#10;&#10;Description automatically generated">
            <a:extLst>
              <a:ext uri="{FF2B5EF4-FFF2-40B4-BE49-F238E27FC236}">
                <a16:creationId xmlns:a16="http://schemas.microsoft.com/office/drawing/2014/main" id="{4147A3F5-1604-F74F-7B0F-387FC784AF97}"/>
              </a:ext>
            </a:extLst>
          </p:cNvPr>
          <p:cNvPicPr>
            <a:picLocks noChangeAspect="1"/>
          </p:cNvPicPr>
          <p:nvPr/>
        </p:nvPicPr>
        <p:blipFill>
          <a:blip r:embed="rId6"/>
          <a:stretch>
            <a:fillRect/>
          </a:stretch>
        </p:blipFill>
        <p:spPr>
          <a:xfrm>
            <a:off x="1866900" y="637361"/>
            <a:ext cx="8980003" cy="4539668"/>
          </a:xfrm>
          <a:prstGeom prst="rect">
            <a:avLst/>
          </a:prstGeom>
        </p:spPr>
      </p:pic>
    </p:spTree>
    <p:extLst>
      <p:ext uri="{BB962C8B-B14F-4D97-AF65-F5344CB8AC3E}">
        <p14:creationId xmlns:p14="http://schemas.microsoft.com/office/powerpoint/2010/main" val="154817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 name="Picture 15">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4F4754-1237-FC81-9E05-504C21B361BA}"/>
              </a:ext>
            </a:extLst>
          </p:cNvPr>
          <p:cNvSpPr txBox="1"/>
          <p:nvPr/>
        </p:nvSpPr>
        <p:spPr>
          <a:xfrm>
            <a:off x="1109869" y="364434"/>
            <a:ext cx="10220738"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b="1" dirty="0">
                <a:solidFill>
                  <a:srgbClr val="FCFDFC"/>
                </a:solidFill>
                <a:latin typeface="Britannic Bold"/>
                <a:cs typeface="Arial" panose="020B0604020202020204"/>
              </a:rPr>
              <a:t>Students are marked tardy/late starting at 8:30 am daily.</a:t>
            </a:r>
          </a:p>
          <a:p>
            <a:pPr marL="285750" indent="-285750">
              <a:buFont typeface="Arial"/>
              <a:buChar char="•"/>
            </a:pPr>
            <a:r>
              <a:rPr lang="en-US" sz="3200" b="1" dirty="0">
                <a:solidFill>
                  <a:srgbClr val="FCFDFC"/>
                </a:solidFill>
                <a:latin typeface="Britannic Bold"/>
                <a:cs typeface="Arial" panose="020B0604020202020204"/>
              </a:rPr>
              <a:t>Early dismissal ends at 2:30 pm daily.</a:t>
            </a:r>
          </a:p>
          <a:p>
            <a:pPr marL="285750" indent="-285750">
              <a:buFont typeface="Arial"/>
              <a:buChar char="•"/>
            </a:pPr>
            <a:r>
              <a:rPr lang="en-US" sz="3200" b="1" dirty="0">
                <a:solidFill>
                  <a:srgbClr val="FCFDFC"/>
                </a:solidFill>
                <a:latin typeface="Britannic Bold"/>
                <a:cs typeface="Arial" panose="020B0604020202020204"/>
              </a:rPr>
              <a:t>Regular dismissal begins promptly at 2:45 pm starting with walkers followed by dismissal of our car riders at 2:50 pm.</a:t>
            </a:r>
          </a:p>
          <a:p>
            <a:pPr marL="285750" indent="-285750">
              <a:buFont typeface="Arial"/>
              <a:buChar char="•"/>
            </a:pPr>
            <a:r>
              <a:rPr lang="en-US" sz="3200" b="1" dirty="0">
                <a:solidFill>
                  <a:srgbClr val="FFFFFF"/>
                </a:solidFill>
                <a:latin typeface="Britannic Bold"/>
                <a:ea typeface="+mn-lt"/>
                <a:cs typeface="+mn-lt"/>
              </a:rPr>
              <a:t>A note must be provided for all student absences and must include the student's full name as well as the date and reason for the absence. Notes can be handwritten and given to the main office or emailed to the FCES Attendance Specialist, Mr. Tyler Watson at watsontj1@scsk12.org.</a:t>
            </a:r>
            <a:endParaRPr lang="en-US" sz="3200" dirty="0">
              <a:solidFill>
                <a:srgbClr val="FFFFFF"/>
              </a:solidFill>
              <a:latin typeface="Britannic Bold"/>
              <a:cs typeface="Arial" panose="020B0604020202020204"/>
            </a:endParaRPr>
          </a:p>
        </p:txBody>
      </p:sp>
    </p:spTree>
    <p:extLst>
      <p:ext uri="{BB962C8B-B14F-4D97-AF65-F5344CB8AC3E}">
        <p14:creationId xmlns:p14="http://schemas.microsoft.com/office/powerpoint/2010/main" val="287959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7534C62-9B6E-2943-42FC-A656528AC9BB}"/>
              </a:ext>
            </a:extLst>
          </p:cNvPr>
          <p:cNvSpPr txBox="1"/>
          <p:nvPr/>
        </p:nvSpPr>
        <p:spPr>
          <a:xfrm>
            <a:off x="1069923" y="2416551"/>
            <a:ext cx="4686010" cy="39978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85750" indent="-285750" algn="ctr" defTabSz="914400">
              <a:lnSpc>
                <a:spcPct val="120000"/>
              </a:lnSpc>
              <a:spcAft>
                <a:spcPts val="600"/>
              </a:spcAft>
              <a:buClr>
                <a:schemeClr val="accent6"/>
              </a:buClr>
              <a:buSzPct val="90000"/>
              <a:buFont typeface="Wingdings" panose="05000000000000000000" pitchFamily="2" charset="2"/>
              <a:buChar char="§"/>
            </a:pPr>
            <a:endParaRPr lang="en-US" b="1" dirty="0">
              <a:latin typeface="Britannic Bold"/>
            </a:endParaRPr>
          </a:p>
          <a:p>
            <a:pPr marL="285750" indent="-285750" algn="ctr" defTabSz="914400">
              <a:spcAft>
                <a:spcPts val="600"/>
              </a:spcAft>
              <a:buClr>
                <a:schemeClr val="accent6"/>
              </a:buClr>
              <a:buSzPct val="90000"/>
              <a:buFont typeface="Arial"/>
              <a:buChar char="•"/>
            </a:pPr>
            <a:r>
              <a:rPr lang="en-US" sz="2800" b="1" dirty="0">
                <a:latin typeface="Britannic Bold"/>
              </a:rPr>
              <a:t>Brittany N. Williams, M.Ed.</a:t>
            </a:r>
          </a:p>
          <a:p>
            <a:pPr algn="ctr" defTabSz="914400">
              <a:spcAft>
                <a:spcPts val="600"/>
              </a:spcAft>
              <a:buClr>
                <a:schemeClr val="accent6"/>
              </a:buClr>
              <a:buSzPct val="90000"/>
            </a:pPr>
            <a:r>
              <a:rPr lang="en-US" sz="2800" b="1" dirty="0">
                <a:latin typeface="Britannic Bold"/>
              </a:rPr>
              <a:t>Professional School Counselor</a:t>
            </a:r>
            <a:endParaRPr lang="en-US" sz="2800" dirty="0">
              <a:cs typeface="Arial" panose="020B0604020202020204"/>
            </a:endParaRPr>
          </a:p>
          <a:p>
            <a:pPr marL="285750" indent="-285750" algn="ctr" defTabSz="914400">
              <a:spcAft>
                <a:spcPts val="600"/>
              </a:spcAft>
              <a:buClr>
                <a:schemeClr val="accent6"/>
              </a:buClr>
              <a:buSzPct val="90000"/>
              <a:buFont typeface="Wingdings" panose="05000000000000000000" pitchFamily="2" charset="2"/>
              <a:buChar char="§"/>
            </a:pPr>
            <a:r>
              <a:rPr lang="en-US" sz="2800" b="1" dirty="0">
                <a:latin typeface="Britannic Bold"/>
              </a:rPr>
              <a:t>Via Email: </a:t>
            </a:r>
            <a:r>
              <a:rPr lang="en-US" sz="2800" b="1" dirty="0">
                <a:latin typeface="Britannic Bold"/>
                <a:hlinkClick r:id="rId6"/>
              </a:rPr>
              <a:t>hillb4@scsk12.org</a:t>
            </a:r>
          </a:p>
          <a:p>
            <a:pPr marL="285750" indent="-285750" algn="ctr" defTabSz="914400">
              <a:spcAft>
                <a:spcPts val="600"/>
              </a:spcAft>
              <a:buClr>
                <a:schemeClr val="accent6"/>
              </a:buClr>
              <a:buSzPct val="90000"/>
              <a:buFont typeface="Wingdings" panose="05000000000000000000" pitchFamily="2" charset="2"/>
              <a:buChar char="§"/>
            </a:pPr>
            <a:r>
              <a:rPr lang="en-US" sz="2800" b="1" dirty="0">
                <a:latin typeface="Britannic Bold"/>
              </a:rPr>
              <a:t>Via Phone: 901-416-4828</a:t>
            </a:r>
          </a:p>
        </p:txBody>
      </p:sp>
      <p:pic>
        <p:nvPicPr>
          <p:cNvPr id="3" name="Picture 2" descr="A person taking a selfie&#10;&#10;Description automatically generated">
            <a:extLst>
              <a:ext uri="{FF2B5EF4-FFF2-40B4-BE49-F238E27FC236}">
                <a16:creationId xmlns:a16="http://schemas.microsoft.com/office/drawing/2014/main" id="{049AADD4-D29E-3C06-3B93-B78B89D1C29E}"/>
              </a:ext>
            </a:extLst>
          </p:cNvPr>
          <p:cNvPicPr>
            <a:picLocks noChangeAspect="1"/>
          </p:cNvPicPr>
          <p:nvPr/>
        </p:nvPicPr>
        <p:blipFill rotWithShape="1">
          <a:blip r:embed="rId7"/>
          <a:srcRect b="2740"/>
          <a:stretch/>
        </p:blipFill>
        <p:spPr>
          <a:xfrm>
            <a:off x="6096543" y="227"/>
            <a:ext cx="5288377" cy="6858000"/>
          </a:xfrm>
          <a:prstGeom prst="rect">
            <a:avLst/>
          </a:prstGeom>
          <a:ln w="12700">
            <a:solidFill>
              <a:schemeClr val="tx1"/>
            </a:solidFill>
          </a:ln>
        </p:spPr>
      </p:pic>
      <p:sp>
        <p:nvSpPr>
          <p:cNvPr id="20" name="Rectangle 19">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blocks with words&#10;&#10;Description automatically generated">
            <a:extLst>
              <a:ext uri="{FF2B5EF4-FFF2-40B4-BE49-F238E27FC236}">
                <a16:creationId xmlns:a16="http://schemas.microsoft.com/office/drawing/2014/main" id="{6A88A89B-C4FD-C1EC-7168-100335817C94}"/>
              </a:ext>
            </a:extLst>
          </p:cNvPr>
          <p:cNvPicPr>
            <a:picLocks noChangeAspect="1"/>
          </p:cNvPicPr>
          <p:nvPr/>
        </p:nvPicPr>
        <p:blipFill>
          <a:blip r:embed="rId8"/>
          <a:stretch>
            <a:fillRect/>
          </a:stretch>
        </p:blipFill>
        <p:spPr>
          <a:xfrm>
            <a:off x="1320730" y="239731"/>
            <a:ext cx="4177779" cy="2610193"/>
          </a:xfrm>
          <a:prstGeom prst="rect">
            <a:avLst/>
          </a:prstGeom>
        </p:spPr>
      </p:pic>
    </p:spTree>
    <p:extLst>
      <p:ext uri="{BB962C8B-B14F-4D97-AF65-F5344CB8AC3E}">
        <p14:creationId xmlns:p14="http://schemas.microsoft.com/office/powerpoint/2010/main" val="135297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9651445-F307-4EDF-9B68-8E089E0141E1}"/>
              </a:ext>
            </a:extLst>
          </p:cNvPr>
          <p:cNvSpPr>
            <a:spLocks noGrp="1" noChangeArrowheads="1"/>
          </p:cNvSpPr>
          <p:nvPr>
            <p:ph type="title"/>
          </p:nvPr>
        </p:nvSpPr>
        <p:spPr>
          <a:xfrm>
            <a:off x="1034321" y="4712540"/>
            <a:ext cx="10358204" cy="1641490"/>
          </a:xfrm>
        </p:spPr>
        <p:txBody>
          <a:bodyPr vert="horz" wrap="none" lIns="91440" tIns="45720" rIns="91440" bIns="45720" rtlCol="0" anchor="t">
            <a:normAutofit/>
          </a:bodyPr>
          <a:lstStyle/>
          <a:p>
            <a:pPr algn="ctr">
              <a:defRPr/>
            </a:pPr>
            <a:r>
              <a:rPr lang="en-US" sz="4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Dr. </a:t>
            </a:r>
            <a:r>
              <a:rPr lang="en-US" sz="4000" spc="-300" dirty="0" err="1">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DeAngela</a:t>
            </a:r>
            <a:r>
              <a:rPr lang="en-US" sz="4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 Graham</a:t>
            </a:r>
            <a:br>
              <a:rPr lang="en-US" sz="4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40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 Principal</a:t>
            </a:r>
          </a:p>
        </p:txBody>
      </p:sp>
      <p:pic>
        <p:nvPicPr>
          <p:cNvPr id="1028" name="Picture 4" descr="Welcome Languages Images – Browse 11,048 Stock Photos, Vectors, and Video |  Adobe Stock">
            <a:extLst>
              <a:ext uri="{FF2B5EF4-FFF2-40B4-BE49-F238E27FC236}">
                <a16:creationId xmlns:a16="http://schemas.microsoft.com/office/drawing/2014/main" id="{1D292C01-5BCD-5462-60BF-2180E7AC6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066" y="84244"/>
            <a:ext cx="9233941" cy="4322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7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178F1-4BAC-4C35-B4DC-F83252F93E2D}"/>
              </a:ext>
            </a:extLst>
          </p:cNvPr>
          <p:cNvSpPr>
            <a:spLocks noGrp="1"/>
          </p:cNvSpPr>
          <p:nvPr>
            <p:ph type="title"/>
          </p:nvPr>
        </p:nvSpPr>
        <p:spPr>
          <a:xfrm>
            <a:off x="1969803" y="808056"/>
            <a:ext cx="8608037" cy="1077229"/>
          </a:xfrm>
        </p:spPr>
        <p:txBody>
          <a:bodyPr vert="horz" lIns="91440" tIns="45720" rIns="91440" bIns="45720" rtlCol="0" anchor="t">
            <a:normAutofit/>
          </a:bodyPr>
          <a:lstStyle/>
          <a:p>
            <a:pPr algn="l"/>
            <a:r>
              <a:rPr lang="en-US" spc="-300" dirty="0"/>
              <a:t>Response to Intervention and Instruction (RTI2)</a:t>
            </a:r>
            <a:br>
              <a:rPr lang="en-US" spc="-300" dirty="0"/>
            </a:br>
            <a:endParaRPr lang="en-US" sz="2800" spc="-300" dirty="0"/>
          </a:p>
          <a:p>
            <a:pPr algn="l"/>
            <a:endParaRPr lang="en-US" spc="-300" dirty="0"/>
          </a:p>
        </p:txBody>
      </p:sp>
      <p:sp>
        <p:nvSpPr>
          <p:cNvPr id="3" name="TextBox 2">
            <a:extLst>
              <a:ext uri="{FF2B5EF4-FFF2-40B4-BE49-F238E27FC236}">
                <a16:creationId xmlns:a16="http://schemas.microsoft.com/office/drawing/2014/main" id="{E5DFE0B8-BD1E-233E-2EFB-64DA641092E4}"/>
              </a:ext>
            </a:extLst>
          </p:cNvPr>
          <p:cNvSpPr txBox="1"/>
          <p:nvPr/>
        </p:nvSpPr>
        <p:spPr>
          <a:xfrm>
            <a:off x="1970725" y="2102916"/>
            <a:ext cx="2913247" cy="39470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110000"/>
              </a:lnSpc>
              <a:spcAft>
                <a:spcPts val="600"/>
              </a:spcAft>
              <a:buClr>
                <a:schemeClr val="accent6"/>
              </a:buClr>
              <a:buSzPct val="90000"/>
              <a:buFont typeface="Wingdings" panose="05000000000000000000" pitchFamily="2" charset="2"/>
              <a:buChar char="§"/>
            </a:pPr>
            <a:r>
              <a:rPr lang="en-US" sz="1600" dirty="0">
                <a:latin typeface="Arial "/>
              </a:rPr>
              <a:t>What is RTI2? How Can It Help Improve Literacy and Mathematics?</a:t>
            </a:r>
          </a:p>
          <a:p>
            <a:pPr defTabSz="914400">
              <a:lnSpc>
                <a:spcPct val="110000"/>
              </a:lnSpc>
              <a:spcAft>
                <a:spcPts val="600"/>
              </a:spcAft>
              <a:buClr>
                <a:schemeClr val="accent6"/>
              </a:buClr>
              <a:buSzPct val="90000"/>
              <a:buFont typeface="Wingdings" panose="05000000000000000000" pitchFamily="2" charset="2"/>
              <a:buChar char="§"/>
            </a:pPr>
            <a:endParaRPr lang="en-US" sz="1600" b="1"/>
          </a:p>
          <a:p>
            <a:pPr defTabSz="914400">
              <a:lnSpc>
                <a:spcPct val="110000"/>
              </a:lnSpc>
              <a:spcAft>
                <a:spcPts val="600"/>
              </a:spcAft>
              <a:buClr>
                <a:schemeClr val="accent6"/>
              </a:buClr>
              <a:buSzPct val="90000"/>
              <a:buFont typeface="Wingdings" panose="05000000000000000000" pitchFamily="2" charset="2"/>
              <a:buChar char="§"/>
            </a:pPr>
            <a:r>
              <a:rPr lang="en-US" sz="1600" dirty="0"/>
              <a:t>Response to Instruction and Intervention (RTI2) is a general education program to support student academic growth by allowing them to receive additional, specialized instruction in specific areas of reading, writing and math needing improvement. </a:t>
            </a:r>
            <a:endParaRPr lang="en-US" sz="1600" dirty="0">
              <a:cs typeface="Arial"/>
            </a:endParaRPr>
          </a:p>
          <a:p>
            <a:pPr defTabSz="914400">
              <a:lnSpc>
                <a:spcPct val="110000"/>
              </a:lnSpc>
              <a:spcAft>
                <a:spcPts val="600"/>
              </a:spcAft>
              <a:buClr>
                <a:schemeClr val="accent6"/>
              </a:buClr>
              <a:buSzPct val="90000"/>
              <a:buFont typeface="Wingdings" panose="05000000000000000000" pitchFamily="2" charset="2"/>
              <a:buChar char="§"/>
            </a:pPr>
            <a:endParaRPr lang="en-US" sz="1600"/>
          </a:p>
        </p:txBody>
      </p:sp>
      <p:pic>
        <p:nvPicPr>
          <p:cNvPr id="5" name="Picture 4" descr="Toy plastic numbers">
            <a:extLst>
              <a:ext uri="{FF2B5EF4-FFF2-40B4-BE49-F238E27FC236}">
                <a16:creationId xmlns:a16="http://schemas.microsoft.com/office/drawing/2014/main" id="{8DEB4D40-384C-1875-E610-B13D9EE31AA0}"/>
              </a:ext>
            </a:extLst>
          </p:cNvPr>
          <p:cNvPicPr>
            <a:picLocks noChangeAspect="1"/>
          </p:cNvPicPr>
          <p:nvPr/>
        </p:nvPicPr>
        <p:blipFill rotWithShape="1">
          <a:blip r:embed="rId6"/>
          <a:srcRect r="4650" b="2"/>
          <a:stretch/>
        </p:blipFill>
        <p:spPr>
          <a:xfrm>
            <a:off x="5432992" y="2348779"/>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8" name="Rectangle 37">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82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E0CD00-8D90-9AFB-6D67-B0C369FF995C}"/>
              </a:ext>
            </a:extLst>
          </p:cNvPr>
          <p:cNvSpPr>
            <a:spLocks noGrp="1"/>
          </p:cNvSpPr>
          <p:nvPr>
            <p:ph idx="1"/>
          </p:nvPr>
        </p:nvSpPr>
        <p:spPr>
          <a:xfrm>
            <a:off x="1974739" y="751636"/>
            <a:ext cx="4901548" cy="5298308"/>
          </a:xfrm>
        </p:spPr>
        <p:txBody>
          <a:bodyPr>
            <a:normAutofit lnSpcReduction="10000"/>
          </a:bodyPr>
          <a:lstStyle/>
          <a:p>
            <a:pPr marL="344170" indent="-344170">
              <a:lnSpc>
                <a:spcPct val="110000"/>
              </a:lnSpc>
            </a:pPr>
            <a:r>
              <a:rPr lang="en-US" sz="2400" b="1" dirty="0">
                <a:ea typeface="+mn-lt"/>
                <a:cs typeface="+mn-lt"/>
              </a:rPr>
              <a:t>Key Components of RTI2</a:t>
            </a:r>
            <a:endParaRPr lang="en-US" sz="2400" dirty="0">
              <a:cs typeface="Arial" panose="020B0604020202020204"/>
            </a:endParaRPr>
          </a:p>
          <a:p>
            <a:pPr marL="344170" indent="-344170">
              <a:lnSpc>
                <a:spcPct val="110000"/>
              </a:lnSpc>
            </a:pPr>
            <a:r>
              <a:rPr lang="en-US" sz="1400" dirty="0">
                <a:ea typeface="+mn-lt"/>
                <a:cs typeface="+mn-lt"/>
              </a:rPr>
              <a:t> High quality curriculum and instruction in your child’s general education classroom (Tier I)</a:t>
            </a:r>
            <a:endParaRPr lang="en-US" sz="1400">
              <a:cs typeface="Arial"/>
            </a:endParaRPr>
          </a:p>
          <a:p>
            <a:pPr marL="344170" indent="-344170">
              <a:lnSpc>
                <a:spcPct val="110000"/>
              </a:lnSpc>
            </a:pPr>
            <a:r>
              <a:rPr lang="en-US" sz="1400" dirty="0">
                <a:ea typeface="+mn-lt"/>
                <a:cs typeface="+mn-lt"/>
              </a:rPr>
              <a:t> Universal Screening to determine performance and progress that will identify who needs help.</a:t>
            </a:r>
            <a:endParaRPr lang="en-US" sz="1400">
              <a:cs typeface="Arial"/>
            </a:endParaRPr>
          </a:p>
          <a:p>
            <a:pPr marL="344170" indent="-344170">
              <a:lnSpc>
                <a:spcPct val="110000"/>
              </a:lnSpc>
            </a:pPr>
            <a:r>
              <a:rPr lang="en-US" sz="1400" dirty="0">
                <a:ea typeface="+mn-lt"/>
                <a:cs typeface="+mn-lt"/>
              </a:rPr>
              <a:t> Intervention to match your child’s area of need in reading, writing and mathematics. (Tier II and Tier III)</a:t>
            </a:r>
            <a:endParaRPr lang="en-US" sz="1400">
              <a:cs typeface="Arial"/>
            </a:endParaRPr>
          </a:p>
          <a:p>
            <a:pPr marL="344170" indent="-344170">
              <a:lnSpc>
                <a:spcPct val="110000"/>
              </a:lnSpc>
            </a:pPr>
            <a:r>
              <a:rPr lang="en-US" sz="1400" dirty="0">
                <a:ea typeface="+mn-lt"/>
                <a:cs typeface="+mn-lt"/>
              </a:rPr>
              <a:t> Progress Monitoring to determine your child’s success. </a:t>
            </a:r>
          </a:p>
          <a:p>
            <a:pPr marL="344170" indent="-344170">
              <a:lnSpc>
                <a:spcPct val="110000"/>
              </a:lnSpc>
            </a:pPr>
            <a:r>
              <a:rPr lang="en-US" sz="1400" dirty="0">
                <a:ea typeface="+mn-lt"/>
                <a:cs typeface="+mn-lt"/>
              </a:rPr>
              <a:t> Parents receive monthly reports on their child’s progress monitoring results, goals and best practices to help at home. </a:t>
            </a:r>
          </a:p>
          <a:p>
            <a:pPr marL="344170" indent="-344170">
              <a:lnSpc>
                <a:spcPct val="110000"/>
              </a:lnSpc>
            </a:pPr>
            <a:r>
              <a:rPr lang="en-US" sz="1400" dirty="0">
                <a:ea typeface="+mn-lt"/>
                <a:cs typeface="+mn-lt"/>
              </a:rPr>
              <a:t> To support your child, there is a district and school level RTI2 Team available to answer questions, just contact the main office if you need to speak with someone.</a:t>
            </a:r>
            <a:endParaRPr lang="en-US" sz="1400">
              <a:cs typeface="Arial"/>
            </a:endParaRPr>
          </a:p>
          <a:p>
            <a:pPr marL="344170" indent="-344170">
              <a:lnSpc>
                <a:spcPct val="110000"/>
              </a:lnSpc>
            </a:pPr>
            <a:endParaRPr lang="en-US" sz="1100">
              <a:cs typeface="Arial"/>
            </a:endParaRPr>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y plastic numbers">
            <a:extLst>
              <a:ext uri="{FF2B5EF4-FFF2-40B4-BE49-F238E27FC236}">
                <a16:creationId xmlns:a16="http://schemas.microsoft.com/office/drawing/2014/main" id="{0298BB7A-D0B3-7AA7-DC9F-E4CE790EF72B}"/>
              </a:ext>
            </a:extLst>
          </p:cNvPr>
          <p:cNvPicPr>
            <a:picLocks noChangeAspect="1"/>
          </p:cNvPicPr>
          <p:nvPr/>
        </p:nvPicPr>
        <p:blipFill rotWithShape="1">
          <a:blip r:embed="rId4"/>
          <a:srcRect l="24313" r="30426" b="-3"/>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1089536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0" name="Picture 49">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2" name="Rectangle 51">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47558A-DB4B-0F5B-A3A0-C3A182CF3F94}"/>
              </a:ext>
            </a:extLst>
          </p:cNvPr>
          <p:cNvSpPr>
            <a:spLocks noGrp="1"/>
          </p:cNvSpPr>
          <p:nvPr>
            <p:ph idx="1"/>
          </p:nvPr>
        </p:nvSpPr>
        <p:spPr>
          <a:xfrm>
            <a:off x="1636907" y="1428727"/>
            <a:ext cx="3319381" cy="3997828"/>
          </a:xfrm>
        </p:spPr>
        <p:txBody>
          <a:bodyPr>
            <a:normAutofit/>
          </a:bodyPr>
          <a:lstStyle/>
          <a:p>
            <a:pPr marL="0" indent="0">
              <a:buNone/>
            </a:pPr>
            <a:r>
              <a:rPr lang="en-US" dirty="0">
                <a:cs typeface="Arial"/>
              </a:rPr>
              <a:t>Dr. D. Williams, Tutoring Coordinator</a:t>
            </a:r>
            <a:endParaRPr lang="en-US" dirty="0"/>
          </a:p>
          <a:p>
            <a:pPr marL="0" indent="0">
              <a:buNone/>
            </a:pPr>
            <a:r>
              <a:rPr lang="en-US" b="1" dirty="0">
                <a:cs typeface="Arial"/>
              </a:rPr>
              <a:t>Email:</a:t>
            </a:r>
            <a:r>
              <a:rPr lang="en-US" dirty="0">
                <a:cs typeface="Arial"/>
              </a:rPr>
              <a:t> </a:t>
            </a:r>
            <a:r>
              <a:rPr lang="en-US" dirty="0">
                <a:cs typeface="Arial"/>
                <a:hlinkClick r:id="rId5"/>
              </a:rPr>
              <a:t>williamsdt2@scsk12.org</a:t>
            </a:r>
          </a:p>
          <a:p>
            <a:pPr marL="0" indent="0">
              <a:buNone/>
            </a:pPr>
            <a:r>
              <a:rPr lang="en-US" dirty="0">
                <a:cs typeface="Arial"/>
              </a:rPr>
              <a:t>Grade 4 and 5 are priority grades</a:t>
            </a:r>
          </a:p>
          <a:p>
            <a:pPr marL="0" indent="0">
              <a:buNone/>
            </a:pPr>
            <a:r>
              <a:rPr lang="en-US" dirty="0">
                <a:cs typeface="Arial"/>
              </a:rPr>
              <a:t>1:8 Tutor to Students ratio</a:t>
            </a:r>
          </a:p>
          <a:p>
            <a:pPr marL="0" indent="0">
              <a:buNone/>
            </a:pPr>
            <a:endParaRPr lang="en-US" sz="1800" dirty="0">
              <a:cs typeface="Arial"/>
            </a:endParaRPr>
          </a:p>
        </p:txBody>
      </p:sp>
      <p:pic>
        <p:nvPicPr>
          <p:cNvPr id="4" name="Picture 3" descr="A yellow poster with text and a pencil&#10;&#10;Description automatically generated">
            <a:extLst>
              <a:ext uri="{FF2B5EF4-FFF2-40B4-BE49-F238E27FC236}">
                <a16:creationId xmlns:a16="http://schemas.microsoft.com/office/drawing/2014/main" id="{5CF76B71-E016-06D7-88FA-10DEBF1954CF}"/>
              </a:ext>
            </a:extLst>
          </p:cNvPr>
          <p:cNvPicPr>
            <a:picLocks noChangeAspect="1"/>
          </p:cNvPicPr>
          <p:nvPr/>
        </p:nvPicPr>
        <p:blipFill>
          <a:blip r:embed="rId6">
            <a:extLst>
              <a:ext uri="{28A0092B-C50C-407E-A947-70E740481C1C}">
                <a14:useLocalDpi xmlns:a14="http://schemas.microsoft.com/office/drawing/2010/main" val="0"/>
              </a:ext>
            </a:extLst>
          </a:blip>
          <a:srcRect l="1590" r="2020"/>
          <a:stretch/>
        </p:blipFill>
        <p:spPr>
          <a:xfrm>
            <a:off x="5736137" y="0"/>
            <a:ext cx="5493821" cy="6858227"/>
          </a:xfrm>
          <a:prstGeom prst="rect">
            <a:avLst/>
          </a:prstGeom>
          <a:ln w="12700">
            <a:solidFill>
              <a:schemeClr val="tx1"/>
            </a:solidFill>
          </a:ln>
        </p:spPr>
      </p:pic>
      <p:sp>
        <p:nvSpPr>
          <p:cNvPr id="58" name="Rectangle 57">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371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48AEAE7-7397-4237-99BC-A97026DC86F6}"/>
              </a:ext>
            </a:extLst>
          </p:cNvPr>
          <p:cNvSpPr>
            <a:spLocks noGrp="1"/>
          </p:cNvSpPr>
          <p:nvPr>
            <p:ph type="title"/>
          </p:nvPr>
        </p:nvSpPr>
        <p:spPr>
          <a:xfrm>
            <a:off x="112705" y="136281"/>
            <a:ext cx="11879425" cy="1363111"/>
          </a:xfrm>
          <a:solidFill>
            <a:srgbClr val="00B0F0"/>
          </a:solidFill>
        </p:spPr>
        <p:txBody>
          <a:bodyPr vert="horz" lIns="91440" tIns="45720" rIns="91440" bIns="45720" rtlCol="0" anchor="ctr">
            <a:normAutofit/>
          </a:bodyPr>
          <a:lstStyle/>
          <a:p>
            <a:pPr algn="ctr"/>
            <a:r>
              <a:rPr lang="en-US" sz="4200" dirty="0"/>
              <a:t>Regularly check the MSCS website for updates.</a:t>
            </a:r>
          </a:p>
        </p:txBody>
      </p:sp>
      <p:sp>
        <p:nvSpPr>
          <p:cNvPr id="8" name="Content Placeholder 7">
            <a:extLst>
              <a:ext uri="{FF2B5EF4-FFF2-40B4-BE49-F238E27FC236}">
                <a16:creationId xmlns:a16="http://schemas.microsoft.com/office/drawing/2014/main" id="{E96FD96C-087B-44EB-94B4-081D66669640}"/>
              </a:ext>
            </a:extLst>
          </p:cNvPr>
          <p:cNvSpPr>
            <a:spLocks noGrp="1"/>
          </p:cNvSpPr>
          <p:nvPr>
            <p:ph idx="1"/>
          </p:nvPr>
        </p:nvSpPr>
        <p:spPr>
          <a:xfrm>
            <a:off x="761561" y="3429000"/>
            <a:ext cx="4572877" cy="4351338"/>
          </a:xfrm>
        </p:spPr>
        <p:txBody>
          <a:bodyPr vert="horz" lIns="91440" tIns="45720" rIns="91440" bIns="45720" rtlCol="0">
            <a:normAutofit/>
          </a:bodyPr>
          <a:lstStyle/>
          <a:p>
            <a:pPr marL="0" indent="0" algn="ctr">
              <a:buNone/>
            </a:pPr>
            <a:r>
              <a:rPr lang="en-US" dirty="0">
                <a:hlinkClick r:id="rId3"/>
              </a:rPr>
              <a:t>http://www.scsk12.org/</a:t>
            </a:r>
            <a:r>
              <a:rPr lang="en-US" dirty="0"/>
              <a:t> </a:t>
            </a:r>
          </a:p>
        </p:txBody>
      </p:sp>
      <p:pic>
        <p:nvPicPr>
          <p:cNvPr id="3" name="Picture 2">
            <a:extLst>
              <a:ext uri="{FF2B5EF4-FFF2-40B4-BE49-F238E27FC236}">
                <a16:creationId xmlns:a16="http://schemas.microsoft.com/office/drawing/2014/main" id="{FFD4C1D0-4CB2-2E14-1902-7C04AD03A8DD}"/>
              </a:ext>
            </a:extLst>
          </p:cNvPr>
          <p:cNvPicPr>
            <a:picLocks noChangeAspect="1"/>
          </p:cNvPicPr>
          <p:nvPr/>
        </p:nvPicPr>
        <p:blipFill>
          <a:blip r:embed="rId4"/>
          <a:stretch>
            <a:fillRect/>
          </a:stretch>
        </p:blipFill>
        <p:spPr>
          <a:xfrm>
            <a:off x="112705" y="1165111"/>
            <a:ext cx="11879425" cy="5556607"/>
          </a:xfrm>
          <a:prstGeom prst="rect">
            <a:avLst/>
          </a:prstGeom>
        </p:spPr>
      </p:pic>
    </p:spTree>
    <p:extLst>
      <p:ext uri="{BB962C8B-B14F-4D97-AF65-F5344CB8AC3E}">
        <p14:creationId xmlns:p14="http://schemas.microsoft.com/office/powerpoint/2010/main" val="4250536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E873-4000-4265-B993-DF654B4AF965}"/>
              </a:ext>
            </a:extLst>
          </p:cNvPr>
          <p:cNvSpPr>
            <a:spLocks noGrp="1"/>
          </p:cNvSpPr>
          <p:nvPr>
            <p:ph type="title"/>
          </p:nvPr>
        </p:nvSpPr>
        <p:spPr>
          <a:xfrm>
            <a:off x="2997431" y="2796233"/>
            <a:ext cx="5214526" cy="2511111"/>
          </a:xfrm>
        </p:spPr>
        <p:txBody>
          <a:bodyPr vert="horz" wrap="square" lIns="91440" tIns="45720" rIns="91440" bIns="45720" rtlCol="0" anchor="t">
            <a:normAutofit/>
          </a:bodyPr>
          <a:lstStyle/>
          <a:p>
            <a:pPr algn="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Thank you for attending!</a:t>
            </a:r>
          </a:p>
        </p:txBody>
      </p:sp>
      <p:pic>
        <p:nvPicPr>
          <p:cNvPr id="5" name="Picture 4">
            <a:extLst>
              <a:ext uri="{FF2B5EF4-FFF2-40B4-BE49-F238E27FC236}">
                <a16:creationId xmlns:a16="http://schemas.microsoft.com/office/drawing/2014/main" id="{D12CA192-249B-44E9-9693-E494B05263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88526" y="1024633"/>
            <a:ext cx="2800500" cy="1862332"/>
          </a:xfrm>
          <a:prstGeom prst="rect">
            <a:avLst/>
          </a:prstGeom>
        </p:spPr>
      </p:pic>
      <p:pic>
        <p:nvPicPr>
          <p:cNvPr id="7" name="Picture 6">
            <a:extLst>
              <a:ext uri="{FF2B5EF4-FFF2-40B4-BE49-F238E27FC236}">
                <a16:creationId xmlns:a16="http://schemas.microsoft.com/office/drawing/2014/main" id="{270DAC3D-EE99-4D4C-ACB7-92CE72A2117D}"/>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268"/>
          <a:stretch/>
        </p:blipFill>
        <p:spPr>
          <a:xfrm>
            <a:off x="9089932" y="3589866"/>
            <a:ext cx="2197688" cy="2624669"/>
          </a:xfrm>
          <a:prstGeom prst="rect">
            <a:avLst/>
          </a:prstGeom>
        </p:spPr>
      </p:pic>
      <p:pic>
        <p:nvPicPr>
          <p:cNvPr id="4" name="Picture 3" descr="A picture containing window&#10;&#10;Description automatically generated">
            <a:extLst>
              <a:ext uri="{FF2B5EF4-FFF2-40B4-BE49-F238E27FC236}">
                <a16:creationId xmlns:a16="http://schemas.microsoft.com/office/drawing/2014/main" id="{A43E6098-6DBC-440E-9AAF-4D118A6391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90" y="1435629"/>
            <a:ext cx="3589622" cy="4988257"/>
          </a:xfrm>
          <a:prstGeom prst="rect">
            <a:avLst/>
          </a:prstGeom>
        </p:spPr>
      </p:pic>
    </p:spTree>
    <p:extLst>
      <p:ext uri="{BB962C8B-B14F-4D97-AF65-F5344CB8AC3E}">
        <p14:creationId xmlns:p14="http://schemas.microsoft.com/office/powerpoint/2010/main" val="265453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3964D5-A2EE-4B93-BBDF-CB6D296044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751" y="101063"/>
            <a:ext cx="12242751" cy="5725885"/>
          </a:xfrm>
          <a:prstGeom prst="rect">
            <a:avLst/>
          </a:prstGeom>
        </p:spPr>
      </p:pic>
      <p:sp>
        <p:nvSpPr>
          <p:cNvPr id="2" name="Title 1">
            <a:extLst>
              <a:ext uri="{FF2B5EF4-FFF2-40B4-BE49-F238E27FC236}">
                <a16:creationId xmlns:a16="http://schemas.microsoft.com/office/drawing/2014/main" id="{101DADA0-270F-49AF-B9CA-9475F58AA5E9}"/>
              </a:ext>
            </a:extLst>
          </p:cNvPr>
          <p:cNvSpPr>
            <a:spLocks noGrp="1"/>
          </p:cNvSpPr>
          <p:nvPr>
            <p:ph type="title"/>
          </p:nvPr>
        </p:nvSpPr>
        <p:spPr>
          <a:xfrm>
            <a:off x="1832319" y="27443"/>
            <a:ext cx="7958331" cy="1077229"/>
          </a:xfrm>
          <a:solidFill>
            <a:srgbClr val="00B050"/>
          </a:solidFill>
        </p:spPr>
        <p:txBody>
          <a:bodyPr>
            <a:normAutofit/>
          </a:bodyPr>
          <a:lstStyle/>
          <a:p>
            <a:pPr algn="ctr"/>
            <a:r>
              <a:rPr lang="en-US" sz="4800" b="1" dirty="0"/>
              <a:t>About Us</a:t>
            </a:r>
          </a:p>
        </p:txBody>
      </p:sp>
      <p:sp>
        <p:nvSpPr>
          <p:cNvPr id="5" name="Rectangle 4">
            <a:extLst>
              <a:ext uri="{FF2B5EF4-FFF2-40B4-BE49-F238E27FC236}">
                <a16:creationId xmlns:a16="http://schemas.microsoft.com/office/drawing/2014/main" id="{778AF2FA-B96B-474F-9373-4330873B21EF}"/>
              </a:ext>
            </a:extLst>
          </p:cNvPr>
          <p:cNvSpPr/>
          <p:nvPr/>
        </p:nvSpPr>
        <p:spPr>
          <a:xfrm>
            <a:off x="-50752" y="5042118"/>
            <a:ext cx="12242751" cy="1569660"/>
          </a:xfrm>
          <a:prstGeom prst="rect">
            <a:avLst/>
          </a:prstGeom>
          <a:solidFill>
            <a:srgbClr val="00B050"/>
          </a:solidFill>
        </p:spPr>
        <p:txBody>
          <a:bodyPr wrap="square" lIns="91440" tIns="45720" rIns="91440" bIns="45720" anchor="t">
            <a:spAutoFit/>
          </a:bodyPr>
          <a:lstStyle/>
          <a:p>
            <a:pPr algn="ctr"/>
            <a:r>
              <a:rPr lang="en-US" sz="1600" dirty="0">
                <a:solidFill>
                  <a:schemeClr val="bg1"/>
                </a:solidFill>
                <a:latin typeface="Aharoni" panose="02010803020104030203" pitchFamily="2" charset="-79"/>
                <a:cs typeface="Aharoni" panose="02010803020104030203" pitchFamily="2" charset="-79"/>
              </a:rPr>
              <a:t>School Hours</a:t>
            </a:r>
          </a:p>
          <a:p>
            <a:pPr algn="ctr"/>
            <a:r>
              <a:rPr lang="en-US" sz="1600" dirty="0">
                <a:solidFill>
                  <a:schemeClr val="bg1"/>
                </a:solidFill>
                <a:latin typeface="Aharoni" panose="02010803020104030203" pitchFamily="2" charset="-79"/>
                <a:cs typeface="Aharoni" panose="02010803020104030203" pitchFamily="2" charset="-79"/>
              </a:rPr>
              <a:t>8:00 a.m.-3:00 p.m.</a:t>
            </a:r>
          </a:p>
          <a:p>
            <a:pPr algn="ctr"/>
            <a:r>
              <a:rPr lang="en-US" sz="1600" dirty="0">
                <a:solidFill>
                  <a:schemeClr val="bg1"/>
                </a:solidFill>
                <a:latin typeface="Aharoni" panose="02010803020104030203" pitchFamily="2" charset="-79"/>
                <a:cs typeface="Aharoni" panose="02010803020104030203" pitchFamily="2" charset="-79"/>
              </a:rPr>
              <a:t>Breakfast </a:t>
            </a:r>
            <a:r>
              <a:rPr lang="en-US" sz="1600" dirty="0">
                <a:solidFill>
                  <a:schemeClr val="bg1"/>
                </a:solidFill>
                <a:highlight>
                  <a:srgbClr val="FFFF00"/>
                </a:highlight>
                <a:latin typeface="Aharoni" panose="02010803020104030203" pitchFamily="2" charset="-79"/>
                <a:cs typeface="Aharoni" panose="02010803020104030203" pitchFamily="2" charset="-79"/>
              </a:rPr>
              <a:t>starts</a:t>
            </a:r>
            <a:r>
              <a:rPr lang="en-US" sz="1600" dirty="0">
                <a:solidFill>
                  <a:schemeClr val="bg1"/>
                </a:solidFill>
                <a:latin typeface="Aharoni" panose="02010803020104030203" pitchFamily="2" charset="-79"/>
                <a:cs typeface="Aharoni" panose="02010803020104030203" pitchFamily="2" charset="-79"/>
              </a:rPr>
              <a:t> at 8:00 a.m. in the classroom</a:t>
            </a:r>
          </a:p>
          <a:p>
            <a:pPr algn="ctr"/>
            <a:r>
              <a:rPr lang="en-US" sz="1600" dirty="0">
                <a:solidFill>
                  <a:schemeClr val="bg1"/>
                </a:solidFill>
                <a:latin typeface="Aharoni" panose="02010803020104030203" pitchFamily="2" charset="-79"/>
                <a:cs typeface="Aharoni" panose="02010803020104030203" pitchFamily="2" charset="-79"/>
              </a:rPr>
              <a:t>1602 Dellwood Ave</a:t>
            </a:r>
          </a:p>
          <a:p>
            <a:pPr algn="ctr"/>
            <a:r>
              <a:rPr lang="en-US" sz="1600" dirty="0">
                <a:solidFill>
                  <a:schemeClr val="bg1"/>
                </a:solidFill>
                <a:latin typeface="Aharoni" panose="02010803020104030203" pitchFamily="2" charset="-79"/>
                <a:cs typeface="Aharoni" panose="02010803020104030203" pitchFamily="2" charset="-79"/>
              </a:rPr>
              <a:t>Memphis, TN 38127</a:t>
            </a:r>
          </a:p>
          <a:p>
            <a:pPr algn="ctr"/>
            <a:r>
              <a:rPr lang="en-US" sz="1600" dirty="0">
                <a:solidFill>
                  <a:schemeClr val="bg1"/>
                </a:solidFill>
                <a:latin typeface="Aharoni" panose="02010803020104030203" pitchFamily="2" charset="-79"/>
                <a:cs typeface="Aharoni" panose="02010803020104030203" pitchFamily="2" charset="-79"/>
              </a:rPr>
              <a:t>Phone: 901-416-3804</a:t>
            </a:r>
          </a:p>
        </p:txBody>
      </p:sp>
    </p:spTree>
    <p:extLst>
      <p:ext uri="{BB962C8B-B14F-4D97-AF65-F5344CB8AC3E}">
        <p14:creationId xmlns:p14="http://schemas.microsoft.com/office/powerpoint/2010/main" val="371055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A094-55BA-4851-3E38-3B2ECA831EBD}"/>
              </a:ext>
            </a:extLst>
          </p:cNvPr>
          <p:cNvSpPr>
            <a:spLocks noGrp="1"/>
          </p:cNvSpPr>
          <p:nvPr>
            <p:ph type="title"/>
          </p:nvPr>
        </p:nvSpPr>
        <p:spPr>
          <a:xfrm>
            <a:off x="434715" y="146251"/>
            <a:ext cx="11377533" cy="918052"/>
          </a:xfrm>
          <a:solidFill>
            <a:srgbClr val="00B050"/>
          </a:solidFill>
        </p:spPr>
        <p:txBody>
          <a:bodyPr>
            <a:normAutofit fontScale="90000"/>
          </a:bodyPr>
          <a:lstStyle/>
          <a:p>
            <a:pPr algn="ctr"/>
            <a:r>
              <a:rPr lang="en-US" dirty="0" err="1"/>
              <a:t>Frayser</a:t>
            </a:r>
            <a:r>
              <a:rPr lang="en-US" dirty="0"/>
              <a:t>-Corning Elementary</a:t>
            </a:r>
            <a:br>
              <a:rPr lang="en-US" dirty="0"/>
            </a:br>
            <a:r>
              <a:rPr lang="en-US" dirty="0"/>
              <a:t>Mission and Vision Statements</a:t>
            </a:r>
          </a:p>
        </p:txBody>
      </p:sp>
      <p:sp>
        <p:nvSpPr>
          <p:cNvPr id="3" name="Content Placeholder 2">
            <a:extLst>
              <a:ext uri="{FF2B5EF4-FFF2-40B4-BE49-F238E27FC236}">
                <a16:creationId xmlns:a16="http://schemas.microsoft.com/office/drawing/2014/main" id="{C7AB13F8-8624-7D35-67E4-F9DE6F215809}"/>
              </a:ext>
            </a:extLst>
          </p:cNvPr>
          <p:cNvSpPr>
            <a:spLocks noGrp="1"/>
          </p:cNvSpPr>
          <p:nvPr>
            <p:ph sz="half" idx="1"/>
          </p:nvPr>
        </p:nvSpPr>
        <p:spPr>
          <a:xfrm>
            <a:off x="434715" y="1430086"/>
            <a:ext cx="5568424" cy="5281664"/>
          </a:xfrm>
          <a:solidFill>
            <a:srgbClr val="00B050"/>
          </a:solidFill>
        </p:spPr>
        <p:txBody>
          <a:bodyPr>
            <a:normAutofit fontScale="92500"/>
          </a:bodyPr>
          <a:lstStyle/>
          <a:p>
            <a:pPr marL="0" indent="0" algn="ctr">
              <a:buNone/>
            </a:pPr>
            <a:r>
              <a:rPr lang="en-US" sz="3200" dirty="0"/>
              <a:t>Mission</a:t>
            </a:r>
          </a:p>
          <a:p>
            <a:pPr marL="0" indent="0" algn="ctr">
              <a:buNone/>
            </a:pPr>
            <a:r>
              <a:rPr lang="en-US" sz="2400" b="0" i="0" dirty="0" err="1">
                <a:solidFill>
                  <a:schemeClr val="bg1"/>
                </a:solidFill>
                <a:effectLst/>
                <a:latin typeface="Times New Roman" panose="02020603050405020304" pitchFamily="18" charset="0"/>
                <a:cs typeface="Times New Roman" panose="02020603050405020304" pitchFamily="18" charset="0"/>
              </a:rPr>
              <a:t>Frayser</a:t>
            </a:r>
            <a:r>
              <a:rPr lang="en-US" sz="2400" b="0" i="0" dirty="0">
                <a:solidFill>
                  <a:schemeClr val="bg1"/>
                </a:solidFill>
                <a:effectLst/>
                <a:latin typeface="Times New Roman" panose="02020603050405020304" pitchFamily="18" charset="0"/>
                <a:cs typeface="Times New Roman" panose="02020603050405020304" pitchFamily="18" charset="0"/>
              </a:rPr>
              <a:t>-Corning Elementary School's staff, parents, and community are dedicated to the intellectual, personal, social, and physical growth of students. Our team recognizes the value of professional development in order to rigorously challenge students. Our teaching practices are both reflective and responsive to the needs of our scholars. Through diversified experiences, our scholars discover their potential, achieve readiness for college and careers, and are soaring to excellence.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0D3AB98-2B0D-C455-552D-1BB0EF83CFBE}"/>
              </a:ext>
            </a:extLst>
          </p:cNvPr>
          <p:cNvSpPr>
            <a:spLocks noGrp="1"/>
          </p:cNvSpPr>
          <p:nvPr>
            <p:ph sz="half" idx="2"/>
          </p:nvPr>
        </p:nvSpPr>
        <p:spPr>
          <a:xfrm>
            <a:off x="6390810" y="1430086"/>
            <a:ext cx="5421438" cy="5281664"/>
          </a:xfrm>
          <a:solidFill>
            <a:srgbClr val="00B050"/>
          </a:solidFill>
        </p:spPr>
        <p:txBody>
          <a:bodyPr>
            <a:normAutofit fontScale="92500"/>
          </a:bodyPr>
          <a:lstStyle/>
          <a:p>
            <a:pPr marL="0" indent="0" algn="ctr">
              <a:buNone/>
            </a:pPr>
            <a:r>
              <a:rPr lang="en-US" sz="3200" dirty="0"/>
              <a:t>Vision</a:t>
            </a:r>
          </a:p>
          <a:p>
            <a:pPr marL="0" indent="0" algn="ctr">
              <a:buNone/>
            </a:pPr>
            <a:r>
              <a:rPr lang="en-US" sz="2400" b="0" i="0" dirty="0">
                <a:solidFill>
                  <a:schemeClr val="bg1"/>
                </a:solidFill>
                <a:effectLst/>
                <a:latin typeface="Times New Roman" panose="02020603050405020304" pitchFamily="18" charset="0"/>
              </a:rPr>
              <a:t>FCES is committed to ensuring a stronger, more productive and reimagined </a:t>
            </a:r>
            <a:r>
              <a:rPr lang="en-US" sz="2400" b="0" i="0" dirty="0" err="1">
                <a:solidFill>
                  <a:schemeClr val="bg1"/>
                </a:solidFill>
                <a:effectLst/>
                <a:latin typeface="Times New Roman" panose="02020603050405020304" pitchFamily="18" charset="0"/>
              </a:rPr>
              <a:t>Frayser</a:t>
            </a:r>
            <a:r>
              <a:rPr lang="en-US" sz="2400" b="0" i="0" dirty="0">
                <a:solidFill>
                  <a:schemeClr val="bg1"/>
                </a:solidFill>
                <a:effectLst/>
                <a:latin typeface="Times New Roman" panose="02020603050405020304" pitchFamily="18" charset="0"/>
              </a:rPr>
              <a:t>-Corning community.  We commit to ensuring strong instruction that deeply engages ALL students, to maximize learning outcomes. We also commit to fostering a culture instilled with high expectations for ALL stakeholders through supporting social, emotional, and academic excellence for ALL.</a:t>
            </a:r>
            <a:r>
              <a:rPr lang="en-US" sz="2400" b="1" i="0" dirty="0">
                <a:solidFill>
                  <a:schemeClr val="bg1"/>
                </a:solidFill>
                <a:effectLst/>
                <a:latin typeface="Times New Roman" panose="02020603050405020304" pitchFamily="18" charset="0"/>
              </a:rPr>
              <a:t> </a:t>
            </a:r>
            <a:endParaRPr lang="en-US" sz="2400" dirty="0">
              <a:solidFill>
                <a:schemeClr val="bg1"/>
              </a:solidFill>
            </a:endParaRPr>
          </a:p>
        </p:txBody>
      </p:sp>
    </p:spTree>
    <p:extLst>
      <p:ext uri="{BB962C8B-B14F-4D97-AF65-F5344CB8AC3E}">
        <p14:creationId xmlns:p14="http://schemas.microsoft.com/office/powerpoint/2010/main" val="88749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5" descr="A screenshot of a computer screen&#10;&#10;Description automatically generated">
            <a:extLst>
              <a:ext uri="{FF2B5EF4-FFF2-40B4-BE49-F238E27FC236}">
                <a16:creationId xmlns:a16="http://schemas.microsoft.com/office/drawing/2014/main" id="{667B6C59-1C43-FE67-B5C7-A7295A53C4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725" y="179882"/>
            <a:ext cx="11482465" cy="6430780"/>
          </a:xfrm>
          <a:prstGeom prst="rect">
            <a:avLst/>
          </a:prstGeom>
          <a:ln>
            <a:noFill/>
          </a:ln>
          <a:effectLst>
            <a:softEdge rad="112500"/>
          </a:effectLst>
        </p:spPr>
      </p:pic>
    </p:spTree>
    <p:extLst>
      <p:ext uri="{BB962C8B-B14F-4D97-AF65-F5344CB8AC3E}">
        <p14:creationId xmlns:p14="http://schemas.microsoft.com/office/powerpoint/2010/main" val="155305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DE07D5-7D97-9A2F-D3FC-857E6DE016C2}"/>
              </a:ext>
            </a:extLst>
          </p:cNvPr>
          <p:cNvSpPr>
            <a:spLocks noGrp="1"/>
          </p:cNvSpPr>
          <p:nvPr>
            <p:ph idx="1"/>
          </p:nvPr>
        </p:nvSpPr>
        <p:spPr>
          <a:xfrm>
            <a:off x="1105010" y="896234"/>
            <a:ext cx="10233800" cy="4351338"/>
          </a:xfrm>
        </p:spPr>
        <p:txBody>
          <a:bodyPr vert="horz" lIns="91440" tIns="45720" rIns="91440" bIns="45720" rtlCol="0" anchor="t">
            <a:normAutofit/>
          </a:bodyPr>
          <a:lstStyle/>
          <a:p>
            <a:pPr marL="0" indent="0">
              <a:buNone/>
            </a:pPr>
            <a:endParaRPr lang="en-US" dirty="0"/>
          </a:p>
          <a:p>
            <a:endParaRPr lang="en-US" dirty="0"/>
          </a:p>
          <a:p>
            <a:endParaRPr lang="en-US" dirty="0"/>
          </a:p>
          <a:p>
            <a:pPr marL="0" indent="0">
              <a:buNone/>
            </a:pPr>
            <a:endParaRPr lang="en-US" dirty="0"/>
          </a:p>
        </p:txBody>
      </p:sp>
      <p:pic>
        <p:nvPicPr>
          <p:cNvPr id="6" name="Picture 5" descr="A screenshot of a school survey&#10;&#10;Description automatically generated">
            <a:extLst>
              <a:ext uri="{FF2B5EF4-FFF2-40B4-BE49-F238E27FC236}">
                <a16:creationId xmlns:a16="http://schemas.microsoft.com/office/drawing/2014/main" id="{F0AF4B14-3976-C0E8-4CDC-14102F9C7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76" y="359763"/>
            <a:ext cx="11287594" cy="5801193"/>
          </a:xfrm>
          <a:prstGeom prst="rect">
            <a:avLst/>
          </a:prstGeom>
          <a:ln>
            <a:noFill/>
          </a:ln>
          <a:effectLst>
            <a:softEdge rad="112500"/>
          </a:effectLst>
        </p:spPr>
      </p:pic>
    </p:spTree>
    <p:extLst>
      <p:ext uri="{BB962C8B-B14F-4D97-AF65-F5344CB8AC3E}">
        <p14:creationId xmlns:p14="http://schemas.microsoft.com/office/powerpoint/2010/main" val="254500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5BA6-974A-491D-9DB3-CC36A73B38A4}"/>
              </a:ext>
            </a:extLst>
          </p:cNvPr>
          <p:cNvSpPr>
            <a:spLocks noGrp="1"/>
          </p:cNvSpPr>
          <p:nvPr>
            <p:ph type="title"/>
          </p:nvPr>
        </p:nvSpPr>
        <p:spPr>
          <a:xfrm>
            <a:off x="2116834" y="269441"/>
            <a:ext cx="7958331" cy="1077229"/>
          </a:xfrm>
          <a:solidFill>
            <a:srgbClr val="00B050"/>
          </a:solidFill>
        </p:spPr>
        <p:txBody>
          <a:bodyPr>
            <a:normAutofit fontScale="90000"/>
          </a:bodyPr>
          <a:lstStyle/>
          <a:p>
            <a:pPr algn="ctr"/>
            <a:br>
              <a:rPr lang="en-US" dirty="0"/>
            </a:br>
            <a:r>
              <a:rPr lang="en-US" dirty="0"/>
              <a:t>How will we address our deficits?</a:t>
            </a:r>
            <a:br>
              <a:rPr lang="en-US" dirty="0"/>
            </a:br>
            <a:br>
              <a:rPr lang="en-US" dirty="0"/>
            </a:br>
            <a:endParaRPr lang="en-US" dirty="0"/>
          </a:p>
        </p:txBody>
      </p:sp>
      <p:sp>
        <p:nvSpPr>
          <p:cNvPr id="3" name="Content Placeholder 2">
            <a:extLst>
              <a:ext uri="{FF2B5EF4-FFF2-40B4-BE49-F238E27FC236}">
                <a16:creationId xmlns:a16="http://schemas.microsoft.com/office/drawing/2014/main" id="{F82BC521-F0DF-4662-B068-262AD4227213}"/>
              </a:ext>
            </a:extLst>
          </p:cNvPr>
          <p:cNvSpPr>
            <a:spLocks noGrp="1"/>
          </p:cNvSpPr>
          <p:nvPr>
            <p:ph idx="1"/>
          </p:nvPr>
        </p:nvSpPr>
        <p:spPr>
          <a:xfrm>
            <a:off x="2293495" y="2052116"/>
            <a:ext cx="8276644" cy="3997828"/>
          </a:xfrm>
        </p:spPr>
        <p:txBody>
          <a:bodyPr vert="horz" lIns="91440" tIns="45720" rIns="91440" bIns="45720" rtlCol="0" anchor="t">
            <a:normAutofit/>
          </a:bodyPr>
          <a:lstStyle/>
          <a:p>
            <a:r>
              <a:rPr lang="en-US" dirty="0"/>
              <a:t>RTI2</a:t>
            </a:r>
          </a:p>
          <a:p>
            <a:r>
              <a:rPr lang="en-US" dirty="0"/>
              <a:t>Small Group Instruction</a:t>
            </a:r>
          </a:p>
          <a:p>
            <a:r>
              <a:rPr lang="en-US" dirty="0"/>
              <a:t>During School Tutoring (4</a:t>
            </a:r>
            <a:r>
              <a:rPr lang="en-US" baseline="30000" dirty="0"/>
              <a:t>th</a:t>
            </a:r>
            <a:r>
              <a:rPr lang="en-US" dirty="0"/>
              <a:t> and 5</a:t>
            </a:r>
            <a:r>
              <a:rPr lang="en-US" baseline="30000" dirty="0"/>
              <a:t>th</a:t>
            </a:r>
            <a:r>
              <a:rPr lang="en-US" dirty="0"/>
              <a:t> Grade)</a:t>
            </a:r>
          </a:p>
          <a:p>
            <a:r>
              <a:rPr lang="en-US" dirty="0"/>
              <a:t>After School Tutoring (Starts September 9          )</a:t>
            </a:r>
          </a:p>
          <a:p>
            <a:r>
              <a:rPr lang="en-US" dirty="0"/>
              <a:t>ZAP Fridays (Zeros are not permitted!)</a:t>
            </a:r>
          </a:p>
          <a:p>
            <a:r>
              <a:rPr lang="en-US" dirty="0"/>
              <a:t>IXL</a:t>
            </a:r>
          </a:p>
          <a:p>
            <a:r>
              <a:rPr lang="en-US" dirty="0"/>
              <a:t>Blended Learning </a:t>
            </a:r>
          </a:p>
        </p:txBody>
      </p:sp>
      <p:pic>
        <p:nvPicPr>
          <p:cNvPr id="4" name="Picture 4" descr="Like Bee">
            <a:extLst>
              <a:ext uri="{FF2B5EF4-FFF2-40B4-BE49-F238E27FC236}">
                <a16:creationId xmlns:a16="http://schemas.microsoft.com/office/drawing/2014/main" id="{D38D3A3C-576D-5445-FC4B-4AE7776BB351}"/>
              </a:ext>
            </a:extLst>
          </p:cNvPr>
          <p:cNvPicPr>
            <a:picLocks noChangeAspect="1"/>
          </p:cNvPicPr>
          <p:nvPr/>
        </p:nvPicPr>
        <p:blipFill>
          <a:blip r:embed="rId2"/>
          <a:stretch>
            <a:fillRect/>
          </a:stretch>
        </p:blipFill>
        <p:spPr>
          <a:xfrm rot="540000" flipH="1">
            <a:off x="7477441" y="3748088"/>
            <a:ext cx="620751" cy="605884"/>
          </a:xfrm>
          <a:prstGeom prst="rect">
            <a:avLst/>
          </a:prstGeom>
        </p:spPr>
      </p:pic>
    </p:spTree>
    <p:extLst>
      <p:ext uri="{BB962C8B-B14F-4D97-AF65-F5344CB8AC3E}">
        <p14:creationId xmlns:p14="http://schemas.microsoft.com/office/powerpoint/2010/main" val="123674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indow, vector graphics&#10;&#10;Description automatically generated">
            <a:extLst>
              <a:ext uri="{FF2B5EF4-FFF2-40B4-BE49-F238E27FC236}">
                <a16:creationId xmlns:a16="http://schemas.microsoft.com/office/drawing/2014/main" id="{6A03028A-56F0-4625-94FF-FC79D55FD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36" y="0"/>
            <a:ext cx="10674927" cy="6056106"/>
          </a:xfrm>
          <a:prstGeom prst="rect">
            <a:avLst/>
          </a:prstGeom>
        </p:spPr>
      </p:pic>
      <p:sp>
        <p:nvSpPr>
          <p:cNvPr id="19458" name="Rectangle 2">
            <a:extLst>
              <a:ext uri="{FF2B5EF4-FFF2-40B4-BE49-F238E27FC236}">
                <a16:creationId xmlns:a16="http://schemas.microsoft.com/office/drawing/2014/main" id="{F386C395-74A8-4F7A-B1D2-F63DBC47433C}"/>
              </a:ext>
            </a:extLst>
          </p:cNvPr>
          <p:cNvSpPr>
            <a:spLocks noGrp="1" noChangeArrowheads="1"/>
          </p:cNvSpPr>
          <p:nvPr>
            <p:ph type="title"/>
          </p:nvPr>
        </p:nvSpPr>
        <p:spPr>
          <a:xfrm>
            <a:off x="4605051" y="2445745"/>
            <a:ext cx="3216926" cy="2225407"/>
          </a:xfrm>
          <a:noFill/>
          <a:ln>
            <a:solidFill>
              <a:srgbClr val="FFFF00"/>
            </a:solidFill>
          </a:ln>
        </p:spPr>
        <p:txBody>
          <a:bodyPr>
            <a:normAutofit/>
          </a:bodyPr>
          <a:lstStyle/>
          <a:p>
            <a:pPr algn="ctr" eaLnBrk="1" hangingPunct="1">
              <a:defRPr/>
            </a:pPr>
            <a:br>
              <a:rPr lang="en-US" b="1" dirty="0">
                <a:solidFill>
                  <a:schemeClr val="bg1"/>
                </a:solidFill>
                <a:latin typeface="Times New Roman" pitchFamily="18" charset="0"/>
              </a:rPr>
            </a:br>
            <a:r>
              <a:rPr lang="en-US" b="1" dirty="0">
                <a:solidFill>
                  <a:schemeClr val="bg1"/>
                </a:solidFill>
                <a:latin typeface="Times New Roman" pitchFamily="18" charset="0"/>
              </a:rPr>
              <a:t>Annual Title 1 Overview</a:t>
            </a:r>
            <a:br>
              <a:rPr lang="en-US" b="1" dirty="0">
                <a:solidFill>
                  <a:schemeClr val="bg1"/>
                </a:solidFill>
                <a:latin typeface="Times New Roman" pitchFamily="18" charset="0"/>
              </a:rPr>
            </a:br>
            <a:r>
              <a:rPr lang="en-US" sz="1800" b="1" dirty="0">
                <a:solidFill>
                  <a:schemeClr val="bg1"/>
                </a:solidFill>
                <a:highlight>
                  <a:srgbClr val="FFFF00"/>
                </a:highlight>
                <a:latin typeface="Times New Roman" pitchFamily="18" charset="0"/>
              </a:rPr>
              <a:t>Hunter Bethea, PLC Coach</a:t>
            </a:r>
          </a:p>
        </p:txBody>
      </p:sp>
    </p:spTree>
    <p:extLst>
      <p:ext uri="{BB962C8B-B14F-4D97-AF65-F5344CB8AC3E}">
        <p14:creationId xmlns:p14="http://schemas.microsoft.com/office/powerpoint/2010/main" val="43730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1183231-88BE-EE37-A2AF-7DCA2FE2482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9850" y="359764"/>
            <a:ext cx="4109654" cy="5711252"/>
          </a:xfrm>
          <a:prstGeom prst="rect">
            <a:avLst/>
          </a:prstGeom>
        </p:spPr>
      </p:pic>
      <p:sp>
        <p:nvSpPr>
          <p:cNvPr id="4" name="Text Box 2">
            <a:extLst>
              <a:ext uri="{FF2B5EF4-FFF2-40B4-BE49-F238E27FC236}">
                <a16:creationId xmlns:a16="http://schemas.microsoft.com/office/drawing/2014/main" id="{42190958-D8FE-40EF-A5AC-7609A78F53B2}"/>
              </a:ext>
            </a:extLst>
          </p:cNvPr>
          <p:cNvSpPr txBox="1">
            <a:spLocks noChangeArrowheads="1" noChangeShapeType="1"/>
          </p:cNvSpPr>
          <p:nvPr/>
        </p:nvSpPr>
        <p:spPr bwMode="auto">
          <a:xfrm>
            <a:off x="4796851" y="0"/>
            <a:ext cx="7165299" cy="6745574"/>
          </a:xfrm>
          <a:prstGeom prst="rect">
            <a:avLst/>
          </a:prstGeom>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500" b="1" i="0" u="sng"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200" b="1" i="0" u="sng"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rPr>
              <a:t>District/School Progress/AYP</a:t>
            </a:r>
          </a:p>
          <a:p>
            <a:pPr marR="0" lvl="0" defTabSz="914400" fontAlgn="base">
              <a:lnSpc>
                <a:spcPct val="90000"/>
              </a:lnSpc>
              <a:spcBef>
                <a:spcPct val="0"/>
              </a:spcBef>
              <a:spcAft>
                <a:spcPts val="600"/>
              </a:spcAft>
              <a:buClrTx/>
              <a:buSzTx/>
              <a:tabLst/>
            </a:pPr>
            <a:endParaRPr lang="en-US" altLang="en-US" sz="2200" b="1" i="0" u="sng"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endParaRPr>
          </a:p>
          <a:p>
            <a:pPr defTabSz="914400" fontAlgn="base">
              <a:lnSpc>
                <a:spcPct val="90000"/>
              </a:lnSpc>
              <a:spcBef>
                <a:spcPct val="0"/>
              </a:spcBef>
              <a:spcAft>
                <a:spcPts val="600"/>
              </a:spcAft>
            </a:pPr>
            <a:r>
              <a:rPr kumimoji="0" lang="en-US" altLang="en-US" sz="2200" b="0" i="0" u="none"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rPr>
              <a:t>Under new federal measures for accountability, each school is responsible for a portion of the school district’s AYP AMOs. </a:t>
            </a:r>
            <a:r>
              <a:rPr kumimoji="0" lang="en-US" altLang="en-US" sz="2200" b="0" i="0" u="none" strike="noStrike" cap="none" normalizeH="0" baseline="0" dirty="0" err="1">
                <a:ln>
                  <a:noFill/>
                </a:ln>
                <a:gradFill>
                  <a:gsLst>
                    <a:gs pos="34000">
                      <a:schemeClr val="tx1">
                        <a:lumMod val="93000"/>
                      </a:schemeClr>
                    </a:gs>
                    <a:gs pos="0">
                      <a:schemeClr val="bg1">
                        <a:lumMod val="25000"/>
                        <a:lumOff val="75000"/>
                      </a:schemeClr>
                    </a:gs>
                    <a:gs pos="100000">
                      <a:schemeClr val="tx1"/>
                    </a:gs>
                  </a:gsLst>
                  <a:lin ang="4800000" scaled="0"/>
                </a:gradFill>
                <a:effectLst/>
              </a:rPr>
              <a:t>Frayser</a:t>
            </a:r>
            <a:r>
              <a:rPr kumimoji="0" lang="en-US" altLang="en-US" sz="2200" b="0" i="0" u="none"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rPr>
              <a:t>-Corning is designated as a Priority school for the 2023-2024 school year by the state of Tennessee. Our school district is a level 5 and continues to make gains and so will FCES.</a:t>
            </a:r>
          </a:p>
          <a:p>
            <a:pPr defTabSz="914400" fontAlgn="base">
              <a:lnSpc>
                <a:spcPct val="90000"/>
              </a:lnSpc>
              <a:spcBef>
                <a:spcPct val="0"/>
              </a:spcBef>
              <a:spcAft>
                <a:spcPts val="600"/>
              </a:spcAft>
            </a:pPr>
            <a:r>
              <a:rPr kumimoji="0" lang="en-US" altLang="en-US" sz="2200" b="0" i="0" u="none"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rPr>
              <a:t> </a:t>
            </a:r>
            <a:endParaRPr lang="en-US" altLang="en-US" sz="2200" b="1" i="0" u="sng"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200" b="1" i="0" u="sng"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rPr>
              <a:t>School Improvement Plan</a:t>
            </a:r>
          </a:p>
          <a:p>
            <a:pPr marR="0" lvl="0" defTabSz="914400" fontAlgn="base">
              <a:lnSpc>
                <a:spcPct val="90000"/>
              </a:lnSpc>
              <a:spcBef>
                <a:spcPct val="0"/>
              </a:spcBef>
              <a:spcAft>
                <a:spcPts val="600"/>
              </a:spcAft>
              <a:buClrTx/>
              <a:buSzTx/>
              <a:tabLst/>
            </a:pPr>
            <a:r>
              <a:rPr lang="en-US" altLang="en-US" sz="2200" b="1" i="0" strike="noStrike" cap="none" normalizeH="0" baseline="0" dirty="0" err="1">
                <a:ln>
                  <a:noFill/>
                </a:ln>
                <a:gradFill>
                  <a:gsLst>
                    <a:gs pos="34000">
                      <a:schemeClr val="tx1">
                        <a:lumMod val="93000"/>
                      </a:schemeClr>
                    </a:gs>
                    <a:gs pos="0">
                      <a:schemeClr val="bg1">
                        <a:lumMod val="25000"/>
                        <a:lumOff val="75000"/>
                      </a:schemeClr>
                    </a:gs>
                    <a:gs pos="100000">
                      <a:schemeClr val="tx1"/>
                    </a:gs>
                  </a:gsLst>
                  <a:lin ang="4800000" scaled="0"/>
                </a:gradFill>
                <a:effectLst/>
              </a:rPr>
              <a:t>Frayser</a:t>
            </a:r>
            <a:r>
              <a:rPr lang="en-US" altLang="en-US" sz="2200" b="1" i="0"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rPr>
              <a:t>-Corning </a:t>
            </a:r>
            <a:r>
              <a:rPr kumimoji="0" lang="en-US" altLang="en-US" sz="2200" b="0" i="0" u="none"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rPr>
              <a:t>Elementary School maintains a current School Improvement Plan which is updated annually to reflect current data and changing student needs. We solicit your support in bringing ideas for increasing student achievement. A copy of the plan will be made available upon your request in October.</a:t>
            </a:r>
            <a:endParaRPr lang="en-US" altLang="en-US" sz="2200" b="0" i="0" u="none"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500" b="1" i="0" u="sng"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500" b="0" i="0" u="none"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500" b="0" i="0" u="none"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500" b="0" i="0" u="none" strike="noStrike" cap="none" normalizeH="0" baseline="0" dirty="0">
              <a:ln>
                <a:noFill/>
              </a:ln>
              <a:gradFill>
                <a:gsLst>
                  <a:gs pos="34000">
                    <a:schemeClr val="tx1">
                      <a:lumMod val="93000"/>
                    </a:schemeClr>
                  </a:gs>
                  <a:gs pos="0">
                    <a:schemeClr val="bg1">
                      <a:lumMod val="25000"/>
                      <a:lumOff val="75000"/>
                    </a:schemeClr>
                  </a:gs>
                  <a:gs pos="100000">
                    <a:schemeClr val="tx1"/>
                  </a:gs>
                </a:gsLst>
                <a:lin ang="4800000" scaled="0"/>
              </a:gradFill>
              <a:effectLst/>
            </a:endParaRPr>
          </a:p>
        </p:txBody>
      </p:sp>
    </p:spTree>
    <p:extLst>
      <p:ext uri="{BB962C8B-B14F-4D97-AF65-F5344CB8AC3E}">
        <p14:creationId xmlns:p14="http://schemas.microsoft.com/office/powerpoint/2010/main" val="14571397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01BD2335A78043BD606498AB65C23C" ma:contentTypeVersion="16" ma:contentTypeDescription="Create a new document." ma:contentTypeScope="" ma:versionID="732db2a90e58369b60f664e12045145f">
  <xsd:schema xmlns:xsd="http://www.w3.org/2001/XMLSchema" xmlns:xs="http://www.w3.org/2001/XMLSchema" xmlns:p="http://schemas.microsoft.com/office/2006/metadata/properties" xmlns:ns1="http://schemas.microsoft.com/sharepoint/v3" xmlns:ns3="db0f3c1c-6cf0-4eca-9e73-0d861f6863b9" xmlns:ns4="2411c033-045c-450b-a965-90bb475bcb9e" targetNamespace="http://schemas.microsoft.com/office/2006/metadata/properties" ma:root="true" ma:fieldsID="b3f6dd25f3d90f07b0d960c74ff006fa" ns1:_="" ns3:_="" ns4:_="">
    <xsd:import namespace="http://schemas.microsoft.com/sharepoint/v3"/>
    <xsd:import namespace="db0f3c1c-6cf0-4eca-9e73-0d861f6863b9"/>
    <xsd:import namespace="2411c033-045c-450b-a965-90bb475bcb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OCR" minOccurs="0"/>
                <xsd:element ref="ns4:MediaServiceAutoKeyPoints" minOccurs="0"/>
                <xsd:element ref="ns4:MediaServiceKeyPoints" minOccurs="0"/>
                <xsd:element ref="ns4:MediaServiceDateTaken"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0f3c1c-6cf0-4eca-9e73-0d861f6863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11c033-045c-450b-a965-90bb475bcb9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92FDF9-AB65-49C4-8BDC-743F725D9D5A}">
  <ds:schemaRefs>
    <ds:schemaRef ds:uri="http://purl.org/dc/terms/"/>
    <ds:schemaRef ds:uri="http://purl.org/dc/elements/1.1/"/>
    <ds:schemaRef ds:uri="http://schemas.microsoft.com/office/2006/metadata/properties"/>
    <ds:schemaRef ds:uri="db0f3c1c-6cf0-4eca-9e73-0d861f6863b9"/>
    <ds:schemaRef ds:uri="http://schemas.microsoft.com/office/2006/documentManagement/types"/>
    <ds:schemaRef ds:uri="http://schemas.microsoft.com/office/infopath/2007/PartnerControls"/>
    <ds:schemaRef ds:uri="http://schemas.microsoft.com/sharepoint/v3"/>
    <ds:schemaRef ds:uri="2411c033-045c-450b-a965-90bb475bcb9e"/>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A6B7B56-7F14-4AA6-9932-B02B60529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0f3c1c-6cf0-4eca-9e73-0d861f6863b9"/>
    <ds:schemaRef ds:uri="2411c033-045c-450b-a965-90bb475bcb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4243F9-1F20-49E9-A2EF-18275EFB34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1497</Words>
  <Application>Microsoft Office PowerPoint</Application>
  <PresentationFormat>Widescreen</PresentationFormat>
  <Paragraphs>160</Paragraphs>
  <Slides>24</Slides>
  <Notes>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24</vt:i4>
      </vt:variant>
    </vt:vector>
  </HeadingPairs>
  <TitlesOfParts>
    <vt:vector size="40" baseType="lpstr">
      <vt:lpstr>Abadi Extra Light</vt:lpstr>
      <vt:lpstr>Aharoni</vt:lpstr>
      <vt:lpstr>Arial</vt:lpstr>
      <vt:lpstr>Arial </vt:lpstr>
      <vt:lpstr>Britannic Bold</vt:lpstr>
      <vt:lpstr>Calibri</vt:lpstr>
      <vt:lpstr>Century Gothic</vt:lpstr>
      <vt:lpstr>Corbel</vt:lpstr>
      <vt:lpstr>Daytona Pro Light</vt:lpstr>
      <vt:lpstr>Ink Free</vt:lpstr>
      <vt:lpstr>MS Shell Dlg 2</vt:lpstr>
      <vt:lpstr>Times New Roman</vt:lpstr>
      <vt:lpstr>Wingdings</vt:lpstr>
      <vt:lpstr>Wingdings 3</vt:lpstr>
      <vt:lpstr>Depth</vt:lpstr>
      <vt:lpstr>Madison</vt:lpstr>
      <vt:lpstr> FCES Annual Title 1 Meeting August 22, 2024 @ 1:30-2:00 p.m. August 23, 2024 @ 7:30-8:00 a.m.</vt:lpstr>
      <vt:lpstr>Dr. DeAngela Graham  Principal</vt:lpstr>
      <vt:lpstr>About Us</vt:lpstr>
      <vt:lpstr>Frayser-Corning Elementary Mission and Vision Statements</vt:lpstr>
      <vt:lpstr>PowerPoint Presentation</vt:lpstr>
      <vt:lpstr>PowerPoint Presentation</vt:lpstr>
      <vt:lpstr> How will we address our deficits?  </vt:lpstr>
      <vt:lpstr> Annual Title 1 Overview Hunter Bethea, PLC Coach</vt:lpstr>
      <vt:lpstr>PowerPoint Presentation</vt:lpstr>
      <vt:lpstr>Annual Title 1 Overview Hunter Bethea, PLC Coach</vt:lpstr>
      <vt:lpstr>Annual Title 1 Overview Hunter Bethea, PLC Coach</vt:lpstr>
      <vt:lpstr>PowerPoint Presentation</vt:lpstr>
      <vt:lpstr>PowerPoint Presentation</vt:lpstr>
      <vt:lpstr>Annual Title 1 Overview Hunter Bethea, PLC Coach</vt:lpstr>
      <vt:lpstr>Student Code of Conduct </vt:lpstr>
      <vt:lpstr>PowerPoint Presentation</vt:lpstr>
      <vt:lpstr>The Importance of School Attendance</vt:lpstr>
      <vt:lpstr>PowerPoint Presentation</vt:lpstr>
      <vt:lpstr>PowerPoint Presentation</vt:lpstr>
      <vt:lpstr>Response to Intervention and Instruction (RTI2)  </vt:lpstr>
      <vt:lpstr>PowerPoint Presentation</vt:lpstr>
      <vt:lpstr>PowerPoint Presentation</vt:lpstr>
      <vt:lpstr>Regularly check the MSCS website for updates.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Holmes Road  Elementary School Open House &amp; Annual Title 1 Meeting  September 22, 2021 @ 5:30 p.m.</dc:title>
  <dc:creator/>
  <cp:lastModifiedBy/>
  <cp:revision>874</cp:revision>
  <dcterms:created xsi:type="dcterms:W3CDTF">2021-09-20T19:35:15Z</dcterms:created>
  <dcterms:modified xsi:type="dcterms:W3CDTF">2024-09-08T00:24:04Z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0x010100D401BD2335A78043BD606498AB65C23C</vt:lpwstr>
  </property>
</Properties>
</file>