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256" r:id="rId3"/>
    <p:sldId id="257" r:id="rId4"/>
    <p:sldId id="259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5A12-18BE-4172-8601-E42B57BA73E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2712B-52F1-49AC-A692-794483774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9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5FE5-984D-4BBD-B9DB-B7F45C291A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BA87-071E-4317-81A0-503CD5106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36D50-2EDA-4EDE-8C93-B0729DBA0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616DB-6780-4FD2-B8C7-4658633D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3AB89-FB80-47EC-86BD-B012238F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5D0A9-07BD-4C14-BB35-D23D6B29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38241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96AC-8085-4DEC-ADAD-F6053119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CD26E1-6D53-4B1D-B324-7F0E39096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4CE01-B102-4C3C-9D41-5F09F54E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12B2-DF42-4CE4-A054-F9D45560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F2588-7AF5-4E07-851A-DEF21333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33092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6D7ABD-734D-4170-B1C2-D1BFE9290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D0E3E-953D-47A6-BB1B-AE4D54BE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A0AB8-29E5-447D-B352-5F504258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D5EF5-A1AC-4102-B67E-7424C9DA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A9AC7-9153-408D-B91B-644A3957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08549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2D27-7D72-464D-A878-4ACF9EB8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BF990-37D8-4444-ADAD-AF11F6B9D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80B8-B902-4103-AEAE-07CE67BA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E23-C46B-4B7F-9D5F-9F7B9DAD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44074-AFCF-43C5-B016-D53F9A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88890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1C3B9-469D-4CD8-A307-046E9763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C4A67-1CBE-4825-9BAD-A05D0E312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9953B-3938-4B00-8970-75662475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93CF4-C0A7-46D5-AC24-FC652032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B06EB-C661-4CB7-A022-756471B1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78995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3AA8-0D1C-4592-830F-580529EE9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5E188-A77D-465D-97C9-42DC61467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E85F9-22A2-4C93-AB85-CC6D407C2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3C3C9-BD64-4750-A8BB-D43CB0969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344E6-EAB0-4971-BB2A-A6D84BC9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14689-2585-4566-915D-F99C63B0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77898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F585-BEF2-49AF-9C5B-978F8B07A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60E23-DBF9-4C69-A512-C5F38DCC9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BBDEB-1974-4D97-89A2-6DEBA8CAB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6BCFB-D0C6-4CE8-9A46-7D7843B4E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02388-930E-4D3F-B7C3-C55AA6AB6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9129D8-2CC7-4BCB-9FF3-893D73CB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5BADBB-6830-4A12-8056-92C4EFCD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A34D2-7D59-43FE-8532-07DDF5CC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26591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B826-6343-47FD-B846-A93BA05D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CB47-2B81-48ED-B13D-41CD047C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73C6C-AECD-4DC0-A740-1A28558A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2CDB3-FF78-417D-ABB9-9A5342D4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390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B2A14D-367E-42EB-B49A-34B2E32A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13932-B375-4E32-9B4C-3CC9D0FB4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6CAF2-092B-478B-A62E-DCE3755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71981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C697-E383-4D90-A4B3-EC17C8A3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5D57B-26A3-4656-8E15-246F262A2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3EDE1-5614-4A94-A94E-36C8188C3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54361-1681-4B92-BBD0-0F0ECFC6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A6922-249B-4E15-8DA0-8F58746B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59F48-1C46-4489-9B88-40AA0E7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05211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4B62-082F-4B3B-9C3E-89894DF8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BFB8C-33E5-40B0-A338-F0BA9E444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1C819-CC1F-414B-AFC8-D0E9DD4E9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68107-0740-4005-8940-5F9E7E38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9C420-2E5C-4F02-948D-179DF0CC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1E576-60A8-4A9F-BB4F-42366BE1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93135"/>
      </p:ext>
    </p:extLst>
  </p:cSld>
  <p:clrMapOvr>
    <a:masterClrMapping/>
  </p:clrMapOvr>
  <p:transition spd="slow" advClick="0" advTm="5025">
    <p:sndAc>
      <p:stSnd>
        <p:snd r:embed="rId1" name="drumroll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B55093-F147-46AE-AF44-3869596E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38335-4EDA-4C5D-9E86-2864E3783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225D5-9B11-4582-A14F-36DEB76DA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AB09A-883D-4507-A22E-73534D1107D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96A90-314F-46F5-826F-BD91A57A0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F7B7B-5D84-40AE-BEA0-F27F4EAC7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3CFA3-253F-4BD8-83F2-3E90DB29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3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25">
    <p:sndAc>
      <p:stSnd>
        <p:snd r:embed="rId13" name="drumroll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alabamaschoolconnection.org/2013/06/18/alabamas-high-school-graduation-rates-2011-2012/" TargetMode="External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facebook.com/STARSTUDIOINC." TargetMode="External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014F3B6-A01C-41A0-B15C-76D3780A5A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69" r="-1" b="8068"/>
          <a:stretch/>
        </p:blipFill>
        <p:spPr>
          <a:xfrm>
            <a:off x="262299" y="303409"/>
            <a:ext cx="5289380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15487-9653-44CD-9BC7-DCEDA4046568}"/>
              </a:ext>
            </a:extLst>
          </p:cNvPr>
          <p:cNvSpPr/>
          <p:nvPr/>
        </p:nvSpPr>
        <p:spPr>
          <a:xfrm>
            <a:off x="3499945" y="303409"/>
            <a:ext cx="2051735" cy="1424468"/>
          </a:xfrm>
          <a:prstGeom prst="wedgeRoundRectCallo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LONGHORNS -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STAY CONNECTED!</a:t>
            </a:r>
            <a:endParaRPr lang="en-US" dirty="0"/>
          </a:p>
        </p:txBody>
      </p:sp>
      <p:sp>
        <p:nvSpPr>
          <p:cNvPr id="5" name="AutoShape 4" descr="For Families: How do I help my student log in to Clever? – Help Center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3663884" y="8023209"/>
            <a:ext cx="914400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/>
              <a:t>Leading Learning in the Digital Era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6033" y="635537"/>
            <a:ext cx="6662042" cy="668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B0F0"/>
                </a:solidFill>
                <a:latin typeface="Cooper Black" panose="0208090404030B020404" pitchFamily="18" charset="0"/>
              </a:rPr>
              <a:t>Longhorn Staff</a:t>
            </a: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Julia Callaway, Principal</a:t>
            </a:r>
            <a:endParaRPr lang="en-US" sz="1600" i="1" dirty="0">
              <a:latin typeface="Cooper Black" panose="0208090404030B020404" pitchFamily="18" charset="0"/>
            </a:endParaRP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Benjamin Walker, Assistant Principal</a:t>
            </a:r>
            <a:endParaRPr lang="en-US" sz="1600" i="1" dirty="0">
              <a:latin typeface="Cooper Black" panose="0208090404030B020404" pitchFamily="18" charset="0"/>
            </a:endParaRP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Dawn Inman, PLC Coach</a:t>
            </a:r>
            <a:endParaRPr lang="en-US" sz="1600" i="1" dirty="0">
              <a:latin typeface="Cooper Black" panose="0208090404030B020404" pitchFamily="18" charset="0"/>
            </a:endParaRP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Carla Ross, Instructional Coach</a:t>
            </a: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Angela Knox, Instructional Facilitator</a:t>
            </a:r>
          </a:p>
          <a:p>
            <a:pPr lvl="3">
              <a:lnSpc>
                <a:spcPct val="150000"/>
              </a:lnSpc>
            </a:pPr>
            <a:r>
              <a:rPr lang="en-US" sz="1600" b="1" i="1" dirty="0" err="1">
                <a:latin typeface="Cooper Black" panose="0208090404030B020404" pitchFamily="18" charset="0"/>
              </a:rPr>
              <a:t>Shalifia</a:t>
            </a:r>
            <a:r>
              <a:rPr lang="en-US" sz="1600" b="1" i="1" dirty="0">
                <a:latin typeface="Cooper Black" panose="0208090404030B020404" pitchFamily="18" charset="0"/>
              </a:rPr>
              <a:t> Darden, Professional School Counselor</a:t>
            </a: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Tamara Lewis, Communications Coordinator</a:t>
            </a: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Stephanie Edwards, Media and Technology Specialist</a:t>
            </a:r>
          </a:p>
          <a:p>
            <a:pPr lvl="3">
              <a:lnSpc>
                <a:spcPct val="150000"/>
              </a:lnSpc>
            </a:pPr>
            <a:r>
              <a:rPr lang="en-US" sz="1600" b="1" i="1" dirty="0">
                <a:latin typeface="Cooper Black" panose="0208090404030B020404" pitchFamily="18" charset="0"/>
              </a:rPr>
              <a:t>Ricky Richardson,  Technology Lead</a:t>
            </a:r>
          </a:p>
          <a:p>
            <a:pPr lvl="3">
              <a:lnSpc>
                <a:spcPct val="150000"/>
              </a:lnSpc>
            </a:pPr>
            <a:endParaRPr lang="en-US" sz="1600" b="1" i="1" dirty="0">
              <a:latin typeface="Cooper Black" panose="0208090404030B020404" pitchFamily="18" charset="0"/>
            </a:endParaRPr>
          </a:p>
          <a:p>
            <a:pPr lvl="3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oper Black" panose="0208090404030B020404" pitchFamily="18" charset="0"/>
              </a:rPr>
              <a:t>Seniors: Class of 2021!</a:t>
            </a:r>
          </a:p>
          <a:p>
            <a:pPr lvl="3"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lvl="3"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lvl="3">
              <a:lnSpc>
                <a:spcPct val="150000"/>
              </a:lnSpc>
            </a:pPr>
            <a:r>
              <a:rPr lang="en-US" b="1" dirty="0"/>
              <a:t> </a:t>
            </a:r>
          </a:p>
        </p:txBody>
      </p:sp>
      <p:pic>
        <p:nvPicPr>
          <p:cNvPr id="2" name="Pomp and Circumstance Graduation Walking March (Song Extended)">
            <a:hlinkClick r:id="" action="ppaction://media"/>
            <a:extLst>
              <a:ext uri="{FF2B5EF4-FFF2-40B4-BE49-F238E27FC236}">
                <a16:creationId xmlns:a16="http://schemas.microsoft.com/office/drawing/2014/main" id="{742DBFCC-01E9-4778-8CCA-CFCF46E5F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711" y="6202308"/>
            <a:ext cx="424428" cy="4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0732"/>
      </p:ext>
    </p:extLst>
  </p:cSld>
  <p:clrMapOvr>
    <a:masterClrMapping/>
  </p:clrMapOvr>
  <p:transition spd="slow" advClick="0" advTm="7380">
    <p:sndAc>
      <p:stSnd>
        <p:snd r:embed="rId5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4CD538-C314-4B5F-A267-66CBCB24F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2486025"/>
            <a:ext cx="4805996" cy="33337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3100" b="1" dirty="0">
                <a:solidFill>
                  <a:srgbClr val="FF0000"/>
                </a:solidFill>
              </a:rPr>
              <a:t/>
            </a:r>
            <a:br>
              <a:rPr lang="en-US" sz="3100" b="1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Senior Heads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/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College/Career/Military Preparedness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/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Transcript Review </a:t>
            </a:r>
            <a:br>
              <a:rPr lang="en-US" sz="4000" dirty="0">
                <a:solidFill>
                  <a:srgbClr val="000000"/>
                </a:solidFill>
              </a:rPr>
            </a:br>
            <a:endParaRPr lang="en-US" sz="3700" b="1" dirty="0">
              <a:solidFill>
                <a:srgbClr val="0070C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A0FCFAC-EE52-4218-AA41-0D9D7F329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133350"/>
            <a:ext cx="4805691" cy="2476499"/>
          </a:xfr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l"/>
            <a:endParaRPr lang="en-US" sz="5100" b="1" i="1" dirty="0">
              <a:solidFill>
                <a:srgbClr val="000000"/>
              </a:solidFill>
            </a:endParaRPr>
          </a:p>
          <a:p>
            <a:endParaRPr lang="en-US" sz="3500" b="1" i="1" dirty="0">
              <a:solidFill>
                <a:srgbClr val="FF0000"/>
              </a:solidFill>
            </a:endParaRPr>
          </a:p>
          <a:p>
            <a:endParaRPr lang="en-US" sz="3500" b="1" i="1" dirty="0">
              <a:solidFill>
                <a:srgbClr val="FF0000"/>
              </a:solidFill>
            </a:endParaRPr>
          </a:p>
          <a:p>
            <a:endParaRPr lang="en-US" sz="3500" b="1" i="1" dirty="0">
              <a:solidFill>
                <a:srgbClr val="FF0000"/>
              </a:solidFill>
            </a:endParaRPr>
          </a:p>
          <a:p>
            <a:endParaRPr lang="en-US" sz="3500" b="1" i="1" dirty="0">
              <a:solidFill>
                <a:srgbClr val="FF0000"/>
              </a:solidFill>
            </a:endParaRPr>
          </a:p>
          <a:p>
            <a:endParaRPr lang="en-US" sz="3500" b="1" i="1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pPr algn="l"/>
            <a:endParaRPr lang="en-US" sz="1800" b="1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4400" b="1" dirty="0">
                <a:solidFill>
                  <a:srgbClr val="FF0000"/>
                </a:solidFill>
              </a:rPr>
              <a:t>Westwood High School</a:t>
            </a:r>
          </a:p>
          <a:p>
            <a:r>
              <a:rPr lang="en-US" sz="14400" b="1" dirty="0">
                <a:solidFill>
                  <a:srgbClr val="FF0000"/>
                </a:solidFill>
              </a:rPr>
              <a:t>Class of 2021</a:t>
            </a:r>
          </a:p>
          <a:p>
            <a:endParaRPr lang="en-US" sz="9600" b="1" dirty="0">
              <a:solidFill>
                <a:srgbClr val="FF0000"/>
              </a:solidFill>
            </a:endParaRPr>
          </a:p>
          <a:p>
            <a:r>
              <a:rPr lang="en-US" sz="9600" b="1" i="1" dirty="0"/>
              <a:t>Senior Information and Updates </a:t>
            </a:r>
            <a:br>
              <a:rPr lang="en-US" sz="9600" b="1" i="1" dirty="0"/>
            </a:br>
            <a:r>
              <a:rPr lang="en-US" sz="9600" b="1" i="1" dirty="0"/>
              <a:t>Fall 2020</a:t>
            </a:r>
            <a:endParaRPr lang="en-US" sz="14400" b="1" i="1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A person with collar shirt&#10;&#10;Description automatically generated">
            <a:extLst>
              <a:ext uri="{FF2B5EF4-FFF2-40B4-BE49-F238E27FC236}">
                <a16:creationId xmlns:a16="http://schemas.microsoft.com/office/drawing/2014/main" id="{F95B4EF3-E262-4D2E-905C-C55412CB5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2395" r="10707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BF08F4-48D6-42A9-984A-044478F91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93361"/>
      </p:ext>
    </p:extLst>
  </p:cSld>
  <p:clrMapOvr>
    <a:masterClrMapping/>
  </p:clrMapOvr>
  <p:transition spd="slow" advClick="0" advTm="11265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A0AFF-5552-491D-9194-6BC6A1B7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Senior 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8210E-6877-4061-8CA4-C72EC481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111" y="906641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0000"/>
                </a:solidFill>
              </a:rPr>
              <a:t>Star Studio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5687 Mount Moriah Road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Memphis, TN 38115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901-366-9200</a:t>
            </a:r>
          </a:p>
          <a:p>
            <a:pPr marL="0" indent="0" fontAlgn="base">
              <a:buNone/>
            </a:pPr>
            <a:r>
              <a:rPr lang="en-US" sz="2400" dirty="0">
                <a:solidFill>
                  <a:srgbClr val="000000"/>
                </a:solidFill>
                <a:hlinkClick r:id="rId6"/>
              </a:rPr>
              <a:t>http://FACEBOOK.COM/STARSTUDIOINC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41BAD1-0852-4CC2-A370-C9D89858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8672"/>
      </p:ext>
    </p:extLst>
  </p:cSld>
  <p:clrMapOvr>
    <a:masterClrMapping/>
  </p:clrMapOvr>
  <p:transition spd="slow" advClick="0" advTm="27038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18E6FC77-6411-469B-A112-A173905886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E9DE69-BDDF-4A61-A7B7-64E0F2781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57675"/>
      </p:ext>
    </p:extLst>
  </p:cSld>
  <p:clrMapOvr>
    <a:masterClrMapping/>
  </p:clrMapOvr>
  <p:transition spd="slow" advClick="0" advTm="13928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5255E7A-F42E-4D45-85C1-DD643C3072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38A30F-1D69-468A-919A-C6E353F95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16345"/>
      </p:ext>
    </p:extLst>
  </p:cSld>
  <p:clrMapOvr>
    <a:masterClrMapping/>
  </p:clrMapOvr>
  <p:transition spd="slow" advClick="0" advTm="3016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FA6CC523-AC1A-4E5F-B97E-102E4B6BE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r="1250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A72CF-7D26-4C6C-813F-FA3D18E7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College/Career/Military Preparedness </a:t>
            </a:r>
            <a:r>
              <a:rPr lang="en-US" sz="2800" b="1" i="1">
                <a:solidFill>
                  <a:srgbClr val="000000"/>
                </a:solidFill>
                <a:highlight>
                  <a:srgbClr val="FFFF00"/>
                </a:highlight>
              </a:rPr>
              <a:t>Fall Checklist!</a:t>
            </a:r>
            <a:r>
              <a:rPr lang="en-US" sz="2800" b="1">
                <a:solidFill>
                  <a:srgbClr val="000000"/>
                </a:solidFill>
              </a:rPr>
              <a:t/>
            </a:r>
            <a:br>
              <a:rPr lang="en-US" sz="2800" b="1">
                <a:solidFill>
                  <a:srgbClr val="000000"/>
                </a:solidFill>
              </a:rPr>
            </a:br>
            <a:r>
              <a:rPr lang="en-US" sz="2800" b="1">
                <a:solidFill>
                  <a:srgbClr val="000000"/>
                </a:solidFill>
              </a:rPr>
              <a:t>(ACT/ASVAB/Dual Enrollment)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3884-AD6D-458E-8E3F-3DC4DC01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Create </a:t>
            </a:r>
            <a:r>
              <a:rPr lang="en-US" sz="800" b="1">
                <a:solidFill>
                  <a:srgbClr val="000000"/>
                </a:solidFill>
              </a:rPr>
              <a:t>Federal Student Aid ID (FSA ID) </a:t>
            </a:r>
            <a:r>
              <a:rPr lang="en-US" sz="800">
                <a:solidFill>
                  <a:srgbClr val="000000"/>
                </a:solidFill>
              </a:rPr>
              <a:t>at FSAID.ed.gov to complete Free Application for Federal Student Aid </a:t>
            </a:r>
            <a:r>
              <a:rPr lang="en-US" sz="800" b="1">
                <a:solidFill>
                  <a:srgbClr val="000000"/>
                </a:solidFill>
              </a:rPr>
              <a:t>(FAFSA) </a:t>
            </a:r>
          </a:p>
          <a:p>
            <a:r>
              <a:rPr lang="en-US" sz="800">
                <a:solidFill>
                  <a:srgbClr val="000000"/>
                </a:solidFill>
              </a:rPr>
              <a:t>Complete the</a:t>
            </a:r>
            <a:r>
              <a:rPr lang="en-US" sz="800" b="1">
                <a:solidFill>
                  <a:srgbClr val="000000"/>
                </a:solidFill>
              </a:rPr>
              <a:t> FAFSA </a:t>
            </a:r>
            <a:r>
              <a:rPr lang="en-US" sz="800">
                <a:solidFill>
                  <a:srgbClr val="000000"/>
                </a:solidFill>
              </a:rPr>
              <a:t>as soon as possible after Oct 1 </a:t>
            </a:r>
          </a:p>
          <a:p>
            <a:r>
              <a:rPr lang="en-US" sz="800">
                <a:solidFill>
                  <a:srgbClr val="000000"/>
                </a:solidFill>
              </a:rPr>
              <a:t>Use FSA ID to</a:t>
            </a:r>
            <a:r>
              <a:rPr lang="en-US" sz="800" b="1">
                <a:solidFill>
                  <a:srgbClr val="000000"/>
                </a:solidFill>
              </a:rPr>
              <a:t> Access </a:t>
            </a:r>
            <a:r>
              <a:rPr lang="en-US" sz="800">
                <a:solidFill>
                  <a:srgbClr val="000000"/>
                </a:solidFill>
              </a:rPr>
              <a:t>and electronically sign the </a:t>
            </a:r>
            <a:r>
              <a:rPr lang="en-US" sz="800" b="1">
                <a:solidFill>
                  <a:srgbClr val="000000"/>
                </a:solidFill>
              </a:rPr>
              <a:t>FAFSA</a:t>
            </a:r>
            <a:r>
              <a:rPr lang="en-US" sz="800">
                <a:solidFill>
                  <a:srgbClr val="000000"/>
                </a:solidFill>
              </a:rPr>
              <a:t> and </a:t>
            </a:r>
            <a:r>
              <a:rPr lang="en-US" sz="800" b="1">
                <a:solidFill>
                  <a:srgbClr val="000000"/>
                </a:solidFill>
              </a:rPr>
              <a:t>Apply</a:t>
            </a:r>
            <a:r>
              <a:rPr lang="en-US" sz="800">
                <a:solidFill>
                  <a:srgbClr val="000000"/>
                </a:solidFill>
              </a:rPr>
              <a:t> for </a:t>
            </a:r>
            <a:r>
              <a:rPr lang="en-US" sz="800" b="1">
                <a:solidFill>
                  <a:srgbClr val="000000"/>
                </a:solidFill>
              </a:rPr>
              <a:t>grants and scholarships!</a:t>
            </a:r>
            <a:endParaRPr lang="en-US" sz="800">
              <a:solidFill>
                <a:srgbClr val="000000"/>
              </a:solidFill>
            </a:endParaRPr>
          </a:p>
          <a:p>
            <a:r>
              <a:rPr lang="en-US" sz="800" b="1">
                <a:solidFill>
                  <a:srgbClr val="000000"/>
                </a:solidFill>
              </a:rPr>
              <a:t>Meet with counselor (Ms. Darden) about concurrent (Dual) enrollment</a:t>
            </a:r>
          </a:p>
          <a:p>
            <a:r>
              <a:rPr lang="en-US" sz="800">
                <a:solidFill>
                  <a:srgbClr val="000000"/>
                </a:solidFill>
                <a:highlight>
                  <a:srgbClr val="FFFF00"/>
                </a:highlight>
              </a:rPr>
              <a:t>Stay on track. </a:t>
            </a:r>
            <a:r>
              <a:rPr lang="en-US" sz="800" b="1">
                <a:solidFill>
                  <a:srgbClr val="000000"/>
                </a:solidFill>
              </a:rPr>
              <a:t>Review courses (Transcipt) </a:t>
            </a:r>
            <a:r>
              <a:rPr lang="en-US" sz="800">
                <a:solidFill>
                  <a:srgbClr val="000000"/>
                </a:solidFill>
              </a:rPr>
              <a:t>with counselor for meeting high school graduation and entrance requirements </a:t>
            </a:r>
          </a:p>
          <a:p>
            <a:r>
              <a:rPr lang="en-US" sz="800" b="1">
                <a:solidFill>
                  <a:srgbClr val="000000"/>
                </a:solidFill>
              </a:rPr>
              <a:t>Attend (virtual) college fairs</a:t>
            </a:r>
            <a:r>
              <a:rPr lang="en-US" sz="800">
                <a:solidFill>
                  <a:srgbClr val="000000"/>
                </a:solidFill>
              </a:rPr>
              <a:t>, </a:t>
            </a:r>
            <a:r>
              <a:rPr lang="en-US" sz="800" b="1">
                <a:solidFill>
                  <a:srgbClr val="000000"/>
                </a:solidFill>
              </a:rPr>
              <a:t>meet with recruiters (1</a:t>
            </a:r>
            <a:r>
              <a:rPr lang="en-US" sz="800" b="1" baseline="30000">
                <a:solidFill>
                  <a:srgbClr val="000000"/>
                </a:solidFill>
              </a:rPr>
              <a:t>st</a:t>
            </a:r>
            <a:r>
              <a:rPr lang="en-US" sz="800" b="1">
                <a:solidFill>
                  <a:srgbClr val="000000"/>
                </a:solidFill>
              </a:rPr>
              <a:t> Sgt. Jones and Sgt. Sanford), </a:t>
            </a:r>
            <a:r>
              <a:rPr lang="en-US" sz="800">
                <a:solidFill>
                  <a:srgbClr val="000000"/>
                </a:solidFill>
              </a:rPr>
              <a:t>and </a:t>
            </a:r>
            <a:r>
              <a:rPr lang="en-US" sz="800" b="1">
                <a:solidFill>
                  <a:srgbClr val="000000"/>
                </a:solidFill>
              </a:rPr>
              <a:t>bring your parent/guardian </a:t>
            </a:r>
            <a:r>
              <a:rPr lang="en-US" sz="800">
                <a:solidFill>
                  <a:srgbClr val="000000"/>
                </a:solidFill>
              </a:rPr>
              <a:t>to a virtual </a:t>
            </a:r>
            <a:r>
              <a:rPr lang="en-US" sz="800" b="1">
                <a:solidFill>
                  <a:srgbClr val="000000"/>
                </a:solidFill>
              </a:rPr>
              <a:t>FAFSA night </a:t>
            </a:r>
            <a:endParaRPr lang="en-US" sz="800">
              <a:solidFill>
                <a:srgbClr val="000000"/>
              </a:solidFill>
            </a:endParaRPr>
          </a:p>
          <a:p>
            <a:r>
              <a:rPr lang="en-US" sz="800">
                <a:solidFill>
                  <a:srgbClr val="000000"/>
                </a:solidFill>
                <a:highlight>
                  <a:srgbClr val="FFFF00"/>
                </a:highlight>
              </a:rPr>
              <a:t>Study! </a:t>
            </a:r>
            <a:r>
              <a:rPr lang="en-US" sz="800" b="1" u="sng">
                <a:solidFill>
                  <a:srgbClr val="000000"/>
                </a:solidFill>
              </a:rPr>
              <a:t>Keep making the effort to maintain your grades</a:t>
            </a:r>
            <a:r>
              <a:rPr lang="en-US" sz="800" b="1">
                <a:solidFill>
                  <a:srgbClr val="000000"/>
                </a:solidFill>
              </a:rPr>
              <a:t>!</a:t>
            </a:r>
            <a:r>
              <a:rPr lang="en-US" sz="800">
                <a:solidFill>
                  <a:srgbClr val="000000"/>
                </a:solidFill>
              </a:rPr>
              <a:t> </a:t>
            </a:r>
            <a:r>
              <a:rPr lang="en-US" sz="800" b="1" i="1">
                <a:solidFill>
                  <a:srgbClr val="000000"/>
                </a:solidFill>
              </a:rPr>
              <a:t>These habits will come in handy during your college coursework! </a:t>
            </a:r>
          </a:p>
          <a:p>
            <a:r>
              <a:rPr lang="en-US" sz="800">
                <a:solidFill>
                  <a:srgbClr val="000000"/>
                </a:solidFill>
              </a:rPr>
              <a:t>Even if you’ve already taken the ACT, </a:t>
            </a:r>
            <a:r>
              <a:rPr lang="en-US" sz="800" b="1">
                <a:solidFill>
                  <a:srgbClr val="000000"/>
                </a:solidFill>
              </a:rPr>
              <a:t>Register</a:t>
            </a:r>
            <a:r>
              <a:rPr lang="en-US" sz="800">
                <a:solidFill>
                  <a:srgbClr val="000000"/>
                </a:solidFill>
              </a:rPr>
              <a:t> for the fall ACT (www.act.org); </a:t>
            </a:r>
            <a:r>
              <a:rPr lang="en-US" sz="800" b="1">
                <a:solidFill>
                  <a:srgbClr val="000000"/>
                </a:solidFill>
              </a:rPr>
              <a:t>you might boost your score</a:t>
            </a:r>
            <a:r>
              <a:rPr lang="en-US" sz="800">
                <a:solidFill>
                  <a:srgbClr val="000000"/>
                </a:solidFill>
              </a:rPr>
              <a:t>! For extra help, </a:t>
            </a:r>
            <a:r>
              <a:rPr lang="en-US" sz="800" b="1" i="1">
                <a:solidFill>
                  <a:srgbClr val="000000"/>
                </a:solidFill>
              </a:rPr>
              <a:t>ACT Academy</a:t>
            </a:r>
            <a:r>
              <a:rPr lang="en-US" sz="800">
                <a:solidFill>
                  <a:srgbClr val="000000"/>
                </a:solidFill>
              </a:rPr>
              <a:t>!</a:t>
            </a:r>
          </a:p>
          <a:p>
            <a:r>
              <a:rPr lang="en-US" sz="800">
                <a:solidFill>
                  <a:srgbClr val="000000"/>
                </a:solidFill>
              </a:rPr>
              <a:t>Look for the </a:t>
            </a:r>
            <a:r>
              <a:rPr lang="en-US" sz="800" b="1">
                <a:solidFill>
                  <a:srgbClr val="000000"/>
                </a:solidFill>
              </a:rPr>
              <a:t>SAR</a:t>
            </a:r>
            <a:r>
              <a:rPr lang="en-US" sz="800">
                <a:solidFill>
                  <a:srgbClr val="000000"/>
                </a:solidFill>
              </a:rPr>
              <a:t>. After you file the FAFSA, you will receive your Student Aid Report (SAR)  </a:t>
            </a:r>
          </a:p>
          <a:p>
            <a:r>
              <a:rPr lang="en-US" sz="800">
                <a:solidFill>
                  <a:srgbClr val="000000"/>
                </a:solidFill>
              </a:rPr>
              <a:t>Review the SAR for accuracy; make corrections at FAFSA.gov or with college’s financial aid office. </a:t>
            </a:r>
          </a:p>
          <a:p>
            <a:r>
              <a:rPr lang="en-US" sz="800">
                <a:solidFill>
                  <a:srgbClr val="000000"/>
                </a:solidFill>
                <a:highlight>
                  <a:srgbClr val="FFFF00"/>
                </a:highlight>
              </a:rPr>
              <a:t>Pick your top five post-secondary options (college, vocational/technical, military)! </a:t>
            </a:r>
          </a:p>
          <a:p>
            <a:pPr marL="0" indent="0">
              <a:buNone/>
            </a:pPr>
            <a:endParaRPr lang="en-US" sz="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80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D8B80F-A595-4E76-94EE-3C7457D2C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28706"/>
      </p:ext>
    </p:extLst>
  </p:cSld>
  <p:clrMapOvr>
    <a:masterClrMapping/>
  </p:clrMapOvr>
  <p:transition spd="slow" advClick="0" advTm="17140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5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5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A5CBEA-A239-44E9-ABF2-2DA1600D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en-US" sz="4000" b="1" i="1" dirty="0"/>
              <a:t>Help is Available! 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FFFAE94-42AF-4648-AA81-14D040D85E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F75F2D3-C46A-4C09-93B4-CD7F390AFE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0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95256-39E6-4D42-A473-D3EACBBCC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n-US" sz="1200" b="1" u="sng" dirty="0"/>
              <a:t>Transcripts </a:t>
            </a:r>
          </a:p>
          <a:p>
            <a:pPr marL="0" indent="0">
              <a:buNone/>
            </a:pPr>
            <a:r>
              <a:rPr lang="en-US" sz="1200" dirty="0"/>
              <a:t>Ms. </a:t>
            </a:r>
            <a:r>
              <a:rPr lang="en-US" sz="1200" dirty="0" err="1"/>
              <a:t>Shalifia</a:t>
            </a:r>
            <a:r>
              <a:rPr lang="en-US" sz="1200" dirty="0"/>
              <a:t> Darden, Professional School Counselor</a:t>
            </a:r>
          </a:p>
          <a:p>
            <a:pPr marL="0" indent="0">
              <a:buNone/>
            </a:pPr>
            <a:r>
              <a:rPr lang="en-US" sz="1200" dirty="0"/>
              <a:t>Ms. Evelyn Lloyd, Records Specialist</a:t>
            </a:r>
          </a:p>
          <a:p>
            <a:pPr marL="0" indent="0">
              <a:buNone/>
            </a:pPr>
            <a:r>
              <a:rPr lang="en-US" sz="1200" dirty="0"/>
              <a:t>Ms. Julia Callaway, Principal</a:t>
            </a:r>
          </a:p>
          <a:p>
            <a:pPr marL="0" indent="0">
              <a:buNone/>
            </a:pPr>
            <a:r>
              <a:rPr lang="en-US" sz="700" b="1" u="sng" dirty="0"/>
              <a:t> </a:t>
            </a:r>
            <a:endParaRPr lang="en-US" sz="1500" b="1" u="sng" dirty="0"/>
          </a:p>
          <a:p>
            <a:pPr marL="0" indent="0">
              <a:buNone/>
            </a:pPr>
            <a:r>
              <a:rPr lang="en-US" sz="1500" b="1" u="sng" dirty="0"/>
              <a:t>Military Inquiries </a:t>
            </a:r>
          </a:p>
          <a:p>
            <a:pPr marL="0" indent="0">
              <a:buNone/>
            </a:pPr>
            <a:r>
              <a:rPr lang="en-US" sz="1500" dirty="0"/>
              <a:t>1st Sgt. Pamela Jones</a:t>
            </a:r>
          </a:p>
          <a:p>
            <a:pPr marL="0" indent="0">
              <a:buNone/>
            </a:pPr>
            <a:r>
              <a:rPr lang="en-US" sz="1500" dirty="0"/>
              <a:t>Sgt. Patricia Sanford</a:t>
            </a:r>
          </a:p>
          <a:p>
            <a:pPr marL="0" indent="0">
              <a:buNone/>
            </a:pPr>
            <a:endParaRPr lang="en-US" sz="7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E9E803-F9CD-45F4-BE0E-8F17D9481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51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531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8296</TotalTime>
  <Words>349</Words>
  <Application>Microsoft Office PowerPoint</Application>
  <PresentationFormat>Widescreen</PresentationFormat>
  <Paragraphs>61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Cooper Black</vt:lpstr>
      <vt:lpstr>Office Theme</vt:lpstr>
      <vt:lpstr>PowerPoint Presentation</vt:lpstr>
      <vt:lpstr> Senior Heads  College/Career/Military Preparedness  Transcript Review  </vt:lpstr>
      <vt:lpstr>Senior Heads</vt:lpstr>
      <vt:lpstr>PowerPoint Presentation</vt:lpstr>
      <vt:lpstr>PowerPoint Presentation</vt:lpstr>
      <vt:lpstr>College/Career/Military Preparedness Fall Checklist! (ACT/ASVAB/Dual Enrollment)</vt:lpstr>
      <vt:lpstr>Help is Available!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Heads  College/Career/Military Preparedness  Transcript Review</dc:title>
  <dc:creator>CYNTHIA  JOHNSON</dc:creator>
  <cp:lastModifiedBy>TAMARA  LEWIS</cp:lastModifiedBy>
  <cp:revision>14</cp:revision>
  <dcterms:created xsi:type="dcterms:W3CDTF">2020-08-11T13:04:30Z</dcterms:created>
  <dcterms:modified xsi:type="dcterms:W3CDTF">2020-08-26T19:45:12Z</dcterms:modified>
</cp:coreProperties>
</file>