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3">
  <p:sldMasterIdLst>
    <p:sldMasterId id="2147483661" r:id="rId4"/>
  </p:sldMasterIdLst>
  <p:notesMasterIdLst>
    <p:notesMasterId r:id="rId24"/>
  </p:notesMasterIdLst>
  <p:sldIdLst>
    <p:sldId id="376" r:id="rId5"/>
    <p:sldId id="388" r:id="rId6"/>
    <p:sldId id="390" r:id="rId7"/>
    <p:sldId id="391" r:id="rId8"/>
    <p:sldId id="392" r:id="rId9"/>
    <p:sldId id="377" r:id="rId10"/>
    <p:sldId id="378" r:id="rId11"/>
    <p:sldId id="379" r:id="rId12"/>
    <p:sldId id="380" r:id="rId13"/>
    <p:sldId id="385" r:id="rId14"/>
    <p:sldId id="381" r:id="rId15"/>
    <p:sldId id="383" r:id="rId16"/>
    <p:sldId id="382" r:id="rId17"/>
    <p:sldId id="384" r:id="rId18"/>
    <p:sldId id="386" r:id="rId19"/>
    <p:sldId id="387" r:id="rId20"/>
    <p:sldId id="393" r:id="rId21"/>
    <p:sldId id="389" r:id="rId22"/>
    <p:sldId id="375" r:id="rId2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9800"/>
    <a:srgbClr val="F8C020"/>
    <a:srgbClr val="0000CC"/>
    <a:srgbClr val="CD0004"/>
    <a:srgbClr val="F8B7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7263C8-82D5-4C8D-AD30-1C6DAEAD21D8}">
  <a:tblStyle styleId="{9E7263C8-82D5-4C8D-AD30-1C6DAEAD21D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4422"/>
  </p:normalViewPr>
  <p:slideViewPr>
    <p:cSldViewPr snapToGrid="0" snapToObjects="1">
      <p:cViewPr varScale="1">
        <p:scale>
          <a:sx n="80" d="100"/>
          <a:sy n="80" d="100"/>
        </p:scale>
        <p:origin x="684" y="4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45677164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80641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21369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1364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50577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70DB49-F3AC-4A2B-B352-533EDA42CDBF}" type="datetimeFigureOut">
              <a:rPr lang="en-US" smtClean="0"/>
              <a:t>9/30/2024</a:t>
            </a:fld>
            <a:endParaRPr lang="en-US"/>
          </a:p>
        </p:txBody>
      </p:sp>
      <p:sp>
        <p:nvSpPr>
          <p:cNvPr id="5" name="Footer Placeholder 4"/>
          <p:cNvSpPr>
            <a:spLocks noGrp="1"/>
          </p:cNvSpPr>
          <p:nvPr>
            <p:ph type="ftr" sz="quarter" idx="11"/>
          </p:nvPr>
        </p:nvSpPr>
        <p:spPr>
          <a:xfrm>
            <a:off x="1812376" y="246981"/>
            <a:ext cx="3730436" cy="231901"/>
          </a:xfrm>
        </p:spPr>
        <p:txBody>
          <a:bodyPr/>
          <a:lstStyle/>
          <a:p>
            <a:endParaRPr lang="en-US"/>
          </a:p>
        </p:txBody>
      </p:sp>
      <p:sp>
        <p:nvSpPr>
          <p:cNvPr id="6" name="Slide Number Placeholder 5"/>
          <p:cNvSpPr>
            <a:spLocks noGrp="1"/>
          </p:cNvSpPr>
          <p:nvPr>
            <p:ph type="sldNum" sz="quarter" idx="12"/>
          </p:nvPr>
        </p:nvSpPr>
        <p:spPr>
          <a:xfrm>
            <a:off x="1078249" y="599230"/>
            <a:ext cx="608264" cy="377684"/>
          </a:xfrm>
        </p:spPr>
        <p:txBody>
          <a:bodyPr/>
          <a:lstStyle/>
          <a:p>
            <a:fld id="{C98319B4-5117-403E-AE03-31A5A66715BA}" type="slidenum">
              <a:rPr lang="en-US" smtClean="0"/>
              <a:t>‹#›</a:t>
            </a:fld>
            <a:endParaRPr lang="en-US"/>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880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72945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67761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22" name="Shape 22"/>
          <p:cNvSpPr txBox="1">
            <a:spLocks noGrp="1"/>
          </p:cNvSpPr>
          <p:nvPr>
            <p:ph type="ctrTitle"/>
          </p:nvPr>
        </p:nvSpPr>
        <p:spPr>
          <a:xfrm>
            <a:off x="685800" y="1090750"/>
            <a:ext cx="5367900" cy="2961900"/>
          </a:xfrm>
          <a:prstGeom prst="rect">
            <a:avLst/>
          </a:prstGeom>
        </p:spPr>
        <p:txBody>
          <a:bodyPr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extLst>
      <p:ext uri="{BB962C8B-B14F-4D97-AF65-F5344CB8AC3E}">
        <p14:creationId xmlns:p14="http://schemas.microsoft.com/office/powerpoint/2010/main" val="164323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70DB49-F3AC-4A2B-B352-533EDA42CDBF}"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319B4-5117-403E-AE03-31A5A66715BA}" type="slidenum">
              <a:rPr lang="en-US" smtClean="0"/>
              <a:t>‹#›</a:t>
            </a:fld>
            <a:endParaRPr lang="en-US"/>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94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390435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520814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67248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35253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0D6F5-8FAB-EF48-9798-5FF4C1B31033}"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02C1-DFDA-BF4E-A788-EFA1F65FB7AF}" type="slidenum">
              <a:rPr lang="en-US" smtClean="0"/>
              <a:t>‹#›</a:t>
            </a:fld>
            <a:endParaRPr lang="en-US"/>
          </a:p>
        </p:txBody>
      </p:sp>
    </p:spTree>
    <p:extLst>
      <p:ext uri="{BB962C8B-B14F-4D97-AF65-F5344CB8AC3E}">
        <p14:creationId xmlns:p14="http://schemas.microsoft.com/office/powerpoint/2010/main" val="184403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395180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9/30/2024</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82243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9/30/2024</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lvl="0" algn="r">
              <a:spcBef>
                <a:spcPts val="0"/>
              </a:spcBef>
              <a:buNone/>
            </a:pPr>
            <a:fld id="{00000000-1234-1234-1234-123412341234}" type="slidenum">
              <a:rPr lang="en" sz="1200" b="1" smtClean="0">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0919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3399" y="3373609"/>
            <a:ext cx="6803206" cy="1061829"/>
          </a:xfrm>
          <a:prstGeom prst="rect">
            <a:avLst/>
          </a:prstGeom>
        </p:spPr>
        <p:txBody>
          <a:bodyPr wrap="square">
            <a:spAutoFit/>
          </a:bodyPr>
          <a:lstStyle/>
          <a:p>
            <a:pPr algn="ctr"/>
            <a:r>
              <a:rPr lang="en-US" sz="2100" b="1" dirty="0">
                <a:latin typeface="Times New Roman" panose="02020603050405020304" pitchFamily="18" charset="0"/>
                <a:cs typeface="Times New Roman" panose="02020603050405020304" pitchFamily="18" charset="0"/>
              </a:rPr>
              <a:t>Mrs. JoAnn McMillian, </a:t>
            </a:r>
            <a:r>
              <a:rPr lang="en-US" sz="2100" b="1" i="1" dirty="0">
                <a:latin typeface="Times New Roman" panose="02020603050405020304" pitchFamily="18" charset="0"/>
                <a:cs typeface="Times New Roman" panose="02020603050405020304" pitchFamily="18" charset="0"/>
              </a:rPr>
              <a:t>Principal</a:t>
            </a:r>
          </a:p>
          <a:p>
            <a:pPr algn="ctr"/>
            <a:r>
              <a:rPr lang="en-US" sz="2100" b="1" dirty="0">
                <a:latin typeface="Times New Roman" panose="02020603050405020304" pitchFamily="18" charset="0"/>
                <a:cs typeface="Times New Roman" panose="02020603050405020304" pitchFamily="18" charset="0"/>
              </a:rPr>
              <a:t>Mrs. Brenda Ingram, </a:t>
            </a:r>
            <a:r>
              <a:rPr lang="en-US" sz="2100" b="1" i="1" dirty="0">
                <a:latin typeface="Times New Roman" panose="02020603050405020304" pitchFamily="18" charset="0"/>
                <a:cs typeface="Times New Roman" panose="02020603050405020304" pitchFamily="18" charset="0"/>
              </a:rPr>
              <a:t>Assistant Principal</a:t>
            </a:r>
          </a:p>
          <a:p>
            <a:pPr algn="ctr"/>
            <a:r>
              <a:rPr lang="en-US" sz="2100" b="1" dirty="0">
                <a:latin typeface="Times New Roman" panose="02020603050405020304" pitchFamily="18" charset="0"/>
                <a:cs typeface="Times New Roman" panose="02020603050405020304" pitchFamily="18" charset="0"/>
              </a:rPr>
              <a:t>Ms. </a:t>
            </a:r>
            <a:r>
              <a:rPr lang="en-US" sz="2100" b="1" dirty="0" err="1">
                <a:latin typeface="Times New Roman" panose="02020603050405020304" pitchFamily="18" charset="0"/>
                <a:cs typeface="Times New Roman" panose="02020603050405020304" pitchFamily="18" charset="0"/>
              </a:rPr>
              <a:t>Kawana</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VanBuren</a:t>
            </a:r>
            <a:r>
              <a:rPr lang="en-US" sz="2100" b="1" i="1" dirty="0">
                <a:latin typeface="Times New Roman" panose="02020603050405020304" pitchFamily="18" charset="0"/>
                <a:cs typeface="Times New Roman" panose="02020603050405020304" pitchFamily="18" charset="0"/>
              </a:rPr>
              <a:t>, Professional School Counselor</a:t>
            </a:r>
          </a:p>
        </p:txBody>
      </p:sp>
      <p:sp>
        <p:nvSpPr>
          <p:cNvPr id="5" name="Rectangle 4"/>
          <p:cNvSpPr/>
          <p:nvPr/>
        </p:nvSpPr>
        <p:spPr>
          <a:xfrm>
            <a:off x="1131342" y="155440"/>
            <a:ext cx="7047320" cy="1477328"/>
          </a:xfrm>
          <a:prstGeom prst="rect">
            <a:avLst/>
          </a:prstGeom>
        </p:spPr>
        <p:txBody>
          <a:bodyPr wrap="square">
            <a:spAutoFit/>
          </a:bodyPr>
          <a:lstStyle/>
          <a:p>
            <a:pPr algn="ctr"/>
            <a:r>
              <a:rPr lang="en-US" sz="3000" b="1" dirty="0"/>
              <a:t>Cromwell Elementary School</a:t>
            </a:r>
          </a:p>
          <a:p>
            <a:pPr algn="ctr"/>
            <a:r>
              <a:rPr lang="en-US" sz="3000" b="1" dirty="0"/>
              <a:t>Annual Title I AM/PM Meeting </a:t>
            </a:r>
          </a:p>
          <a:p>
            <a:pPr algn="ctr"/>
            <a:r>
              <a:rPr lang="en-US" sz="3000" b="1" dirty="0"/>
              <a:t>September 27 &amp; 30, 2024</a:t>
            </a:r>
            <a:endParaRPr lang="en-US" sz="30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450175" y="1632768"/>
            <a:ext cx="2409654" cy="1242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648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7512" y="187818"/>
            <a:ext cx="5262979" cy="646331"/>
          </a:xfrm>
          <a:prstGeom prst="rect">
            <a:avLst/>
          </a:prstGeom>
        </p:spPr>
        <p:txBody>
          <a:bodyPr wrap="none">
            <a:spAutoFit/>
          </a:bodyPr>
          <a:lstStyle/>
          <a:p>
            <a:r>
              <a:rPr lang="en-US" sz="3600" b="1" dirty="0"/>
              <a:t>Parents’ Right to Know</a:t>
            </a:r>
          </a:p>
        </p:txBody>
      </p:sp>
      <p:sp>
        <p:nvSpPr>
          <p:cNvPr id="3" name="Rectangle 2"/>
          <p:cNvSpPr/>
          <p:nvPr/>
        </p:nvSpPr>
        <p:spPr>
          <a:xfrm>
            <a:off x="835019" y="1044826"/>
            <a:ext cx="5464545" cy="3194721"/>
          </a:xfrm>
          <a:prstGeom prst="rect">
            <a:avLst/>
          </a:prstGeom>
        </p:spPr>
        <p:txBody>
          <a:bodyPr wrap="square">
            <a:spAutoFit/>
          </a:bodyPr>
          <a:lstStyle/>
          <a:p>
            <a:pPr marL="296609" indent="-214313">
              <a:lnSpc>
                <a:spcPct val="80000"/>
              </a:lnSpc>
              <a:buFont typeface="Arial" panose="020B0604020202020204" pitchFamily="34" charset="0"/>
              <a:buChar char="•"/>
              <a:defRPr/>
            </a:pPr>
            <a:r>
              <a:rPr lang="en-US" sz="1800" dirty="0"/>
              <a:t>Right to transfer to another school if a victim of a violent crime.</a:t>
            </a:r>
          </a:p>
          <a:p>
            <a:pPr marL="82296">
              <a:lnSpc>
                <a:spcPct val="80000"/>
              </a:lnSpc>
              <a:defRPr/>
            </a:pPr>
            <a:endParaRPr lang="en-US" sz="1800" dirty="0"/>
          </a:p>
          <a:p>
            <a:pPr marL="296609" indent="-214313">
              <a:lnSpc>
                <a:spcPct val="80000"/>
              </a:lnSpc>
              <a:buFont typeface="Arial" panose="020B0604020202020204" pitchFamily="34" charset="0"/>
              <a:buChar char="•"/>
              <a:defRPr/>
            </a:pPr>
            <a:r>
              <a:rPr lang="en-US" sz="1800" dirty="0"/>
              <a:t>Right to be informed if child is being taught by a teacher 20 days or more who is not highly qualified.</a:t>
            </a:r>
          </a:p>
          <a:p>
            <a:pPr marL="296609" indent="-214313">
              <a:lnSpc>
                <a:spcPct val="80000"/>
              </a:lnSpc>
              <a:buFont typeface="Arial" panose="020B0604020202020204" pitchFamily="34" charset="0"/>
              <a:buChar char="•"/>
              <a:defRPr/>
            </a:pPr>
            <a:endParaRPr lang="en-US" sz="1800" dirty="0"/>
          </a:p>
          <a:p>
            <a:pPr marL="296609" indent="-214313">
              <a:lnSpc>
                <a:spcPct val="80000"/>
              </a:lnSpc>
              <a:buFont typeface="Arial" panose="020B0604020202020204" pitchFamily="34" charset="0"/>
              <a:buChar char="•"/>
              <a:defRPr/>
            </a:pPr>
            <a:r>
              <a:rPr lang="en-US" sz="1800" dirty="0"/>
              <a:t>All parents have the right to inquire about the following:</a:t>
            </a:r>
          </a:p>
          <a:p>
            <a:pPr marL="296609" indent="-214313">
              <a:lnSpc>
                <a:spcPct val="80000"/>
              </a:lnSpc>
              <a:buFont typeface="Arial" panose="020B0604020202020204" pitchFamily="34" charset="0"/>
              <a:buChar char="•"/>
              <a:defRPr/>
            </a:pPr>
            <a:endParaRPr lang="en-US" sz="1800" dirty="0"/>
          </a:p>
          <a:p>
            <a:pPr marL="339471" indent="-257175">
              <a:lnSpc>
                <a:spcPct val="80000"/>
              </a:lnSpc>
              <a:buFont typeface="Wingdings" panose="05000000000000000000" pitchFamily="2" charset="2"/>
              <a:buChar char="Ø"/>
              <a:defRPr/>
            </a:pPr>
            <a:r>
              <a:rPr lang="en-US" sz="1800" dirty="0"/>
              <a:t>	A teacher's professional qualifications</a:t>
            </a:r>
          </a:p>
          <a:p>
            <a:pPr marL="339471" indent="-257175">
              <a:lnSpc>
                <a:spcPct val="80000"/>
              </a:lnSpc>
              <a:buFont typeface="Wingdings" panose="05000000000000000000" pitchFamily="2" charset="2"/>
              <a:buChar char="Ø"/>
              <a:defRPr/>
            </a:pPr>
            <a:r>
              <a:rPr lang="en-US" sz="1800" dirty="0"/>
              <a:t>	Type of degree or teaching experience</a:t>
            </a:r>
          </a:p>
          <a:p>
            <a:pPr marL="339471" indent="-257175">
              <a:lnSpc>
                <a:spcPct val="80000"/>
              </a:lnSpc>
              <a:buFont typeface="Wingdings" panose="05000000000000000000" pitchFamily="2" charset="2"/>
              <a:buChar char="Ø"/>
              <a:defRPr/>
            </a:pPr>
            <a:r>
              <a:rPr lang="en-US" sz="1800" dirty="0"/>
              <a:t>	A paraprofessional's qualifications</a:t>
            </a:r>
          </a:p>
          <a:p>
            <a:pPr marL="339471" indent="-257175">
              <a:lnSpc>
                <a:spcPct val="80000"/>
              </a:lnSpc>
              <a:buFont typeface="Wingdings" panose="05000000000000000000" pitchFamily="2" charset="2"/>
              <a:buChar char="Ø"/>
              <a:defRPr/>
            </a:pPr>
            <a:r>
              <a:rPr lang="en-US" sz="1800" dirty="0"/>
              <a:t>	Receive information on child’s achievement  </a:t>
            </a:r>
          </a:p>
          <a:p>
            <a:pPr marL="82296">
              <a:lnSpc>
                <a:spcPct val="80000"/>
              </a:lnSpc>
              <a:defRPr/>
            </a:pPr>
            <a:r>
              <a:rPr lang="en-US" sz="1800" dirty="0"/>
              <a:t>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363" y="1528337"/>
            <a:ext cx="2532360" cy="2214047"/>
          </a:xfrm>
          <a:prstGeom prst="rect">
            <a:avLst/>
          </a:prstGeom>
        </p:spPr>
      </p:pic>
    </p:spTree>
    <p:extLst>
      <p:ext uri="{BB962C8B-B14F-4D97-AF65-F5344CB8AC3E}">
        <p14:creationId xmlns:p14="http://schemas.microsoft.com/office/powerpoint/2010/main" val="294959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84" y="595466"/>
            <a:ext cx="8920716" cy="786926"/>
          </a:xfrm>
        </p:spPr>
        <p:txBody>
          <a:bodyPr>
            <a:noAutofit/>
          </a:bodyPr>
          <a:lstStyle/>
          <a:p>
            <a:pPr lvl="0"/>
            <a:r>
              <a:rPr lang="en-US" sz="3600" b="1" dirty="0">
                <a:solidFill>
                  <a:prstClr val="black"/>
                </a:solidFill>
              </a:rPr>
              <a:t>Parent/Teacher Conferences:   </a:t>
            </a:r>
            <a:br>
              <a:rPr lang="en-US" sz="3600" dirty="0">
                <a:solidFill>
                  <a:prstClr val="black"/>
                </a:solidFill>
              </a:rPr>
            </a:br>
            <a:endParaRPr lang="en-US" sz="3600" dirty="0"/>
          </a:p>
        </p:txBody>
      </p:sp>
      <p:sp>
        <p:nvSpPr>
          <p:cNvPr id="3" name="Content Placeholder 2"/>
          <p:cNvSpPr>
            <a:spLocks noGrp="1"/>
          </p:cNvSpPr>
          <p:nvPr>
            <p:ph idx="1"/>
          </p:nvPr>
        </p:nvSpPr>
        <p:spPr>
          <a:xfrm>
            <a:off x="85060" y="1885083"/>
            <a:ext cx="9058940" cy="2587960"/>
          </a:xfrm>
        </p:spPr>
        <p:txBody>
          <a:bodyPr>
            <a:noAutofit/>
          </a:bodyPr>
          <a:lstStyle/>
          <a:p>
            <a:pPr lvl="0" algn="ctr">
              <a:buClr>
                <a:srgbClr val="B71E42"/>
              </a:buClr>
              <a:buNone/>
            </a:pPr>
            <a:r>
              <a:rPr lang="en-US" sz="4000" dirty="0">
                <a:solidFill>
                  <a:prstClr val="black"/>
                </a:solidFill>
              </a:rPr>
              <a:t>September 5, 2024, from 4:00pm – 7:00pm </a:t>
            </a:r>
          </a:p>
          <a:p>
            <a:pPr lvl="0" algn="ctr">
              <a:buClr>
                <a:srgbClr val="B71E42"/>
              </a:buClr>
              <a:buNone/>
            </a:pPr>
            <a:r>
              <a:rPr lang="en-US" sz="4000" dirty="0">
                <a:solidFill>
                  <a:prstClr val="black"/>
                </a:solidFill>
              </a:rPr>
              <a:t>February 13, 2025, from 4:00pm – 7:00pm</a:t>
            </a:r>
          </a:p>
          <a:p>
            <a:pPr algn="ctr"/>
            <a:endParaRPr lang="en-US" sz="2000" dirty="0"/>
          </a:p>
        </p:txBody>
      </p:sp>
    </p:spTree>
    <p:extLst>
      <p:ext uri="{BB962C8B-B14F-4D97-AF65-F5344CB8AC3E}">
        <p14:creationId xmlns:p14="http://schemas.microsoft.com/office/powerpoint/2010/main" val="48815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702" y="884433"/>
            <a:ext cx="8218522" cy="3767080"/>
          </a:xfrm>
        </p:spPr>
        <p:txBody>
          <a:bodyPr>
            <a:noAutofit/>
          </a:bodyPr>
          <a:lstStyle/>
          <a:p>
            <a:r>
              <a:rPr lang="en-US" sz="2400" dirty="0"/>
              <a:t>Community Day</a:t>
            </a:r>
          </a:p>
          <a:p>
            <a:r>
              <a:rPr lang="en-US" sz="2400" dirty="0"/>
              <a:t>Doughnuts with Dads, Muffins with Moms</a:t>
            </a:r>
          </a:p>
          <a:p>
            <a:r>
              <a:rPr lang="en-US" sz="2400" dirty="0"/>
              <a:t>Family Literacy, Math &amp; Science Curriculum Night        </a:t>
            </a:r>
          </a:p>
          <a:p>
            <a:r>
              <a:rPr lang="en-US" sz="2400" dirty="0"/>
              <a:t>ESL Families Connect Meetings &amp; Hispanic Heritage Day</a:t>
            </a:r>
          </a:p>
          <a:p>
            <a:r>
              <a:rPr lang="en-US" sz="2400" dirty="0"/>
              <a:t>Black History Month</a:t>
            </a:r>
          </a:p>
          <a:p>
            <a:r>
              <a:rPr lang="en-US" sz="2400" dirty="0"/>
              <a:t>Parent University Meetings</a:t>
            </a:r>
          </a:p>
          <a:p>
            <a:r>
              <a:rPr lang="en-US" sz="2400" dirty="0"/>
              <a:t>Data Days/Nights</a:t>
            </a:r>
          </a:p>
        </p:txBody>
      </p:sp>
      <p:sp>
        <p:nvSpPr>
          <p:cNvPr id="2" name="TextBox 1"/>
          <p:cNvSpPr txBox="1"/>
          <p:nvPr/>
        </p:nvSpPr>
        <p:spPr>
          <a:xfrm>
            <a:off x="776546" y="0"/>
            <a:ext cx="7444798" cy="707886"/>
          </a:xfrm>
          <a:prstGeom prst="rect">
            <a:avLst/>
          </a:prstGeom>
          <a:noFill/>
        </p:spPr>
        <p:txBody>
          <a:bodyPr wrap="square" rtlCol="0">
            <a:spAutoFit/>
          </a:bodyPr>
          <a:lstStyle/>
          <a:p>
            <a:pPr algn="ctr"/>
            <a:r>
              <a:rPr lang="en-US" sz="4000" dirty="0"/>
              <a:t>School Events and Parent Meetings</a:t>
            </a:r>
          </a:p>
        </p:txBody>
      </p:sp>
    </p:spTree>
    <p:extLst>
      <p:ext uri="{BB962C8B-B14F-4D97-AF65-F5344CB8AC3E}">
        <p14:creationId xmlns:p14="http://schemas.microsoft.com/office/powerpoint/2010/main" val="216155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010" y="67074"/>
            <a:ext cx="6412333" cy="600164"/>
          </a:xfrm>
          <a:prstGeom prst="rect">
            <a:avLst/>
          </a:prstGeom>
        </p:spPr>
        <p:txBody>
          <a:bodyPr wrap="none">
            <a:spAutoFit/>
          </a:bodyPr>
          <a:lstStyle/>
          <a:p>
            <a:r>
              <a:rPr lang="en-US" sz="3300" b="1" dirty="0"/>
              <a:t>How can parents get involved?</a:t>
            </a:r>
          </a:p>
        </p:txBody>
      </p:sp>
      <p:sp>
        <p:nvSpPr>
          <p:cNvPr id="3" name="Rectangle 2"/>
          <p:cNvSpPr/>
          <p:nvPr/>
        </p:nvSpPr>
        <p:spPr>
          <a:xfrm>
            <a:off x="219443" y="1052163"/>
            <a:ext cx="8053562" cy="3416320"/>
          </a:xfrm>
          <a:prstGeom prst="rect">
            <a:avLst/>
          </a:prstGeom>
        </p:spPr>
        <p:txBody>
          <a:bodyPr wrap="square">
            <a:spAutoFit/>
          </a:bodyPr>
          <a:lstStyle/>
          <a:p>
            <a:pPr marL="51435"/>
            <a:r>
              <a:rPr lang="en-US" sz="1800" dirty="0"/>
              <a:t>1. Actively participate in school activities.</a:t>
            </a:r>
            <a:br>
              <a:rPr lang="en-US" sz="1800" dirty="0"/>
            </a:br>
            <a:endParaRPr lang="en-US" sz="1800" dirty="0"/>
          </a:p>
          <a:p>
            <a:pPr marL="51435"/>
            <a:r>
              <a:rPr lang="en-US" sz="1800" dirty="0"/>
              <a:t>2. Volunteer through our PTA to help with events throughout the year.</a:t>
            </a:r>
            <a:br>
              <a:rPr lang="en-US" sz="1800" dirty="0"/>
            </a:br>
            <a:endParaRPr lang="en-US" sz="1800" dirty="0"/>
          </a:p>
          <a:p>
            <a:pPr marL="51435"/>
            <a:r>
              <a:rPr lang="en-US" sz="1800" dirty="0"/>
              <a:t>3. Parent-teacher conferences.</a:t>
            </a:r>
          </a:p>
          <a:p>
            <a:pPr marL="51435"/>
            <a:endParaRPr lang="en-US" sz="1800" dirty="0"/>
          </a:p>
          <a:p>
            <a:pPr marL="51435"/>
            <a:r>
              <a:rPr lang="en-US" sz="1800" dirty="0"/>
              <a:t>4.  Attend Title I Meetings/Parent Meetings over the course of the year.</a:t>
            </a:r>
          </a:p>
          <a:p>
            <a:pPr marL="51435"/>
            <a:endParaRPr lang="en-US" sz="1800" dirty="0"/>
          </a:p>
          <a:p>
            <a:pPr marL="51435"/>
            <a:r>
              <a:rPr lang="en-US" sz="1800" dirty="0"/>
              <a:t>5.  Attend Curriculum/Data Nights.</a:t>
            </a:r>
          </a:p>
          <a:p>
            <a:pPr marL="51435"/>
            <a:endParaRPr lang="en-US" sz="1800" dirty="0"/>
          </a:p>
          <a:p>
            <a:pPr marL="51435"/>
            <a:r>
              <a:rPr lang="en-US" sz="1800" dirty="0"/>
              <a:t>7. Encourage your child to read, study, do homework, pay attention and participate in class every day.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168" y="2130670"/>
            <a:ext cx="1680926" cy="1664117"/>
          </a:xfrm>
          <a:prstGeom prst="rect">
            <a:avLst/>
          </a:prstGeom>
        </p:spPr>
      </p:pic>
    </p:spTree>
    <p:extLst>
      <p:ext uri="{BB962C8B-B14F-4D97-AF65-F5344CB8AC3E}">
        <p14:creationId xmlns:p14="http://schemas.microsoft.com/office/powerpoint/2010/main" val="6403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5660" y="209059"/>
            <a:ext cx="6118814" cy="923330"/>
          </a:xfrm>
          <a:prstGeom prst="rect">
            <a:avLst/>
          </a:prstGeom>
        </p:spPr>
        <p:txBody>
          <a:bodyPr wrap="square">
            <a:spAutoFit/>
          </a:bodyPr>
          <a:lstStyle/>
          <a:p>
            <a:pPr algn="ctr"/>
            <a:r>
              <a:rPr lang="en-US" sz="2700" b="1" dirty="0"/>
              <a:t>School Improvement Plan (SIP)</a:t>
            </a:r>
            <a:br>
              <a:rPr lang="en-US" sz="2700" b="1" dirty="0"/>
            </a:br>
            <a:endParaRPr lang="en-US" sz="2700" b="1" dirty="0"/>
          </a:p>
        </p:txBody>
      </p:sp>
      <p:sp>
        <p:nvSpPr>
          <p:cNvPr id="3" name="Rectangle 2"/>
          <p:cNvSpPr/>
          <p:nvPr/>
        </p:nvSpPr>
        <p:spPr>
          <a:xfrm>
            <a:off x="955985" y="832307"/>
            <a:ext cx="4572000" cy="3970318"/>
          </a:xfrm>
          <a:prstGeom prst="rect">
            <a:avLst/>
          </a:prstGeom>
        </p:spPr>
        <p:txBody>
          <a:bodyPr>
            <a:spAutoFit/>
          </a:bodyPr>
          <a:lstStyle/>
          <a:p>
            <a:pPr marL="214313" indent="-214313">
              <a:buFont typeface="Arial" panose="020B0604020202020204" pitchFamily="34" charset="0"/>
              <a:buChar char="•"/>
            </a:pPr>
            <a:r>
              <a:rPr lang="en-US" sz="2100" dirty="0"/>
              <a:t>The school improvement plan is developed by stakeholders every year and will be posted on our website.</a:t>
            </a:r>
          </a:p>
          <a:p>
            <a:endParaRPr lang="en-US" sz="2100" dirty="0"/>
          </a:p>
          <a:p>
            <a:pPr marL="214313" indent="-214313">
              <a:buFont typeface="Arial" panose="020B0604020202020204" pitchFamily="34" charset="0"/>
              <a:buChar char="•"/>
            </a:pPr>
            <a:r>
              <a:rPr lang="en-US" sz="2100" dirty="0"/>
              <a:t>Analysis of data from District and State tests, school climate surveys, etc.</a:t>
            </a:r>
          </a:p>
          <a:p>
            <a:endParaRPr lang="en-US" sz="2100" dirty="0"/>
          </a:p>
          <a:p>
            <a:pPr marL="214313" indent="-214313">
              <a:buFont typeface="Arial" panose="020B0604020202020204" pitchFamily="34" charset="0"/>
              <a:buChar char="•"/>
            </a:pPr>
            <a:r>
              <a:rPr lang="en-US" sz="2100" dirty="0"/>
              <a:t>Development of an action plan in to address and meet the needs of our students, parents, and teachers.</a:t>
            </a:r>
          </a:p>
          <a:p>
            <a:endParaRPr lang="en-US" sz="21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661" y="958065"/>
            <a:ext cx="3047371" cy="2255399"/>
          </a:xfrm>
          <a:prstGeom prst="rect">
            <a:avLst/>
          </a:prstGeom>
        </p:spPr>
      </p:pic>
    </p:spTree>
    <p:extLst>
      <p:ext uri="{BB962C8B-B14F-4D97-AF65-F5344CB8AC3E}">
        <p14:creationId xmlns:p14="http://schemas.microsoft.com/office/powerpoint/2010/main" val="111559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057190" cy="461665"/>
          </a:xfrm>
          <a:prstGeom prst="rect">
            <a:avLst/>
          </a:prstGeom>
        </p:spPr>
        <p:txBody>
          <a:bodyPr wrap="square">
            <a:spAutoFit/>
          </a:bodyPr>
          <a:lstStyle/>
          <a:p>
            <a:pPr algn="ctr"/>
            <a:r>
              <a:rPr lang="en-US" sz="2400" b="1" dirty="0"/>
              <a:t>STUDENT CODE OF CONDUCT </a:t>
            </a:r>
          </a:p>
        </p:txBody>
      </p:sp>
      <p:sp>
        <p:nvSpPr>
          <p:cNvPr id="7" name="Content Placeholder 6"/>
          <p:cNvSpPr>
            <a:spLocks noGrp="1"/>
          </p:cNvSpPr>
          <p:nvPr>
            <p:ph idx="1"/>
          </p:nvPr>
        </p:nvSpPr>
        <p:spPr>
          <a:xfrm>
            <a:off x="441565" y="609176"/>
            <a:ext cx="8174059" cy="3792098"/>
          </a:xfrm>
        </p:spPr>
        <p:txBody>
          <a:bodyPr>
            <a:noAutofit/>
          </a:bodyPr>
          <a:lstStyle/>
          <a:p>
            <a:r>
              <a:rPr lang="en-US" sz="1800" dirty="0">
                <a:solidFill>
                  <a:srgbClr val="000000"/>
                </a:solidFill>
                <a:latin typeface="Helvetica" panose="020B0604020202020204" pitchFamily="34" charset="0"/>
              </a:rPr>
              <a:t>Attend school on a regular basis and be on time.</a:t>
            </a:r>
          </a:p>
          <a:p>
            <a:r>
              <a:rPr lang="en-US" sz="1800" dirty="0">
                <a:solidFill>
                  <a:srgbClr val="000000"/>
                </a:solidFill>
                <a:latin typeface="Helvetica" panose="020B0604020202020204" pitchFamily="34" charset="0"/>
              </a:rPr>
              <a:t>Complete all academic work (homework/classwork/projects) as assigned.</a:t>
            </a:r>
          </a:p>
          <a:p>
            <a:r>
              <a:rPr lang="en-US" sz="1800" dirty="0">
                <a:solidFill>
                  <a:srgbClr val="000000"/>
                </a:solidFill>
                <a:latin typeface="Helvetica" panose="020B0604020202020204" pitchFamily="34" charset="0"/>
              </a:rPr>
              <a:t>Bring appropriate materials to class.</a:t>
            </a:r>
          </a:p>
          <a:p>
            <a:r>
              <a:rPr lang="en-US" sz="1800" dirty="0">
                <a:solidFill>
                  <a:srgbClr val="000000"/>
                </a:solidFill>
                <a:latin typeface="Helvetica" panose="020B0604020202020204" pitchFamily="34" charset="0"/>
              </a:rPr>
              <a:t>Obey school/classroom rules.</a:t>
            </a:r>
          </a:p>
          <a:p>
            <a:r>
              <a:rPr lang="en-US" sz="1800" dirty="0">
                <a:solidFill>
                  <a:srgbClr val="000000"/>
                </a:solidFill>
                <a:latin typeface="Helvetica" panose="020B0604020202020204" pitchFamily="34" charset="0"/>
              </a:rPr>
              <a:t>Respect the rights of others.</a:t>
            </a:r>
          </a:p>
          <a:p>
            <a:r>
              <a:rPr lang="en-US" sz="1800" dirty="0">
                <a:solidFill>
                  <a:srgbClr val="000000"/>
                </a:solidFill>
                <a:latin typeface="Helvetica" panose="020B0604020202020204" pitchFamily="34" charset="0"/>
              </a:rPr>
              <a:t>Use appropriate language.</a:t>
            </a:r>
          </a:p>
          <a:p>
            <a:r>
              <a:rPr lang="en-US" sz="1800" dirty="0">
                <a:solidFill>
                  <a:srgbClr val="000000"/>
                </a:solidFill>
                <a:latin typeface="Helvetica" panose="020B0604020202020204" pitchFamily="34" charset="0"/>
              </a:rPr>
              <a:t>Respect school property.</a:t>
            </a:r>
          </a:p>
          <a:p>
            <a:r>
              <a:rPr lang="en-US" sz="1800" dirty="0">
                <a:solidFill>
                  <a:srgbClr val="000000"/>
                </a:solidFill>
                <a:latin typeface="Helvetica" panose="020B0604020202020204" pitchFamily="34" charset="0"/>
              </a:rPr>
              <a:t>Comply with requests of teachers/school staff.</a:t>
            </a:r>
          </a:p>
          <a:p>
            <a:r>
              <a:rPr lang="en-US" sz="1800" dirty="0">
                <a:solidFill>
                  <a:srgbClr val="000000"/>
                </a:solidFill>
                <a:latin typeface="Helvetica" panose="020B0604020202020204" pitchFamily="34" charset="0"/>
              </a:rPr>
              <a:t>Dress appropriate for school.</a:t>
            </a:r>
          </a:p>
          <a:p>
            <a:endParaRPr lang="en-US" sz="1800" dirty="0"/>
          </a:p>
        </p:txBody>
      </p:sp>
      <p:pic>
        <p:nvPicPr>
          <p:cNvPr id="2" name="Picture 1" descr="A logo for a school&#10;&#10;Description automatically generated">
            <a:extLst>
              <a:ext uri="{FF2B5EF4-FFF2-40B4-BE49-F238E27FC236}">
                <a16:creationId xmlns:a16="http://schemas.microsoft.com/office/drawing/2014/main" id="{22367BDE-781F-44C8-5DFA-0A4A9D94E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3265714"/>
            <a:ext cx="2971799" cy="1810658"/>
          </a:xfrm>
          <a:prstGeom prst="rect">
            <a:avLst/>
          </a:prstGeom>
        </p:spPr>
      </p:pic>
    </p:spTree>
    <p:extLst>
      <p:ext uri="{BB962C8B-B14F-4D97-AF65-F5344CB8AC3E}">
        <p14:creationId xmlns:p14="http://schemas.microsoft.com/office/powerpoint/2010/main" val="182696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190" y="0"/>
            <a:ext cx="8729159" cy="4478149"/>
          </a:xfrm>
          <a:prstGeom prst="rect">
            <a:avLst/>
          </a:prstGeom>
          <a:noFill/>
        </p:spPr>
        <p:txBody>
          <a:bodyPr wrap="square" rtlCol="0">
            <a:spAutoFit/>
          </a:bodyPr>
          <a:lstStyle/>
          <a:p>
            <a:pPr algn="ctr"/>
            <a:r>
              <a:rPr lang="en-US" sz="2100" b="1" dirty="0"/>
              <a:t>DISTRICT/SCHOOL PROGRESS STATUS</a:t>
            </a:r>
          </a:p>
          <a:p>
            <a:pPr algn="ctr"/>
            <a:r>
              <a:rPr lang="en-US" sz="2100" b="1" dirty="0"/>
              <a:t>TITLE ONE STATUS</a:t>
            </a:r>
          </a:p>
          <a:p>
            <a:pPr algn="ctr"/>
            <a:r>
              <a:rPr lang="en-US" sz="3600" i="1" dirty="0"/>
              <a:t>How are we doing?</a:t>
            </a:r>
          </a:p>
          <a:p>
            <a:endParaRPr lang="en-US" sz="2100" b="1" dirty="0">
              <a:solidFill>
                <a:srgbClr val="0070C0"/>
              </a:solidFill>
            </a:endParaRPr>
          </a:p>
          <a:p>
            <a:endParaRPr lang="en-US" sz="2100" b="1" dirty="0">
              <a:solidFill>
                <a:srgbClr val="0070C0"/>
              </a:solidFill>
            </a:endParaRPr>
          </a:p>
          <a:p>
            <a:pPr marL="342900" indent="-342900">
              <a:buFont typeface="Arial" panose="020B0604020202020204" pitchFamily="34" charset="0"/>
              <a:buChar char="•"/>
            </a:pPr>
            <a:r>
              <a:rPr lang="en-US" sz="3300" b="1" dirty="0"/>
              <a:t>We are a Level 2 School</a:t>
            </a:r>
          </a:p>
          <a:p>
            <a:pPr marL="342900" indent="-342900">
              <a:buFont typeface="Arial" panose="020B0604020202020204" pitchFamily="34" charset="0"/>
              <a:buChar char="•"/>
            </a:pPr>
            <a:r>
              <a:rPr lang="en-US" sz="3300" b="1" dirty="0"/>
              <a:t>We still need to work on growth and achievement; therefore, we need your help!</a:t>
            </a:r>
          </a:p>
          <a:p>
            <a:endParaRPr lang="en-US" sz="3300" b="1" dirty="0">
              <a:solidFill>
                <a:srgbClr val="0070C0"/>
              </a:solidFill>
            </a:endParaRPr>
          </a:p>
        </p:txBody>
      </p:sp>
      <p:pic>
        <p:nvPicPr>
          <p:cNvPr id="4" name="Picture 3" descr="A logo for a school&#10;&#10;Description automatically generated">
            <a:extLst>
              <a:ext uri="{FF2B5EF4-FFF2-40B4-BE49-F238E27FC236}">
                <a16:creationId xmlns:a16="http://schemas.microsoft.com/office/drawing/2014/main" id="{3433DF2C-1D0E-C31B-14B4-3B4290C6D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023" y="3586332"/>
            <a:ext cx="2565234" cy="1557167"/>
          </a:xfrm>
          <a:prstGeom prst="rect">
            <a:avLst/>
          </a:prstGeom>
        </p:spPr>
      </p:pic>
    </p:spTree>
    <p:extLst>
      <p:ext uri="{BB962C8B-B14F-4D97-AF65-F5344CB8AC3E}">
        <p14:creationId xmlns:p14="http://schemas.microsoft.com/office/powerpoint/2010/main" val="170420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190" y="0"/>
            <a:ext cx="8729159" cy="2446824"/>
          </a:xfrm>
          <a:prstGeom prst="rect">
            <a:avLst/>
          </a:prstGeom>
          <a:noFill/>
        </p:spPr>
        <p:txBody>
          <a:bodyPr wrap="square" rtlCol="0">
            <a:spAutoFit/>
          </a:bodyPr>
          <a:lstStyle/>
          <a:p>
            <a:pPr algn="ctr"/>
            <a:r>
              <a:rPr lang="en-US" sz="4000" b="1" dirty="0"/>
              <a:t>WE MAY NOT BE AN OPTIONAL SCHOOL; HOWEVER, OUR SCHOOL HAS MANY OPTIONS!</a:t>
            </a:r>
          </a:p>
          <a:p>
            <a:endParaRPr lang="en-US" sz="3300" b="1" dirty="0">
              <a:solidFill>
                <a:srgbClr val="0070C0"/>
              </a:solidFill>
            </a:endParaRPr>
          </a:p>
        </p:txBody>
      </p:sp>
      <p:pic>
        <p:nvPicPr>
          <p:cNvPr id="4" name="Picture 3" descr="A logo for a school&#10;&#10;Description automatically generated">
            <a:extLst>
              <a:ext uri="{FF2B5EF4-FFF2-40B4-BE49-F238E27FC236}">
                <a16:creationId xmlns:a16="http://schemas.microsoft.com/office/drawing/2014/main" id="{3433DF2C-1D0E-C31B-14B4-3B4290C6D7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023" y="4023360"/>
            <a:ext cx="2565234" cy="1120139"/>
          </a:xfrm>
          <a:prstGeom prst="rect">
            <a:avLst/>
          </a:prstGeom>
        </p:spPr>
      </p:pic>
      <p:sp>
        <p:nvSpPr>
          <p:cNvPr id="2" name="TextBox 1">
            <a:extLst>
              <a:ext uri="{FF2B5EF4-FFF2-40B4-BE49-F238E27FC236}">
                <a16:creationId xmlns:a16="http://schemas.microsoft.com/office/drawing/2014/main" id="{D635B9AB-1B3E-9157-CE0A-F9748D2A333D}"/>
              </a:ext>
            </a:extLst>
          </p:cNvPr>
          <p:cNvSpPr txBox="1"/>
          <p:nvPr/>
        </p:nvSpPr>
        <p:spPr>
          <a:xfrm>
            <a:off x="383249" y="2620998"/>
            <a:ext cx="8255722" cy="1200329"/>
          </a:xfrm>
          <a:prstGeom prst="rect">
            <a:avLst/>
          </a:prstGeom>
          <a:noFill/>
        </p:spPr>
        <p:txBody>
          <a:bodyPr wrap="none" rtlCol="0">
            <a:spAutoFit/>
          </a:bodyPr>
          <a:lstStyle/>
          <a:p>
            <a:r>
              <a:rPr lang="en-US" sz="3600" b="1" dirty="0"/>
              <a:t>CHEERLEADERS and DANCE TEAM</a:t>
            </a:r>
          </a:p>
          <a:p>
            <a:pPr algn="ctr"/>
            <a:r>
              <a:rPr lang="en-US" sz="3600" b="1" dirty="0"/>
              <a:t>Performances</a:t>
            </a:r>
            <a:endParaRPr lang="es-MX" sz="3600" b="1" dirty="0"/>
          </a:p>
        </p:txBody>
      </p:sp>
    </p:spTree>
    <p:extLst>
      <p:ext uri="{BB962C8B-B14F-4D97-AF65-F5344CB8AC3E}">
        <p14:creationId xmlns:p14="http://schemas.microsoft.com/office/powerpoint/2010/main" val="361431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Gif - Ic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86436" y="0"/>
            <a:ext cx="590471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92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MX"/>
          </a:p>
        </p:txBody>
      </p:sp>
      <p:pic>
        <p:nvPicPr>
          <p:cNvPr id="73" name="Picture 72">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75" name="Straight Connector 74">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7DE5115-89C8-4B9C-B0E8-78A15C20C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063" y="400050"/>
            <a:ext cx="6809874" cy="380799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A6402E2-72CC-4683-9B83-11265402E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53" y="572402"/>
            <a:ext cx="6467094" cy="346329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99 Questions every Investor will ask... Especially a VC - TheRodinhoods"/>
          <p:cNvPicPr>
            <a:picLocks noChangeAspect="1" noChangeArrowheads="1"/>
          </p:cNvPicPr>
          <p:nvPr/>
        </p:nvPicPr>
        <p:blipFill rotWithShape="1">
          <a:blip r:embed="rId3">
            <a:extLst>
              <a:ext uri="{28A0092B-C50C-407E-A947-70E740481C1C}">
                <a14:useLocalDpi xmlns:a14="http://schemas.microsoft.com/office/drawing/2010/main" val="0"/>
              </a:ext>
            </a:extLst>
          </a:blip>
          <a:srcRect t="14764" r="-3" b="13279"/>
          <a:stretch/>
        </p:blipFill>
        <p:spPr bwMode="auto">
          <a:xfrm>
            <a:off x="1701927" y="935876"/>
            <a:ext cx="5740146" cy="273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6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5" y="0"/>
            <a:ext cx="8679520" cy="552892"/>
          </a:xfrm>
        </p:spPr>
        <p:txBody>
          <a:bodyPr>
            <a:normAutofit fontScale="90000"/>
          </a:bodyPr>
          <a:lstStyle/>
          <a:p>
            <a:pPr algn="ctr"/>
            <a:br>
              <a:rPr lang="en-US" sz="4000" b="1" dirty="0"/>
            </a:br>
            <a:r>
              <a:rPr lang="en-US" sz="4000" b="1" dirty="0"/>
              <a:t>Cromwell parents</a:t>
            </a:r>
          </a:p>
        </p:txBody>
      </p:sp>
      <p:pic>
        <p:nvPicPr>
          <p:cNvPr id="1028" name="Picture 4" descr="Text gif. The word, &quot;Welcome,&quot; is repeated 3 times on a red background. The word gets filled in slowly and the color slowly transfers down to each word, ombré style.">
            <a:extLst>
              <a:ext uri="{FF2B5EF4-FFF2-40B4-BE49-F238E27FC236}">
                <a16:creationId xmlns:a16="http://schemas.microsoft.com/office/drawing/2014/main" id="{C2A65755-C02C-A9B5-8C06-EB3482A69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954"/>
            <a:ext cx="9143999" cy="380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84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17" y="0"/>
            <a:ext cx="8679520" cy="552892"/>
          </a:xfrm>
        </p:spPr>
        <p:txBody>
          <a:bodyPr>
            <a:normAutofit fontScale="90000"/>
          </a:bodyPr>
          <a:lstStyle/>
          <a:p>
            <a:pPr algn="ctr"/>
            <a:r>
              <a:rPr lang="en-US" sz="4000" b="1" dirty="0"/>
              <a:t>Instructional Expectations</a:t>
            </a:r>
          </a:p>
        </p:txBody>
      </p:sp>
      <p:graphicFrame>
        <p:nvGraphicFramePr>
          <p:cNvPr id="3" name="Table 2">
            <a:extLst>
              <a:ext uri="{FF2B5EF4-FFF2-40B4-BE49-F238E27FC236}">
                <a16:creationId xmlns:a16="http://schemas.microsoft.com/office/drawing/2014/main" id="{5528E767-7639-9983-C7BD-096F069068FA}"/>
              </a:ext>
            </a:extLst>
          </p:cNvPr>
          <p:cNvGraphicFramePr>
            <a:graphicFrameLocks noGrp="1"/>
          </p:cNvGraphicFramePr>
          <p:nvPr>
            <p:extLst>
              <p:ext uri="{D42A27DB-BD31-4B8C-83A1-F6EECF244321}">
                <p14:modId xmlns:p14="http://schemas.microsoft.com/office/powerpoint/2010/main" val="2735005756"/>
              </p:ext>
            </p:extLst>
          </p:nvPr>
        </p:nvGraphicFramePr>
        <p:xfrm>
          <a:off x="128873" y="678264"/>
          <a:ext cx="9015127" cy="4235769"/>
        </p:xfrm>
        <a:graphic>
          <a:graphicData uri="http://schemas.openxmlformats.org/drawingml/2006/table">
            <a:tbl>
              <a:tblPr firstRow="1" bandRow="1">
                <a:tableStyleId>{9E7263C8-82D5-4C8D-AD30-1C6DAEAD21D8}</a:tableStyleId>
              </a:tblPr>
              <a:tblGrid>
                <a:gridCol w="2296275">
                  <a:extLst>
                    <a:ext uri="{9D8B030D-6E8A-4147-A177-3AD203B41FA5}">
                      <a16:colId xmlns:a16="http://schemas.microsoft.com/office/drawing/2014/main" val="467366638"/>
                    </a:ext>
                  </a:extLst>
                </a:gridCol>
                <a:gridCol w="6718852">
                  <a:extLst>
                    <a:ext uri="{9D8B030D-6E8A-4147-A177-3AD203B41FA5}">
                      <a16:colId xmlns:a16="http://schemas.microsoft.com/office/drawing/2014/main" val="2016402371"/>
                    </a:ext>
                  </a:extLst>
                </a:gridCol>
              </a:tblGrid>
              <a:tr h="733743">
                <a:tc>
                  <a:txBody>
                    <a:bodyPr/>
                    <a:lstStyle/>
                    <a:p>
                      <a:r>
                        <a:rPr lang="en-US" sz="2800" dirty="0"/>
                        <a:t>RTI2</a:t>
                      </a:r>
                      <a:endParaRPr lang="es-MX" sz="2800" dirty="0"/>
                    </a:p>
                  </a:txBody>
                  <a:tcPr/>
                </a:tc>
                <a:tc>
                  <a:txBody>
                    <a:bodyPr/>
                    <a:lstStyle/>
                    <a:p>
                      <a:pPr marL="285750" indent="-285750">
                        <a:buFont typeface="Arial" panose="020B0604020202020204" pitchFamily="34" charset="0"/>
                        <a:buChar char="•"/>
                      </a:pPr>
                      <a:r>
                        <a:rPr lang="en-US" dirty="0"/>
                        <a:t>Response to Instruction and Intervention</a:t>
                      </a:r>
                    </a:p>
                    <a:p>
                      <a:pPr marL="285750" indent="-285750">
                        <a:buFont typeface="Arial" panose="020B0604020202020204" pitchFamily="34" charset="0"/>
                        <a:buChar char="•"/>
                      </a:pPr>
                      <a:r>
                        <a:rPr lang="en-US" dirty="0"/>
                        <a:t>45 minutes each day: Computer based and Face to Face</a:t>
                      </a:r>
                    </a:p>
                    <a:p>
                      <a:pPr marL="285750" indent="-285750">
                        <a:buFont typeface="Arial" panose="020B0604020202020204" pitchFamily="34" charset="0"/>
                        <a:buChar char="•"/>
                      </a:pPr>
                      <a:r>
                        <a:rPr lang="en-US" dirty="0"/>
                        <a:t>Every child</a:t>
                      </a:r>
                    </a:p>
                  </a:txBody>
                  <a:tcPr/>
                </a:tc>
                <a:extLst>
                  <a:ext uri="{0D108BD9-81ED-4DB2-BD59-A6C34878D82A}">
                    <a16:rowId xmlns:a16="http://schemas.microsoft.com/office/drawing/2014/main" val="3519142777"/>
                  </a:ext>
                </a:extLst>
              </a:tr>
              <a:tr h="733743">
                <a:tc>
                  <a:txBody>
                    <a:bodyPr/>
                    <a:lstStyle/>
                    <a:p>
                      <a:r>
                        <a:rPr lang="en-US" sz="2800" dirty="0"/>
                        <a:t>Reading</a:t>
                      </a:r>
                      <a:endParaRPr lang="es-MX" sz="2800" dirty="0"/>
                    </a:p>
                  </a:txBody>
                  <a:tcPr/>
                </a:tc>
                <a:tc>
                  <a:txBody>
                    <a:bodyPr/>
                    <a:lstStyle/>
                    <a:p>
                      <a:pPr marL="285750" indent="-285750">
                        <a:buFont typeface="Arial" panose="020B0604020202020204" pitchFamily="34" charset="0"/>
                        <a:buChar char="•"/>
                      </a:pPr>
                      <a:r>
                        <a:rPr lang="en-US" dirty="0"/>
                        <a:t>Wonders Curriculum</a:t>
                      </a:r>
                    </a:p>
                    <a:p>
                      <a:pPr marL="285750" indent="-285750">
                        <a:buFont typeface="Arial" panose="020B0604020202020204" pitchFamily="34" charset="0"/>
                        <a:buChar char="•"/>
                      </a:pPr>
                      <a:r>
                        <a:rPr lang="en-US" dirty="0"/>
                        <a:t>75-120 minutes daily</a:t>
                      </a:r>
                    </a:p>
                    <a:p>
                      <a:pPr marL="285750" indent="-285750">
                        <a:buFont typeface="Arial" panose="020B0604020202020204" pitchFamily="34" charset="0"/>
                        <a:buChar char="•"/>
                      </a:pPr>
                      <a:r>
                        <a:rPr lang="en-US" dirty="0"/>
                        <a:t>Foundational Skills, Reading, Writing, Grammar, Spelling</a:t>
                      </a:r>
                    </a:p>
                    <a:p>
                      <a:pPr marL="285750" indent="-285750">
                        <a:buFont typeface="Arial" panose="020B0604020202020204" pitchFamily="34" charset="0"/>
                        <a:buChar char="•"/>
                      </a:pPr>
                      <a:r>
                        <a:rPr lang="en-US" dirty="0"/>
                        <a:t>Whole Group, Small Group, and Workstations</a:t>
                      </a:r>
                    </a:p>
                    <a:p>
                      <a:pPr marL="285750" indent="-285750">
                        <a:buFont typeface="Arial" panose="020B0604020202020204" pitchFamily="34" charset="0"/>
                        <a:buChar char="•"/>
                      </a:pPr>
                      <a:r>
                        <a:rPr lang="en-US" dirty="0"/>
                        <a:t>GRR (Gradual Release of Responsibility: I Do, We Do, You Do in Pairs, You Do Alone)</a:t>
                      </a:r>
                    </a:p>
                  </a:txBody>
                  <a:tcPr/>
                </a:tc>
                <a:extLst>
                  <a:ext uri="{0D108BD9-81ED-4DB2-BD59-A6C34878D82A}">
                    <a16:rowId xmlns:a16="http://schemas.microsoft.com/office/drawing/2014/main" val="3812536383"/>
                  </a:ext>
                </a:extLst>
              </a:tr>
              <a:tr h="733743">
                <a:tc>
                  <a:txBody>
                    <a:bodyPr/>
                    <a:lstStyle/>
                    <a:p>
                      <a:r>
                        <a:rPr lang="en-US" sz="2800" dirty="0"/>
                        <a:t>Math</a:t>
                      </a:r>
                      <a:endParaRPr lang="es-MX" sz="2800" dirty="0"/>
                    </a:p>
                  </a:txBody>
                  <a:tcPr/>
                </a:tc>
                <a:tc>
                  <a:txBody>
                    <a:bodyPr/>
                    <a:lstStyle/>
                    <a:p>
                      <a:pPr marL="285750" indent="-285750">
                        <a:buFont typeface="Arial" panose="020B0604020202020204" pitchFamily="34" charset="0"/>
                        <a:buChar char="•"/>
                      </a:pPr>
                      <a:r>
                        <a:rPr lang="en-US" dirty="0" err="1"/>
                        <a:t>enVision</a:t>
                      </a:r>
                      <a:r>
                        <a:rPr lang="en-US" dirty="0"/>
                        <a:t> Math</a:t>
                      </a:r>
                    </a:p>
                    <a:p>
                      <a:pPr marL="285750" indent="-285750">
                        <a:buFont typeface="Arial" panose="020B0604020202020204" pitchFamily="34" charset="0"/>
                        <a:buChar char="•"/>
                      </a:pPr>
                      <a:r>
                        <a:rPr lang="en-US" dirty="0"/>
                        <a:t>60 minutes daily</a:t>
                      </a:r>
                    </a:p>
                    <a:p>
                      <a:pPr marL="285750" indent="-285750">
                        <a:buFont typeface="Arial" panose="020B0604020202020204" pitchFamily="34" charset="0"/>
                        <a:buChar char="•"/>
                      </a:pPr>
                      <a:r>
                        <a:rPr lang="en-US" dirty="0"/>
                        <a:t>Whole Group and Small Group</a:t>
                      </a:r>
                    </a:p>
                    <a:p>
                      <a:pPr marL="285750" indent="-285750">
                        <a:buFont typeface="Arial" panose="020B0604020202020204" pitchFamily="34" charset="0"/>
                        <a:buChar char="•"/>
                      </a:pPr>
                      <a:r>
                        <a:rPr lang="en-US" dirty="0"/>
                        <a:t>5Es (Engage, Explore, Explain, Elaborate, Evaluate)</a:t>
                      </a:r>
                      <a:endParaRPr lang="es-MX" dirty="0"/>
                    </a:p>
                  </a:txBody>
                  <a:tcPr/>
                </a:tc>
                <a:extLst>
                  <a:ext uri="{0D108BD9-81ED-4DB2-BD59-A6C34878D82A}">
                    <a16:rowId xmlns:a16="http://schemas.microsoft.com/office/drawing/2014/main" val="4077339198"/>
                  </a:ext>
                </a:extLst>
              </a:tr>
              <a:tr h="733743">
                <a:tc>
                  <a:txBody>
                    <a:bodyPr/>
                    <a:lstStyle/>
                    <a:p>
                      <a:r>
                        <a:rPr lang="en-US" sz="2800" dirty="0"/>
                        <a:t>Science</a:t>
                      </a:r>
                      <a:endParaRPr lang="es-MX" sz="2800" dirty="0"/>
                    </a:p>
                  </a:txBody>
                  <a:tcPr/>
                </a:tc>
                <a:tc>
                  <a:txBody>
                    <a:bodyPr/>
                    <a:lstStyle/>
                    <a:p>
                      <a:pPr marL="285750" indent="-285750">
                        <a:buFont typeface="Arial" panose="020B0604020202020204" pitchFamily="34" charset="0"/>
                        <a:buChar char="•"/>
                      </a:pPr>
                      <a:r>
                        <a:rPr lang="en-US" dirty="0"/>
                        <a:t>Inspire Science</a:t>
                      </a:r>
                    </a:p>
                    <a:p>
                      <a:pPr marL="285750" indent="-285750">
                        <a:buFont typeface="Arial" panose="020B0604020202020204" pitchFamily="34" charset="0"/>
                        <a:buChar char="•"/>
                      </a:pPr>
                      <a:r>
                        <a:rPr lang="en-US" dirty="0"/>
                        <a:t>40-60 minutes 2-3 days a week (K-2) Daily (3-5)</a:t>
                      </a:r>
                    </a:p>
                    <a:p>
                      <a:pPr marL="285750" indent="-285750">
                        <a:buFont typeface="Arial" panose="020B0604020202020204" pitchFamily="34" charset="0"/>
                        <a:buChar char="•"/>
                      </a:pPr>
                      <a:r>
                        <a:rPr lang="en-US" dirty="0"/>
                        <a:t>5Es</a:t>
                      </a:r>
                      <a:endParaRPr lang="es-MX" dirty="0"/>
                    </a:p>
                  </a:txBody>
                  <a:tcPr/>
                </a:tc>
                <a:extLst>
                  <a:ext uri="{0D108BD9-81ED-4DB2-BD59-A6C34878D82A}">
                    <a16:rowId xmlns:a16="http://schemas.microsoft.com/office/drawing/2014/main" val="877370963"/>
                  </a:ext>
                </a:extLst>
              </a:tr>
              <a:tr h="733743">
                <a:tc>
                  <a:txBody>
                    <a:bodyPr/>
                    <a:lstStyle/>
                    <a:p>
                      <a:r>
                        <a:rPr lang="en-US" sz="2800" dirty="0"/>
                        <a:t>Social Studies</a:t>
                      </a:r>
                      <a:endParaRPr lang="es-MX" sz="2800" dirty="0"/>
                    </a:p>
                  </a:txBody>
                  <a:tcPr/>
                </a:tc>
                <a:tc>
                  <a:txBody>
                    <a:bodyPr/>
                    <a:lstStyle/>
                    <a:p>
                      <a:pPr marL="285750" indent="-285750">
                        <a:buFont typeface="Arial" panose="020B0604020202020204" pitchFamily="34" charset="0"/>
                        <a:buChar char="•"/>
                      </a:pPr>
                      <a:r>
                        <a:rPr lang="en-US" dirty="0"/>
                        <a:t>Studies Weekly (K-2); Gallopade (3</a:t>
                      </a:r>
                      <a:r>
                        <a:rPr lang="en-US" baseline="30000" dirty="0"/>
                        <a:t>rd</a:t>
                      </a:r>
                      <a:r>
                        <a:rPr lang="en-US" dirty="0"/>
                        <a:t>); The United States Through Time: (4</a:t>
                      </a:r>
                      <a:r>
                        <a:rPr lang="en-US" baseline="30000" dirty="0"/>
                        <a:t>th</a:t>
                      </a:r>
                      <a:r>
                        <a:rPr lang="en-US" dirty="0"/>
                        <a:t> and 5</a:t>
                      </a:r>
                      <a:r>
                        <a:rPr lang="en-US" baseline="30000" dirty="0"/>
                        <a:t>th</a:t>
                      </a:r>
                      <a:r>
                        <a:rPr lang="en-US" dirty="0"/>
                        <a:t>) </a:t>
                      </a:r>
                    </a:p>
                    <a:p>
                      <a:pPr marL="285750" indent="-285750">
                        <a:buFont typeface="Arial" panose="020B0604020202020204" pitchFamily="34" charset="0"/>
                        <a:buChar char="•"/>
                      </a:pPr>
                      <a:r>
                        <a:rPr lang="en-US" dirty="0"/>
                        <a:t>2-3 times a week 30-60 minutes; GRR)</a:t>
                      </a:r>
                      <a:endParaRPr lang="es-MX" dirty="0"/>
                    </a:p>
                  </a:txBody>
                  <a:tcPr/>
                </a:tc>
                <a:extLst>
                  <a:ext uri="{0D108BD9-81ED-4DB2-BD59-A6C34878D82A}">
                    <a16:rowId xmlns:a16="http://schemas.microsoft.com/office/drawing/2014/main" val="623462140"/>
                  </a:ext>
                </a:extLst>
              </a:tr>
            </a:tbl>
          </a:graphicData>
        </a:graphic>
      </p:graphicFrame>
    </p:spTree>
    <p:extLst>
      <p:ext uri="{BB962C8B-B14F-4D97-AF65-F5344CB8AC3E}">
        <p14:creationId xmlns:p14="http://schemas.microsoft.com/office/powerpoint/2010/main" val="35677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17" y="0"/>
            <a:ext cx="8679520" cy="552892"/>
          </a:xfrm>
        </p:spPr>
        <p:txBody>
          <a:bodyPr>
            <a:normAutofit fontScale="90000"/>
          </a:bodyPr>
          <a:lstStyle/>
          <a:p>
            <a:pPr algn="ctr"/>
            <a:r>
              <a:rPr lang="en-US" sz="4000" b="1" dirty="0"/>
              <a:t>Behavioral Expectations</a:t>
            </a:r>
          </a:p>
        </p:txBody>
      </p:sp>
      <p:graphicFrame>
        <p:nvGraphicFramePr>
          <p:cNvPr id="4" name="Table 3">
            <a:extLst>
              <a:ext uri="{FF2B5EF4-FFF2-40B4-BE49-F238E27FC236}">
                <a16:creationId xmlns:a16="http://schemas.microsoft.com/office/drawing/2014/main" id="{2BF039FD-4D67-F2A6-4558-1227F152B486}"/>
              </a:ext>
            </a:extLst>
          </p:cNvPr>
          <p:cNvGraphicFramePr>
            <a:graphicFrameLocks noGrp="1"/>
          </p:cNvGraphicFramePr>
          <p:nvPr>
            <p:extLst>
              <p:ext uri="{D42A27DB-BD31-4B8C-83A1-F6EECF244321}">
                <p14:modId xmlns:p14="http://schemas.microsoft.com/office/powerpoint/2010/main" val="2785979398"/>
              </p:ext>
            </p:extLst>
          </p:nvPr>
        </p:nvGraphicFramePr>
        <p:xfrm>
          <a:off x="0" y="539750"/>
          <a:ext cx="9144000" cy="4603750"/>
        </p:xfrm>
        <a:graphic>
          <a:graphicData uri="http://schemas.openxmlformats.org/drawingml/2006/table">
            <a:tbl>
              <a:tblPr firstRow="1" bandRow="1">
                <a:tableStyleId>{9E7263C8-82D5-4C8D-AD30-1C6DAEAD21D8}</a:tableStyleId>
              </a:tblPr>
              <a:tblGrid>
                <a:gridCol w="2286000">
                  <a:extLst>
                    <a:ext uri="{9D8B030D-6E8A-4147-A177-3AD203B41FA5}">
                      <a16:colId xmlns:a16="http://schemas.microsoft.com/office/drawing/2014/main" val="1970680457"/>
                    </a:ext>
                  </a:extLst>
                </a:gridCol>
                <a:gridCol w="2286000">
                  <a:extLst>
                    <a:ext uri="{9D8B030D-6E8A-4147-A177-3AD203B41FA5}">
                      <a16:colId xmlns:a16="http://schemas.microsoft.com/office/drawing/2014/main" val="3482528350"/>
                    </a:ext>
                  </a:extLst>
                </a:gridCol>
                <a:gridCol w="2286000">
                  <a:extLst>
                    <a:ext uri="{9D8B030D-6E8A-4147-A177-3AD203B41FA5}">
                      <a16:colId xmlns:a16="http://schemas.microsoft.com/office/drawing/2014/main" val="151281072"/>
                    </a:ext>
                  </a:extLst>
                </a:gridCol>
                <a:gridCol w="2286000">
                  <a:extLst>
                    <a:ext uri="{9D8B030D-6E8A-4147-A177-3AD203B41FA5}">
                      <a16:colId xmlns:a16="http://schemas.microsoft.com/office/drawing/2014/main" val="1720806667"/>
                    </a:ext>
                  </a:extLst>
                </a:gridCol>
              </a:tblGrid>
              <a:tr h="4603750">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2682491927"/>
                  </a:ext>
                </a:extLst>
              </a:tr>
            </a:tbl>
          </a:graphicData>
        </a:graphic>
      </p:graphicFrame>
      <p:pic>
        <p:nvPicPr>
          <p:cNvPr id="6" name="Picture 5">
            <a:extLst>
              <a:ext uri="{FF2B5EF4-FFF2-40B4-BE49-F238E27FC236}">
                <a16:creationId xmlns:a16="http://schemas.microsoft.com/office/drawing/2014/main" id="{6FEAE2B5-DCC3-E98E-21E3-8ED90525E613}"/>
              </a:ext>
            </a:extLst>
          </p:cNvPr>
          <p:cNvPicPr>
            <a:picLocks noChangeAspect="1"/>
          </p:cNvPicPr>
          <p:nvPr/>
        </p:nvPicPr>
        <p:blipFill>
          <a:blip r:embed="rId3"/>
          <a:stretch>
            <a:fillRect/>
          </a:stretch>
        </p:blipFill>
        <p:spPr>
          <a:xfrm>
            <a:off x="0" y="539749"/>
            <a:ext cx="2878620" cy="4603749"/>
          </a:xfrm>
          <a:prstGeom prst="rect">
            <a:avLst/>
          </a:prstGeom>
        </p:spPr>
      </p:pic>
      <p:pic>
        <p:nvPicPr>
          <p:cNvPr id="8" name="Picture 7">
            <a:extLst>
              <a:ext uri="{FF2B5EF4-FFF2-40B4-BE49-F238E27FC236}">
                <a16:creationId xmlns:a16="http://schemas.microsoft.com/office/drawing/2014/main" id="{9694CD25-08C8-6714-9394-6462AB077B36}"/>
              </a:ext>
            </a:extLst>
          </p:cNvPr>
          <p:cNvPicPr>
            <a:picLocks noChangeAspect="1"/>
          </p:cNvPicPr>
          <p:nvPr/>
        </p:nvPicPr>
        <p:blipFill>
          <a:blip r:embed="rId4"/>
          <a:stretch>
            <a:fillRect/>
          </a:stretch>
        </p:blipFill>
        <p:spPr>
          <a:xfrm>
            <a:off x="2962315" y="546319"/>
            <a:ext cx="2950924" cy="4603753"/>
          </a:xfrm>
          <a:prstGeom prst="rect">
            <a:avLst/>
          </a:prstGeom>
        </p:spPr>
      </p:pic>
      <p:pic>
        <p:nvPicPr>
          <p:cNvPr id="10" name="Picture 9">
            <a:extLst>
              <a:ext uri="{FF2B5EF4-FFF2-40B4-BE49-F238E27FC236}">
                <a16:creationId xmlns:a16="http://schemas.microsoft.com/office/drawing/2014/main" id="{2E259D22-1CE2-3F90-7471-AEFAAD1CD68B}"/>
              </a:ext>
            </a:extLst>
          </p:cNvPr>
          <p:cNvPicPr>
            <a:picLocks noChangeAspect="1"/>
          </p:cNvPicPr>
          <p:nvPr/>
        </p:nvPicPr>
        <p:blipFill>
          <a:blip r:embed="rId5"/>
          <a:stretch>
            <a:fillRect/>
          </a:stretch>
        </p:blipFill>
        <p:spPr>
          <a:xfrm>
            <a:off x="5996936" y="539746"/>
            <a:ext cx="3147064" cy="4533900"/>
          </a:xfrm>
          <a:prstGeom prst="rect">
            <a:avLst/>
          </a:prstGeom>
        </p:spPr>
      </p:pic>
      <p:sp>
        <p:nvSpPr>
          <p:cNvPr id="12" name="Rectangle 11">
            <a:extLst>
              <a:ext uri="{FF2B5EF4-FFF2-40B4-BE49-F238E27FC236}">
                <a16:creationId xmlns:a16="http://schemas.microsoft.com/office/drawing/2014/main" id="{641D6812-A3A3-F4E5-B6DB-AE4B0A7A72A4}"/>
              </a:ext>
            </a:extLst>
          </p:cNvPr>
          <p:cNvSpPr/>
          <p:nvPr/>
        </p:nvSpPr>
        <p:spPr>
          <a:xfrm>
            <a:off x="6080631" y="598795"/>
            <a:ext cx="2979673" cy="9144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extBox 10">
            <a:extLst>
              <a:ext uri="{FF2B5EF4-FFF2-40B4-BE49-F238E27FC236}">
                <a16:creationId xmlns:a16="http://schemas.microsoft.com/office/drawing/2014/main" id="{2608C652-CE4E-3DD5-4E67-3E53327FF41B}"/>
              </a:ext>
            </a:extLst>
          </p:cNvPr>
          <p:cNvSpPr txBox="1"/>
          <p:nvPr/>
        </p:nvSpPr>
        <p:spPr>
          <a:xfrm>
            <a:off x="6031477" y="552892"/>
            <a:ext cx="3147064" cy="954107"/>
          </a:xfrm>
          <a:prstGeom prst="rect">
            <a:avLst/>
          </a:prstGeom>
          <a:solidFill>
            <a:srgbClr val="00B0F0"/>
          </a:solidFill>
        </p:spPr>
        <p:txBody>
          <a:bodyPr wrap="square" rtlCol="0">
            <a:spAutoFit/>
          </a:bodyPr>
          <a:lstStyle/>
          <a:p>
            <a:pPr algn="ctr"/>
            <a:r>
              <a:rPr lang="en-US" sz="2800" b="1" dirty="0"/>
              <a:t>RESTROOM </a:t>
            </a:r>
          </a:p>
          <a:p>
            <a:pPr algn="ctr"/>
            <a:r>
              <a:rPr lang="en-US" sz="2800" b="1" dirty="0"/>
              <a:t>EXPECTATIONS</a:t>
            </a:r>
            <a:endParaRPr lang="es-MX" sz="2800" b="1" dirty="0"/>
          </a:p>
        </p:txBody>
      </p:sp>
    </p:spTree>
    <p:extLst>
      <p:ext uri="{BB962C8B-B14F-4D97-AF65-F5344CB8AC3E}">
        <p14:creationId xmlns:p14="http://schemas.microsoft.com/office/powerpoint/2010/main" val="425373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17" y="0"/>
            <a:ext cx="8679520" cy="552892"/>
          </a:xfrm>
        </p:spPr>
        <p:txBody>
          <a:bodyPr>
            <a:normAutofit fontScale="90000"/>
          </a:bodyPr>
          <a:lstStyle/>
          <a:p>
            <a:pPr algn="ctr"/>
            <a:r>
              <a:rPr lang="en-US" sz="4000" b="1" dirty="0"/>
              <a:t>Behavioral Expectations</a:t>
            </a:r>
          </a:p>
        </p:txBody>
      </p:sp>
      <p:pic>
        <p:nvPicPr>
          <p:cNvPr id="5" name="Picture 4">
            <a:extLst>
              <a:ext uri="{FF2B5EF4-FFF2-40B4-BE49-F238E27FC236}">
                <a16:creationId xmlns:a16="http://schemas.microsoft.com/office/drawing/2014/main" id="{35289430-1D39-23B3-2D06-E3EB64C9E279}"/>
              </a:ext>
            </a:extLst>
          </p:cNvPr>
          <p:cNvPicPr>
            <a:picLocks noChangeAspect="1"/>
          </p:cNvPicPr>
          <p:nvPr/>
        </p:nvPicPr>
        <p:blipFill>
          <a:blip r:embed="rId3"/>
          <a:stretch>
            <a:fillRect/>
          </a:stretch>
        </p:blipFill>
        <p:spPr>
          <a:xfrm>
            <a:off x="127221" y="485030"/>
            <a:ext cx="9016779" cy="4658470"/>
          </a:xfrm>
          <a:prstGeom prst="rect">
            <a:avLst/>
          </a:prstGeom>
        </p:spPr>
      </p:pic>
    </p:spTree>
    <p:extLst>
      <p:ext uri="{BB962C8B-B14F-4D97-AF65-F5344CB8AC3E}">
        <p14:creationId xmlns:p14="http://schemas.microsoft.com/office/powerpoint/2010/main" val="393338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4076" y="121905"/>
            <a:ext cx="7125053" cy="4425827"/>
          </a:xfrm>
          <a:prstGeom prst="rect">
            <a:avLst/>
          </a:prstGeom>
        </p:spPr>
        <p:txBody>
          <a:bodyPr wrap="square">
            <a:spAutoFit/>
          </a:bodyPr>
          <a:lstStyle/>
          <a:p>
            <a:pPr algn="ctr">
              <a:lnSpc>
                <a:spcPct val="120000"/>
              </a:lnSpc>
            </a:pPr>
            <a:r>
              <a:rPr lang="en-US" b="1" dirty="0"/>
              <a:t>Title I	</a:t>
            </a: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Every Student Succeeds Act (ESSA)</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Family Engagement Plan</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School/Student/Parent Compact</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Student Progress Reports</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Parents Right to Know</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Parent/Teacher Conferences	</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Parent Training/Meetings</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Parental Involvement Requirements</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School Improvement Plan</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Teacher Qualifications </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Student Code of Conduct</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District/School Progress Status</a:t>
            </a:r>
            <a:endParaRPr lang="es-MX" sz="20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2000" dirty="0">
                <a:solidFill>
                  <a:srgbClr val="222222"/>
                </a:solidFill>
                <a:effectLst/>
                <a:latin typeface="Times New Roman" panose="02020603050405020304" pitchFamily="18" charset="0"/>
                <a:ea typeface="Times New Roman" panose="02020603050405020304" pitchFamily="18" charset="0"/>
              </a:rPr>
              <a:t>Notice of Title 1 School Status</a:t>
            </a:r>
            <a:endParaRPr lang="es-MX"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8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4667" y="880931"/>
            <a:ext cx="7550629" cy="3416320"/>
          </a:xfrm>
          <a:prstGeom prst="rect">
            <a:avLst/>
          </a:prstGeom>
        </p:spPr>
        <p:txBody>
          <a:bodyPr wrap="square">
            <a:spAutoFit/>
          </a:bodyPr>
          <a:lstStyle/>
          <a:p>
            <a:r>
              <a:rPr lang="en-US" sz="2400" dirty="0"/>
              <a:t>Title I, Part A of the Elementary and Secondary Education Act, as amended in Every Student Succeeds Act (ESSA), provided financial assistance to local educational agencies (LEAs) and schools with high numbers or high percentages of children from low-income families to help ensure that all children meet challenging State academic standards.</a:t>
            </a:r>
          </a:p>
          <a:p>
            <a:endParaRPr lang="en-US" sz="2400" dirty="0"/>
          </a:p>
          <a:p>
            <a:r>
              <a:rPr lang="en-US" sz="2400" dirty="0"/>
              <a:t>U.S. Department of Education</a:t>
            </a:r>
            <a:br>
              <a:rPr lang="en-US" sz="2400" dirty="0"/>
            </a:br>
            <a:endParaRPr lang="en-US" sz="2400" dirty="0"/>
          </a:p>
        </p:txBody>
      </p:sp>
      <p:sp>
        <p:nvSpPr>
          <p:cNvPr id="3" name="Rectangle 2"/>
          <p:cNvSpPr/>
          <p:nvPr/>
        </p:nvSpPr>
        <p:spPr>
          <a:xfrm>
            <a:off x="719813" y="143232"/>
            <a:ext cx="7440339" cy="461665"/>
          </a:xfrm>
          <a:prstGeom prst="rect">
            <a:avLst/>
          </a:prstGeom>
        </p:spPr>
        <p:txBody>
          <a:bodyPr wrap="square">
            <a:spAutoFit/>
          </a:bodyPr>
          <a:lstStyle/>
          <a:p>
            <a:pPr algn="ctr"/>
            <a:r>
              <a:rPr lang="en-US" sz="2400" b="1" dirty="0"/>
              <a:t>Elementary and Secondary School Act (ESSA)</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3410" y="3878801"/>
            <a:ext cx="2155371" cy="1111967"/>
          </a:xfrm>
          <a:prstGeom prst="rect">
            <a:avLst/>
          </a:prstGeom>
        </p:spPr>
      </p:pic>
    </p:spTree>
    <p:extLst>
      <p:ext uri="{BB962C8B-B14F-4D97-AF65-F5344CB8AC3E}">
        <p14:creationId xmlns:p14="http://schemas.microsoft.com/office/powerpoint/2010/main" val="17435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329" y="227012"/>
            <a:ext cx="6665607" cy="415498"/>
          </a:xfrm>
          <a:prstGeom prst="rect">
            <a:avLst/>
          </a:prstGeom>
        </p:spPr>
        <p:txBody>
          <a:bodyPr wrap="none">
            <a:spAutoFit/>
          </a:bodyPr>
          <a:lstStyle/>
          <a:p>
            <a:r>
              <a:rPr lang="en-US" sz="2100" b="1" dirty="0"/>
              <a:t>Family Engagement Plan &amp; School/Home Compact</a:t>
            </a:r>
          </a:p>
        </p:txBody>
      </p:sp>
      <p:sp>
        <p:nvSpPr>
          <p:cNvPr id="3" name="Rectangle 2"/>
          <p:cNvSpPr/>
          <p:nvPr/>
        </p:nvSpPr>
        <p:spPr>
          <a:xfrm>
            <a:off x="776328" y="999992"/>
            <a:ext cx="5399425" cy="3554819"/>
          </a:xfrm>
          <a:prstGeom prst="rect">
            <a:avLst/>
          </a:prstGeom>
        </p:spPr>
        <p:txBody>
          <a:bodyPr wrap="square">
            <a:spAutoFit/>
          </a:bodyPr>
          <a:lstStyle/>
          <a:p>
            <a:r>
              <a:rPr lang="en-US" sz="1500" dirty="0"/>
              <a:t>Purpose: 	</a:t>
            </a:r>
          </a:p>
          <a:p>
            <a:endParaRPr lang="en-US" sz="1500" dirty="0"/>
          </a:p>
          <a:p>
            <a:pPr marL="214313" indent="-214313">
              <a:buFont typeface="Arial" panose="020B0604020202020204" pitchFamily="34" charset="0"/>
              <a:buChar char="•"/>
            </a:pPr>
            <a:r>
              <a:rPr lang="en-US" sz="1500" dirty="0"/>
              <a:t>To partner with families in an effort to provide Cromwell Elementary students with a home, school, &amp; community partnership that helps children achieve academic excellence.</a:t>
            </a:r>
          </a:p>
          <a:p>
            <a:endParaRPr lang="en-US" sz="1500" dirty="0"/>
          </a:p>
          <a:p>
            <a:pPr marL="214313" indent="-214313">
              <a:buFont typeface="Arial" panose="020B0604020202020204" pitchFamily="34" charset="0"/>
              <a:buChar char="•"/>
            </a:pPr>
            <a:r>
              <a:rPr lang="en-US" sz="1500" dirty="0"/>
              <a:t>Jointly developed with parents to promote positive and productive working relationships.</a:t>
            </a:r>
          </a:p>
          <a:p>
            <a:endParaRPr lang="en-US" sz="1500" dirty="0"/>
          </a:p>
          <a:p>
            <a:pPr marL="214313" indent="-214313">
              <a:buFont typeface="Arial" panose="020B0604020202020204" pitchFamily="34" charset="0"/>
              <a:buChar char="•"/>
            </a:pPr>
            <a:r>
              <a:rPr lang="en-US" sz="1500" dirty="0"/>
              <a:t>School/Student/Parent Compact.</a:t>
            </a:r>
          </a:p>
          <a:p>
            <a:endParaRPr lang="en-US" sz="1500" dirty="0"/>
          </a:p>
          <a:p>
            <a:pPr marL="214313" indent="-214313">
              <a:buFont typeface="Arial" panose="020B0604020202020204" pitchFamily="34" charset="0"/>
              <a:buChar char="•"/>
            </a:pPr>
            <a:r>
              <a:rPr lang="en-US" sz="1500" dirty="0"/>
              <a:t>SCS policy informing parents and students of expectations for a safe and orderly school environment, without disruptions to the learning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18942">
            <a:off x="6232082" y="933448"/>
            <a:ext cx="2250977" cy="1393263"/>
          </a:xfrm>
          <a:prstGeom prst="rect">
            <a:avLst/>
          </a:prstGeom>
        </p:spPr>
      </p:pic>
      <p:pic>
        <p:nvPicPr>
          <p:cNvPr id="5" name="Picture 4"/>
          <p:cNvPicPr>
            <a:picLocks noChangeAspect="1"/>
          </p:cNvPicPr>
          <p:nvPr/>
        </p:nvPicPr>
        <p:blipFill>
          <a:blip r:embed="rId3"/>
          <a:stretch>
            <a:fillRect/>
          </a:stretch>
        </p:blipFill>
        <p:spPr>
          <a:xfrm>
            <a:off x="6708640" y="2896950"/>
            <a:ext cx="1928813" cy="1328738"/>
          </a:xfrm>
          <a:prstGeom prst="rect">
            <a:avLst/>
          </a:prstGeom>
        </p:spPr>
      </p:pic>
    </p:spTree>
    <p:extLst>
      <p:ext uri="{BB962C8B-B14F-4D97-AF65-F5344CB8AC3E}">
        <p14:creationId xmlns:p14="http://schemas.microsoft.com/office/powerpoint/2010/main" val="268403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617" y="168587"/>
            <a:ext cx="8633227" cy="618222"/>
          </a:xfrm>
        </p:spPr>
        <p:txBody>
          <a:bodyPr>
            <a:noAutofit/>
          </a:bodyPr>
          <a:lstStyle/>
          <a:p>
            <a:pPr algn="ctr">
              <a:buNone/>
            </a:pPr>
            <a:r>
              <a:rPr lang="en-US" sz="2700" b="1" dirty="0"/>
              <a:t>Student Progress Reports /Report Cards:</a:t>
            </a:r>
          </a:p>
          <a:p>
            <a:pPr>
              <a:buNone/>
            </a:pPr>
            <a:endParaRPr lang="en-US" sz="2700" b="1" dirty="0"/>
          </a:p>
          <a:p>
            <a:pPr marL="0" indent="0">
              <a:buNone/>
            </a:pPr>
            <a:endParaRPr lang="en-US" sz="3000" dirty="0">
              <a:solidFill>
                <a:prstClr val="black">
                  <a:lumMod val="75000"/>
                  <a:lumOff val="25000"/>
                </a:prstClr>
              </a:solidFill>
            </a:endParaRPr>
          </a:p>
          <a:p>
            <a:endParaRPr lang="en-US" sz="825" dirty="0"/>
          </a:p>
          <a:p>
            <a:pPr>
              <a:buNone/>
            </a:pPr>
            <a:endParaRPr lang="en-US" sz="2100" dirty="0"/>
          </a:p>
        </p:txBody>
      </p:sp>
      <p:pic>
        <p:nvPicPr>
          <p:cNvPr id="4" name="Picture 3">
            <a:extLst>
              <a:ext uri="{FF2B5EF4-FFF2-40B4-BE49-F238E27FC236}">
                <a16:creationId xmlns:a16="http://schemas.microsoft.com/office/drawing/2014/main" id="{426E84F1-2F59-03D5-AF95-94C9684DD696}"/>
              </a:ext>
            </a:extLst>
          </p:cNvPr>
          <p:cNvPicPr>
            <a:picLocks noChangeAspect="1"/>
          </p:cNvPicPr>
          <p:nvPr/>
        </p:nvPicPr>
        <p:blipFill>
          <a:blip r:embed="rId2"/>
          <a:stretch>
            <a:fillRect/>
          </a:stretch>
        </p:blipFill>
        <p:spPr>
          <a:xfrm>
            <a:off x="119270" y="850790"/>
            <a:ext cx="8877574" cy="4292710"/>
          </a:xfrm>
          <a:prstGeom prst="rect">
            <a:avLst/>
          </a:prstGeom>
        </p:spPr>
      </p:pic>
    </p:spTree>
    <p:extLst>
      <p:ext uri="{BB962C8B-B14F-4D97-AF65-F5344CB8AC3E}">
        <p14:creationId xmlns:p14="http://schemas.microsoft.com/office/powerpoint/2010/main" val="53159486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01BD2335A78043BD606498AB65C23C" ma:contentTypeVersion="15" ma:contentTypeDescription="Create a new document." ma:contentTypeScope="" ma:versionID="069cb507fa02d11c5d373514b6459358">
  <xsd:schema xmlns:xsd="http://www.w3.org/2001/XMLSchema" xmlns:xs="http://www.w3.org/2001/XMLSchema" xmlns:p="http://schemas.microsoft.com/office/2006/metadata/properties" xmlns:ns1="http://schemas.microsoft.com/sharepoint/v3" xmlns:ns3="2411c033-045c-450b-a965-90bb475bcb9e" xmlns:ns4="db0f3c1c-6cf0-4eca-9e73-0d861f6863b9" targetNamespace="http://schemas.microsoft.com/office/2006/metadata/properties" ma:root="true" ma:fieldsID="69573aee851dc96521121fc82410ab37" ns1:_="" ns3:_="" ns4:_="">
    <xsd:import namespace="http://schemas.microsoft.com/sharepoint/v3"/>
    <xsd:import namespace="2411c033-045c-450b-a965-90bb475bcb9e"/>
    <xsd:import namespace="db0f3c1c-6cf0-4eca-9e73-0d861f6863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1c033-045c-450b-a965-90bb475bcb9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0f3c1c-6cf0-4eca-9e73-0d861f6863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95EA07-7F79-441B-A50B-E5D2AB1A3899}">
  <ds:schemaRefs>
    <ds:schemaRef ds:uri="http://schemas.microsoft.com/sharepoint/v3/contenttype/forms"/>
  </ds:schemaRefs>
</ds:datastoreItem>
</file>

<file path=customXml/itemProps2.xml><?xml version="1.0" encoding="utf-8"?>
<ds:datastoreItem xmlns:ds="http://schemas.openxmlformats.org/officeDocument/2006/customXml" ds:itemID="{0D9FC69D-0B67-4C84-B410-3BE08552D09B}">
  <ds:schemaRefs>
    <ds:schemaRef ds:uri="http://purl.org/dc/terms/"/>
    <ds:schemaRef ds:uri="http://schemas.microsoft.com/office/2006/metadata/properties"/>
    <ds:schemaRef ds:uri="http://purl.org/dc/elements/1.1/"/>
    <ds:schemaRef ds:uri="http://www.w3.org/XML/1998/namespace"/>
    <ds:schemaRef ds:uri="http://schemas.microsoft.com/sharepoint/v3"/>
    <ds:schemaRef ds:uri="http://schemas.openxmlformats.org/package/2006/metadata/core-properties"/>
    <ds:schemaRef ds:uri="db0f3c1c-6cf0-4eca-9e73-0d861f6863b9"/>
    <ds:schemaRef ds:uri="http://schemas.microsoft.com/office/infopath/2007/PartnerControls"/>
    <ds:schemaRef ds:uri="http://schemas.microsoft.com/office/2006/documentManagement/types"/>
    <ds:schemaRef ds:uri="2411c033-045c-450b-a965-90bb475bcb9e"/>
    <ds:schemaRef ds:uri="http://purl.org/dc/dcmitype/"/>
  </ds:schemaRefs>
</ds:datastoreItem>
</file>

<file path=customXml/itemProps3.xml><?xml version="1.0" encoding="utf-8"?>
<ds:datastoreItem xmlns:ds="http://schemas.openxmlformats.org/officeDocument/2006/customXml" ds:itemID="{EF63B193-4CE4-4405-8CCC-8059D9C6F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11c033-045c-450b-a965-90bb475bcb9e"/>
    <ds:schemaRef ds:uri="db0f3c1c-6cf0-4eca-9e73-0d861f686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1838</TotalTime>
  <Words>812</Words>
  <Application>Microsoft Office PowerPoint</Application>
  <PresentationFormat>On-screen Show (16:9)</PresentationFormat>
  <Paragraphs>124</Paragraphs>
  <Slides>19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Courier New</vt:lpstr>
      <vt:lpstr>Gill Sans MT</vt:lpstr>
      <vt:lpstr>Helvetica</vt:lpstr>
      <vt:lpstr>Roboto Condensed</vt:lpstr>
      <vt:lpstr>Times New Roman</vt:lpstr>
      <vt:lpstr>Wingdings</vt:lpstr>
      <vt:lpstr>Gallery</vt:lpstr>
      <vt:lpstr>PowerPoint Presentation</vt:lpstr>
      <vt:lpstr> Cromwell parents</vt:lpstr>
      <vt:lpstr>Instructional Expectations</vt:lpstr>
      <vt:lpstr>Behavioral Expectations</vt:lpstr>
      <vt:lpstr>Behavioral Expectations</vt:lpstr>
      <vt:lpstr>PowerPoint Presentation</vt:lpstr>
      <vt:lpstr>PowerPoint Presentation</vt:lpstr>
      <vt:lpstr>PowerPoint Presentation</vt:lpstr>
      <vt:lpstr>PowerPoint Presentation</vt:lpstr>
      <vt:lpstr>PowerPoint Presentation</vt:lpstr>
      <vt:lpstr>Parent/Teacher Conferences: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MARIA A STEWART</dc:creator>
  <cp:lastModifiedBy>BRENDA L INGRAM</cp:lastModifiedBy>
  <cp:revision>141</cp:revision>
  <cp:lastPrinted>2024-09-30T19:03:47Z</cp:lastPrinted>
  <dcterms:modified xsi:type="dcterms:W3CDTF">2024-09-30T21:54:04Z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0x010100D401BD2335A78043BD606498AB65C23C</vt:lpwstr>
  </property>
</Properties>
</file>