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68" r:id="rId5"/>
    <p:sldId id="257" r:id="rId6"/>
    <p:sldId id="273" r:id="rId7"/>
    <p:sldId id="258" r:id="rId8"/>
    <p:sldId id="274" r:id="rId9"/>
    <p:sldId id="272" r:id="rId10"/>
    <p:sldId id="269" r:id="rId11"/>
    <p:sldId id="270" r:id="rId12"/>
    <p:sldId id="271" r:id="rId13"/>
    <p:sldId id="259" r:id="rId14"/>
    <p:sldId id="267" r:id="rId15"/>
  </p:sldIdLst>
  <p:sldSz cx="18288000" cy="10287000"/>
  <p:notesSz cx="6858000" cy="9144000"/>
  <p:embeddedFontLst>
    <p:embeddedFont>
      <p:font typeface="Century Gothic" panose="020B0502020202020204" pitchFamily="34" charset="0"/>
      <p:regular r:id="rId17"/>
      <p:bold r:id="rId18"/>
      <p:italic r:id="rId19"/>
      <p:boldItalic r:id="rId20"/>
    </p:embeddedFont>
    <p:embeddedFont>
      <p:font typeface="Century Gothic Paneuropean" panose="020B0604020202020204" charset="0"/>
      <p:regular r:id="rId21"/>
    </p:embeddedFont>
    <p:embeddedFont>
      <p:font typeface="Century Gothic Paneuropean Bold"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E4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81" autoAdjust="0"/>
  </p:normalViewPr>
  <p:slideViewPr>
    <p:cSldViewPr>
      <p:cViewPr varScale="1">
        <p:scale>
          <a:sx n="49" d="100"/>
          <a:sy n="49" d="100"/>
        </p:scale>
        <p:origin x="3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9EEA5-347B-EB45-B2F5-79415EEB7E10}"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0ABA2-E124-304D-8717-6E304D9812D3}" type="slidenum">
              <a:rPr lang="en-US" smtClean="0"/>
              <a:t>‹#›</a:t>
            </a:fld>
            <a:endParaRPr lang="en-US"/>
          </a:p>
        </p:txBody>
      </p:sp>
    </p:spTree>
    <p:extLst>
      <p:ext uri="{BB962C8B-B14F-4D97-AF65-F5344CB8AC3E}">
        <p14:creationId xmlns:p14="http://schemas.microsoft.com/office/powerpoint/2010/main" val="60203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hyperlink" Target="mailto:capleslm@scsk12.org"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mailto:smithym1@scsk12.org" TargetMode="External"/><Relationship Id="rId5" Type="http://schemas.openxmlformats.org/officeDocument/2006/relationships/image" Target="../media/image1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1408867" y="9445625"/>
            <a:ext cx="10908417" cy="0"/>
          </a:xfrm>
          <a:prstGeom prst="line">
            <a:avLst/>
          </a:prstGeom>
          <a:ln w="19050" cap="rnd">
            <a:solidFill>
              <a:srgbClr val="1E4A90"/>
            </a:solidFill>
            <a:prstDash val="solid"/>
            <a:headEnd type="none" w="sm" len="sm"/>
            <a:tailEnd type="none" w="sm" len="sm"/>
          </a:ln>
        </p:spPr>
        <p:txBody>
          <a:bodyPr/>
          <a:lstStyle/>
          <a:p>
            <a:endParaRPr lang="en-US"/>
          </a:p>
        </p:txBody>
      </p:sp>
      <p:sp>
        <p:nvSpPr>
          <p:cNvPr id="3" name="AutoShape 3"/>
          <p:cNvSpPr>
            <a:spLocks noGrp="1" noRot="1" noMove="1" noResize="1" noEditPoints="1" noAdjustHandles="1" noChangeArrowheads="1" noChangeShapeType="1"/>
          </p:cNvSpPr>
          <p:nvPr/>
        </p:nvSpPr>
        <p:spPr>
          <a:xfrm>
            <a:off x="9824386" y="0"/>
            <a:ext cx="8463614" cy="10287000"/>
          </a:xfrm>
          <a:prstGeom prst="rect">
            <a:avLst/>
          </a:prstGeom>
          <a:solidFill>
            <a:srgbClr val="002060"/>
          </a:solidFill>
        </p:spPr>
        <p:txBody>
          <a:bodyPr/>
          <a:lstStyle/>
          <a:p>
            <a:pPr algn="ctr"/>
            <a:endParaRPr lang="en-US" sz="1800" dirty="0">
              <a:solidFill>
                <a:schemeClr val="bg1"/>
              </a:solidFill>
              <a:latin typeface="Times New Roman"/>
              <a:cs typeface="Times New Roman"/>
            </a:endParaRPr>
          </a:p>
        </p:txBody>
      </p:sp>
      <p:sp>
        <p:nvSpPr>
          <p:cNvPr id="8" name="Freeform 8"/>
          <p:cNvSpPr>
            <a:spLocks noGrp="1" noRot="1" noMove="1" noResize="1" noEditPoints="1" noAdjustHandles="1" noChangeArrowheads="1" noChangeShapeType="1"/>
          </p:cNvSpPr>
          <p:nvPr/>
        </p:nvSpPr>
        <p:spPr>
          <a:xfrm>
            <a:off x="1408867" y="9301335"/>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8503462C-3632-54E3-9F4E-30DB378628FA}"/>
              </a:ext>
            </a:extLst>
          </p:cNvPr>
          <p:cNvSpPr txBox="1"/>
          <p:nvPr/>
        </p:nvSpPr>
        <p:spPr>
          <a:xfrm>
            <a:off x="455519" y="2787106"/>
            <a:ext cx="8537762" cy="2308324"/>
          </a:xfrm>
          <a:prstGeom prst="rect">
            <a:avLst/>
          </a:prstGeom>
          <a:noFill/>
        </p:spPr>
        <p:txBody>
          <a:bodyPr wrap="square" lIns="91440" tIns="45720" rIns="91440" bIns="45720" rtlCol="0" anchor="t">
            <a:spAutoFit/>
          </a:bodyPr>
          <a:lstStyle/>
          <a:p>
            <a:pPr algn="ctr"/>
            <a:r>
              <a:rPr lang="en-US" sz="7200" b="1" dirty="0">
                <a:solidFill>
                  <a:srgbClr val="002060"/>
                </a:solidFill>
                <a:latin typeface="Century Gothic"/>
              </a:rPr>
              <a:t>4</a:t>
            </a:r>
            <a:r>
              <a:rPr lang="en-US" sz="7200" b="1" baseline="30000" dirty="0">
                <a:solidFill>
                  <a:srgbClr val="002060"/>
                </a:solidFill>
                <a:latin typeface="Century Gothic"/>
              </a:rPr>
              <a:t>th</a:t>
            </a:r>
            <a:r>
              <a:rPr lang="en-US" sz="7200" b="1" dirty="0">
                <a:solidFill>
                  <a:srgbClr val="002060"/>
                </a:solidFill>
                <a:latin typeface="Century Gothic"/>
              </a:rPr>
              <a:t> Grade Parent Informational</a:t>
            </a:r>
            <a:endParaRPr lang="en-US" dirty="0"/>
          </a:p>
        </p:txBody>
      </p:sp>
      <p:sp>
        <p:nvSpPr>
          <p:cNvPr id="11" name="TextBox 10">
            <a:extLst>
              <a:ext uri="{FF2B5EF4-FFF2-40B4-BE49-F238E27FC236}">
                <a16:creationId xmlns:a16="http://schemas.microsoft.com/office/drawing/2014/main" id="{70E34CE6-F9BC-BEEE-9409-3531AFDC82CB}"/>
              </a:ext>
            </a:extLst>
          </p:cNvPr>
          <p:cNvSpPr txBox="1"/>
          <p:nvPr/>
        </p:nvSpPr>
        <p:spPr>
          <a:xfrm>
            <a:off x="304800" y="7696155"/>
            <a:ext cx="8839200" cy="646331"/>
          </a:xfrm>
          <a:prstGeom prst="rect">
            <a:avLst/>
          </a:prstGeom>
          <a:noFill/>
        </p:spPr>
        <p:txBody>
          <a:bodyPr wrap="square" lIns="91440" tIns="45720" rIns="91440" bIns="45720" rtlCol="0" anchor="t">
            <a:spAutoFit/>
          </a:bodyPr>
          <a:lstStyle/>
          <a:p>
            <a:r>
              <a:rPr lang="en-US" sz="3600" i="1" dirty="0">
                <a:solidFill>
                  <a:schemeClr val="tx2">
                    <a:lumMod val="50000"/>
                  </a:schemeClr>
                </a:solidFill>
                <a:latin typeface="Times New Roman"/>
                <a:cs typeface="Times New Roman"/>
              </a:rPr>
              <a:t>February</a:t>
            </a:r>
            <a:r>
              <a:rPr lang="en-US" sz="3600" i="1" dirty="0">
                <a:solidFill>
                  <a:schemeClr val="tx2">
                    <a:lumMod val="50000"/>
                  </a:schemeClr>
                </a:solidFill>
                <a:latin typeface="Century Gothic"/>
                <a:cs typeface="Times New Roman"/>
              </a:rPr>
              <a:t> </a:t>
            </a:r>
          </a:p>
        </p:txBody>
      </p:sp>
      <p:sp>
        <p:nvSpPr>
          <p:cNvPr id="12" name="TextBox 11">
            <a:extLst>
              <a:ext uri="{FF2B5EF4-FFF2-40B4-BE49-F238E27FC236}">
                <a16:creationId xmlns:a16="http://schemas.microsoft.com/office/drawing/2014/main" id="{426F1031-F0B2-BA6A-800B-368D3CC07443}"/>
              </a:ext>
            </a:extLst>
          </p:cNvPr>
          <p:cNvSpPr txBox="1"/>
          <p:nvPr/>
        </p:nvSpPr>
        <p:spPr>
          <a:xfrm>
            <a:off x="304800" y="8537529"/>
            <a:ext cx="8537762" cy="646331"/>
          </a:xfrm>
          <a:prstGeom prst="rect">
            <a:avLst/>
          </a:prstGeom>
          <a:noFill/>
        </p:spPr>
        <p:txBody>
          <a:bodyPr wrap="square" lIns="91440" tIns="45720" rIns="91440" bIns="45720" rtlCol="0" anchor="t">
            <a:spAutoFit/>
          </a:bodyPr>
          <a:lstStyle/>
          <a:p>
            <a:r>
              <a:rPr lang="en-US" sz="3600" b="1" i="1" dirty="0">
                <a:solidFill>
                  <a:srgbClr val="C00000"/>
                </a:solidFill>
                <a:latin typeface="Times New Roman"/>
                <a:cs typeface="Times New Roman"/>
              </a:rPr>
              <a:t>Lucie E. Campbell Elementary School</a:t>
            </a:r>
            <a:endParaRPr lang="en-US" dirty="0"/>
          </a:p>
        </p:txBody>
      </p:sp>
      <p:sp>
        <p:nvSpPr>
          <p:cNvPr id="9" name="TextBox 9"/>
          <p:cNvSpPr txBox="1">
            <a:spLocks noGrp="1" noRot="1" noMove="1" noResize="1" noEditPoints="1" noAdjustHandles="1" noChangeArrowheads="1" noChangeShapeType="1"/>
          </p:cNvSpPr>
          <p:nvPr/>
        </p:nvSpPr>
        <p:spPr>
          <a:xfrm>
            <a:off x="12001938" y="9210675"/>
            <a:ext cx="5093986" cy="422220"/>
          </a:xfrm>
          <a:prstGeom prst="rect">
            <a:avLst/>
          </a:prstGeom>
        </p:spPr>
        <p:txBody>
          <a:bodyPr lIns="0" tIns="0" rIns="0" bIns="0" rtlCol="0" anchor="t">
            <a:spAutoFit/>
          </a:bodyPr>
          <a:lstStyle/>
          <a:p>
            <a:pPr algn="r">
              <a:lnSpc>
                <a:spcPts val="3500"/>
              </a:lnSpc>
            </a:pPr>
            <a:r>
              <a:rPr lang="en-US" sz="2500" dirty="0">
                <a:solidFill>
                  <a:srgbClr val="FFFFFF"/>
                </a:solidFill>
                <a:latin typeface="Century Gothic Paneuropean"/>
              </a:rPr>
              <a:t>LEARN. LEAD. LEAVE A </a:t>
            </a:r>
            <a:r>
              <a:rPr lang="en-US" sz="2500" dirty="0">
                <a:solidFill>
                  <a:srgbClr val="FFFFFF"/>
                </a:solidFill>
                <a:latin typeface="Century Gothic Paneuropean Bold"/>
              </a:rPr>
              <a:t>LEGACY.</a:t>
            </a:r>
          </a:p>
        </p:txBody>
      </p:sp>
      <p:pic>
        <p:nvPicPr>
          <p:cNvPr id="7" name="Picture 6" descr="A logo of a school&#10;&#10;Description automatically generated">
            <a:extLst>
              <a:ext uri="{FF2B5EF4-FFF2-40B4-BE49-F238E27FC236}">
                <a16:creationId xmlns:a16="http://schemas.microsoft.com/office/drawing/2014/main" id="{80B5FC25-7B9F-7574-AA6B-D73E0B5C1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0552" y="207395"/>
            <a:ext cx="2148840" cy="2148840"/>
          </a:xfrm>
          <a:prstGeom prst="rect">
            <a:avLst/>
          </a:prstGeom>
        </p:spPr>
      </p:pic>
      <p:sp>
        <p:nvSpPr>
          <p:cNvPr id="4" name="TextBox 3">
            <a:extLst>
              <a:ext uri="{FF2B5EF4-FFF2-40B4-BE49-F238E27FC236}">
                <a16:creationId xmlns:a16="http://schemas.microsoft.com/office/drawing/2014/main" id="{802DBB04-CD41-0B43-09D3-05D845ADDA35}"/>
              </a:ext>
            </a:extLst>
          </p:cNvPr>
          <p:cNvSpPr txBox="1"/>
          <p:nvPr/>
        </p:nvSpPr>
        <p:spPr>
          <a:xfrm>
            <a:off x="9824386" y="3751731"/>
            <a:ext cx="8699156" cy="2800767"/>
          </a:xfrm>
          <a:prstGeom prst="rect">
            <a:avLst/>
          </a:prstGeom>
          <a:noFill/>
        </p:spPr>
        <p:txBody>
          <a:bodyPr wrap="square" lIns="91440" tIns="45720" rIns="91440" bIns="45720" rtlCol="0" anchor="t">
            <a:spAutoFit/>
          </a:bodyPr>
          <a:lstStyle/>
          <a:p>
            <a:pPr algn="ctr"/>
            <a:r>
              <a:rPr lang="en-US" sz="8800" b="1" dirty="0">
                <a:solidFill>
                  <a:schemeClr val="bg1"/>
                </a:solidFill>
                <a:latin typeface="Times New Roman"/>
                <a:cs typeface="Times New Roman"/>
              </a:rPr>
              <a:t>MSCS Literacy Commitment</a:t>
            </a:r>
            <a:endParaRPr lang="en-US" sz="8800" dirty="0">
              <a:solidFill>
                <a:schemeClr val="bg1"/>
              </a:solidFill>
              <a:latin typeface="Times New Roman"/>
              <a:cs typeface="Times New Roman"/>
            </a:endParaRPr>
          </a:p>
        </p:txBody>
      </p:sp>
    </p:spTree>
    <p:extLst>
      <p:ext uri="{BB962C8B-B14F-4D97-AF65-F5344CB8AC3E}">
        <p14:creationId xmlns:p14="http://schemas.microsoft.com/office/powerpoint/2010/main" val="327875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0" y="0"/>
            <a:ext cx="1028700" cy="10287000"/>
          </a:xfrm>
          <a:prstGeom prst="rect">
            <a:avLst/>
          </a:prstGeom>
          <a:solidFill>
            <a:srgbClr val="002060"/>
          </a:solidFill>
        </p:spPr>
        <p:txBody>
          <a:bodyPr/>
          <a:lstStyle/>
          <a:p>
            <a:endParaRPr lang="en-US"/>
          </a:p>
        </p:txBody>
      </p:sp>
      <p:sp>
        <p:nvSpPr>
          <p:cNvPr id="7" name="TextBox 6">
            <a:extLst>
              <a:ext uri="{FF2B5EF4-FFF2-40B4-BE49-F238E27FC236}">
                <a16:creationId xmlns:a16="http://schemas.microsoft.com/office/drawing/2014/main" id="{FD9819A7-3D7F-6B21-4163-EB1A18DA739B}"/>
              </a:ext>
            </a:extLst>
          </p:cNvPr>
          <p:cNvSpPr txBox="1"/>
          <p:nvPr/>
        </p:nvSpPr>
        <p:spPr>
          <a:xfrm>
            <a:off x="1408867" y="654051"/>
            <a:ext cx="15490412" cy="1015663"/>
          </a:xfrm>
          <a:prstGeom prst="rect">
            <a:avLst/>
          </a:prstGeom>
          <a:noFill/>
        </p:spPr>
        <p:txBody>
          <a:bodyPr wrap="square" rtlCol="0">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panose="02020603050405020304" pitchFamily="18" charset="0"/>
                <a:cs typeface="Times New Roman" panose="02020603050405020304" pitchFamily="18" charset="0"/>
              </a:rPr>
              <a:t>Electronic Parent Acknowledgement</a:t>
            </a:r>
          </a:p>
        </p:txBody>
      </p:sp>
      <p:sp>
        <p:nvSpPr>
          <p:cNvPr id="9" name="TextBox 8">
            <a:extLst>
              <a:ext uri="{FF2B5EF4-FFF2-40B4-BE49-F238E27FC236}">
                <a16:creationId xmlns:a16="http://schemas.microsoft.com/office/drawing/2014/main" id="{B215AB37-788B-660F-8EBF-FBD4D2BF726B}"/>
              </a:ext>
            </a:extLst>
          </p:cNvPr>
          <p:cNvSpPr txBox="1"/>
          <p:nvPr/>
        </p:nvSpPr>
        <p:spPr>
          <a:xfrm>
            <a:off x="1398707" y="1669256"/>
            <a:ext cx="8497133" cy="861774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cs typeface="Times New Roman"/>
              </a:rPr>
              <a:t>The purpose of the  Parent Acknowledgment- Signature Page is to: </a:t>
            </a:r>
            <a:endParaRPr lang="en-US" sz="3200" b="1" i="0" u="none" strike="noStrike" kern="1200" cap="none" spc="0" normalizeH="0" baseline="0" noProof="0" dirty="0">
              <a:ln>
                <a:noFill/>
              </a:ln>
              <a:solidFill>
                <a:prstClr val="black"/>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kern="1200" cap="none" spc="0" normalizeH="0" baseline="0" noProof="0" dirty="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a:cs typeface="Times New Roman"/>
              </a:rPr>
              <a:t>Indicate your understanding the MSCS Literacy Commitment and your student's progress.</a:t>
            </a:r>
            <a:endParaRPr lang="en-US" sz="3200" b="0" i="0" u="none" strike="noStrike" kern="1200" cap="none" spc="0" normalizeH="0" baseline="0" noProof="0" dirty="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dirty="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a:cs typeface="Times New Roman"/>
              </a:rPr>
              <a:t>Acknowledge that you have been informed and understand your child’s current progress towards the MSCS Literacy Commitment.</a:t>
            </a:r>
            <a:endParaRPr lang="en-US" sz="3200" b="0" i="0" u="none" strike="noStrike" kern="1200" cap="none" spc="0" normalizeH="0" baseline="0" noProof="0" dirty="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dirty="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a:cs typeface="Times New Roman"/>
              </a:rPr>
              <a:t>Acknowledge that you understand that if your child does not show adequate growth on the ELA portion of the 2025 Spring TCAP Assessment, a promotional conference must take place as outlined by the Tennessee Learning Loss Remediation and Student Acceleration Act as outlined by the State Department of Education.</a:t>
            </a:r>
            <a:endParaRPr lang="en-US" sz="3200" b="0" i="0" u="none" strike="noStrike" kern="1200" cap="none" spc="0" normalizeH="0" baseline="0" noProof="0" dirty="0">
              <a:ln>
                <a:noFill/>
              </a:ln>
              <a:solidFill>
                <a:prstClr val="black"/>
              </a:solidFill>
              <a:effectLst/>
              <a:uLnTx/>
              <a:uFillTx/>
              <a:latin typeface="Times New Roman"/>
              <a:cs typeface="Times New Roman"/>
            </a:endParaRPr>
          </a:p>
          <a:p>
            <a:pPr marL="457200" indent="-457200">
              <a:buFont typeface="Arial" panose="020B0604020202020204" pitchFamily="34" charset="0"/>
              <a:buChar char="•"/>
            </a:pPr>
            <a:endParaRPr lang="en-US" sz="3200" dirty="0">
              <a:solidFill>
                <a:schemeClr val="tx2">
                  <a:lumMod val="50000"/>
                </a:schemeClr>
              </a:solidFill>
              <a:latin typeface="Century Gothic"/>
              <a:cs typeface="Arial"/>
            </a:endParaRPr>
          </a:p>
        </p:txBody>
      </p:sp>
      <p:sp>
        <p:nvSpPr>
          <p:cNvPr id="10" name="Freeform 6">
            <a:extLst>
              <a:ext uri="{FF2B5EF4-FFF2-40B4-BE49-F238E27FC236}">
                <a16:creationId xmlns:a16="http://schemas.microsoft.com/office/drawing/2014/main" id="{0B2B9BEE-1D98-4A59-EF03-5EC83C41619B}"/>
              </a:ext>
            </a:extLst>
          </p:cNvPr>
          <p:cNvSpPr>
            <a:spLocks noGrp="1" noRot="1" noMove="1" noResize="1" noEditPoints="1" noAdjustHandles="1" noChangeArrowheads="1" noChangeShapeType="1"/>
          </p:cNvSpPr>
          <p:nvPr/>
        </p:nvSpPr>
        <p:spPr>
          <a:xfrm>
            <a:off x="1408867" y="9612486"/>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AutoShape 5">
            <a:extLst>
              <a:ext uri="{FF2B5EF4-FFF2-40B4-BE49-F238E27FC236}">
                <a16:creationId xmlns:a16="http://schemas.microsoft.com/office/drawing/2014/main" id="{23364C02-E024-5D5D-3169-C0B5ACD50FB5}"/>
              </a:ext>
            </a:extLst>
          </p:cNvPr>
          <p:cNvSpPr>
            <a:spLocks noGrp="1" noRot="1" noMove="1" noResize="1" noEditPoints="1" noAdjustHandles="1" noChangeArrowheads="1" noChangeShapeType="1"/>
          </p:cNvSpPr>
          <p:nvPr/>
        </p:nvSpPr>
        <p:spPr>
          <a:xfrm>
            <a:off x="1408867" y="9791700"/>
            <a:ext cx="10908417" cy="0"/>
          </a:xfrm>
          <a:prstGeom prst="line">
            <a:avLst/>
          </a:prstGeom>
          <a:ln w="19050" cap="rnd">
            <a:solidFill>
              <a:srgbClr val="1E4A90"/>
            </a:solidFill>
            <a:prstDash val="solid"/>
            <a:headEnd type="none" w="sm" len="sm"/>
            <a:tailEnd type="none" w="sm" len="sm"/>
          </a:ln>
        </p:spPr>
        <p:txBody>
          <a:bodyPr/>
          <a:lstStyle/>
          <a:p>
            <a:endParaRPr lang="en-US"/>
          </a:p>
        </p:txBody>
      </p:sp>
      <p:sp>
        <p:nvSpPr>
          <p:cNvPr id="13" name="TextBox 7">
            <a:extLst>
              <a:ext uri="{FF2B5EF4-FFF2-40B4-BE49-F238E27FC236}">
                <a16:creationId xmlns:a16="http://schemas.microsoft.com/office/drawing/2014/main" id="{25DAE44E-4B73-55C0-9A6F-7724A68EC490}"/>
              </a:ext>
            </a:extLst>
          </p:cNvPr>
          <p:cNvSpPr txBox="1">
            <a:spLocks noGrp="1" noRot="1" noMove="1" noResize="1" noEditPoints="1" noAdjustHandles="1" noChangeArrowheads="1" noChangeShapeType="1"/>
          </p:cNvSpPr>
          <p:nvPr/>
        </p:nvSpPr>
        <p:spPr>
          <a:xfrm>
            <a:off x="12001938" y="9580590"/>
            <a:ext cx="5093986" cy="422220"/>
          </a:xfrm>
          <a:prstGeom prst="rect">
            <a:avLst/>
          </a:prstGeom>
        </p:spPr>
        <p:txBody>
          <a:bodyPr lIns="0" tIns="0" rIns="0" bIns="0" rtlCol="0" anchor="t">
            <a:spAutoFit/>
          </a:bodyPr>
          <a:lstStyle/>
          <a:p>
            <a:pPr algn="r">
              <a:lnSpc>
                <a:spcPts val="3500"/>
              </a:lnSpc>
            </a:pPr>
            <a:r>
              <a:rPr lang="en-US" sz="2500" dirty="0">
                <a:solidFill>
                  <a:srgbClr val="1E4A90"/>
                </a:solidFill>
                <a:latin typeface="Century Gothic Paneuropean"/>
              </a:rPr>
              <a:t>LEARN. LEAD. LEAVE A </a:t>
            </a:r>
            <a:r>
              <a:rPr lang="en-US" sz="2500" dirty="0">
                <a:solidFill>
                  <a:srgbClr val="C00000"/>
                </a:solidFill>
                <a:latin typeface="Century Gothic Paneuropean Bold"/>
              </a:rPr>
              <a:t>LEGACY.</a:t>
            </a:r>
          </a:p>
        </p:txBody>
      </p:sp>
      <p:pic>
        <p:nvPicPr>
          <p:cNvPr id="5" name="Picture 4">
            <a:extLst>
              <a:ext uri="{FF2B5EF4-FFF2-40B4-BE49-F238E27FC236}">
                <a16:creationId xmlns:a16="http://schemas.microsoft.com/office/drawing/2014/main" id="{D30465D4-3321-CD58-6409-F6E9A2137E1D}"/>
              </a:ext>
            </a:extLst>
          </p:cNvPr>
          <p:cNvPicPr>
            <a:picLocks noChangeAspect="1"/>
          </p:cNvPicPr>
          <p:nvPr/>
        </p:nvPicPr>
        <p:blipFill>
          <a:blip r:embed="rId4"/>
          <a:stretch>
            <a:fillRect/>
          </a:stretch>
        </p:blipFill>
        <p:spPr>
          <a:xfrm>
            <a:off x="10841198" y="1669256"/>
            <a:ext cx="6254726" cy="8410349"/>
          </a:xfrm>
          <a:prstGeom prst="rect">
            <a:avLst/>
          </a:prstGeom>
        </p:spPr>
      </p:pic>
      <p:pic>
        <p:nvPicPr>
          <p:cNvPr id="3" name="Picture 2" descr="A logo of a school&#10;&#10;Description automatically generated">
            <a:extLst>
              <a:ext uri="{FF2B5EF4-FFF2-40B4-BE49-F238E27FC236}">
                <a16:creationId xmlns:a16="http://schemas.microsoft.com/office/drawing/2014/main" id="{5CA9591D-135C-68E3-66A6-0747E5565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0552" y="207395"/>
            <a:ext cx="2148840" cy="2148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9410700"/>
            <a:ext cx="18288000" cy="876299"/>
          </a:xfrm>
          <a:prstGeom prst="rect">
            <a:avLst/>
          </a:prstGeom>
          <a:solidFill>
            <a:srgbClr val="002060"/>
          </a:solidFill>
        </p:spPr>
        <p:txBody>
          <a:bodyPr/>
          <a:lstStyle/>
          <a:p>
            <a:endParaRPr lang="en-US"/>
          </a:p>
        </p:txBody>
      </p:sp>
      <p:sp>
        <p:nvSpPr>
          <p:cNvPr id="5" name="AutoShape 5"/>
          <p:cNvSpPr>
            <a:spLocks noGrp="1" noRot="1" noMove="1" noResize="1" noEditPoints="1" noAdjustHandles="1" noChangeArrowheads="1" noChangeShapeType="1"/>
          </p:cNvSpPr>
          <p:nvPr/>
        </p:nvSpPr>
        <p:spPr>
          <a:xfrm>
            <a:off x="1408867" y="9791700"/>
            <a:ext cx="10908417" cy="0"/>
          </a:xfrm>
          <a:prstGeom prst="line">
            <a:avLst/>
          </a:prstGeom>
          <a:ln w="19050" cap="rnd">
            <a:solidFill>
              <a:srgbClr val="FFFFFF"/>
            </a:solidFill>
            <a:prstDash val="solid"/>
            <a:headEnd type="none" w="sm" len="sm"/>
            <a:tailEnd type="none" w="sm" len="sm"/>
          </a:ln>
        </p:spPr>
        <p:txBody>
          <a:bodyPr/>
          <a:lstStyle/>
          <a:p>
            <a:endParaRPr lang="en-US"/>
          </a:p>
        </p:txBody>
      </p:sp>
      <p:sp>
        <p:nvSpPr>
          <p:cNvPr id="6" name="Freeform 6"/>
          <p:cNvSpPr>
            <a:spLocks noGrp="1" noRot="1" noMove="1" noResize="1" noEditPoints="1" noAdjustHandles="1" noChangeArrowheads="1" noChangeShapeType="1"/>
          </p:cNvSpPr>
          <p:nvPr/>
        </p:nvSpPr>
        <p:spPr>
          <a:xfrm>
            <a:off x="1408867" y="9612486"/>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a:spLocks noGrp="1" noRot="1" noMove="1" noResize="1" noEditPoints="1" noAdjustHandles="1" noChangeArrowheads="1" noChangeShapeType="1"/>
          </p:cNvSpPr>
          <p:nvPr/>
        </p:nvSpPr>
        <p:spPr>
          <a:xfrm>
            <a:off x="12001938" y="9580590"/>
            <a:ext cx="5093986" cy="422220"/>
          </a:xfrm>
          <a:prstGeom prst="rect">
            <a:avLst/>
          </a:prstGeom>
        </p:spPr>
        <p:txBody>
          <a:bodyPr lIns="0" tIns="0" rIns="0" bIns="0" rtlCol="0" anchor="t">
            <a:spAutoFit/>
          </a:bodyPr>
          <a:lstStyle/>
          <a:p>
            <a:pPr algn="r">
              <a:lnSpc>
                <a:spcPts val="3500"/>
              </a:lnSpc>
            </a:pPr>
            <a:r>
              <a:rPr lang="en-US" sz="2500" dirty="0">
                <a:solidFill>
                  <a:srgbClr val="FFFFFF"/>
                </a:solidFill>
                <a:latin typeface="Century Gothic Paneuropean"/>
              </a:rPr>
              <a:t>LEARN. LEAD. LEAVE A </a:t>
            </a:r>
            <a:r>
              <a:rPr lang="en-US" sz="2500" dirty="0">
                <a:solidFill>
                  <a:srgbClr val="FFFFFF"/>
                </a:solidFill>
                <a:latin typeface="Century Gothic Paneuropean Bold"/>
              </a:rPr>
              <a:t>LEGACY.</a:t>
            </a:r>
          </a:p>
        </p:txBody>
      </p:sp>
      <p:pic>
        <p:nvPicPr>
          <p:cNvPr id="2" name="Picture 1" descr="A logo of a school&#10;&#10;Description automatically generated">
            <a:extLst>
              <a:ext uri="{FF2B5EF4-FFF2-40B4-BE49-F238E27FC236}">
                <a16:creationId xmlns:a16="http://schemas.microsoft.com/office/drawing/2014/main" id="{BC22334F-2F95-DD55-5726-DD281EF64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0552" y="207395"/>
            <a:ext cx="2148840" cy="2148840"/>
          </a:xfrm>
          <a:prstGeom prst="rect">
            <a:avLst/>
          </a:prstGeom>
        </p:spPr>
      </p:pic>
      <p:pic>
        <p:nvPicPr>
          <p:cNvPr id="3074" name="Picture 2" descr="Images – Browse 5,224 Stock Photos ...">
            <a:extLst>
              <a:ext uri="{FF2B5EF4-FFF2-40B4-BE49-F238E27FC236}">
                <a16:creationId xmlns:a16="http://schemas.microsoft.com/office/drawing/2014/main" id="{46D21D6C-861D-25E6-3052-B61785C39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379" y="1637796"/>
            <a:ext cx="9096408" cy="33956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CB580B-1973-F0F5-312B-3A678E222357}"/>
              </a:ext>
            </a:extLst>
          </p:cNvPr>
          <p:cNvSpPr txBox="1"/>
          <p:nvPr/>
        </p:nvSpPr>
        <p:spPr>
          <a:xfrm>
            <a:off x="3581400" y="5676900"/>
            <a:ext cx="9144000" cy="3785652"/>
          </a:xfrm>
          <a:prstGeom prst="rect">
            <a:avLst/>
          </a:prstGeom>
          <a:noFill/>
        </p:spPr>
        <p:txBody>
          <a:bodyPr wrap="square">
            <a:spAutoFit/>
          </a:bodyPr>
          <a:lstStyle/>
          <a:p>
            <a:pPr algn="ctr"/>
            <a:r>
              <a:rPr lang="en-US" sz="4000" dirty="0">
                <a:latin typeface="Times New Roman"/>
                <a:cs typeface="Times New Roman"/>
              </a:rPr>
              <a:t>Yvonne Smith- Interventionist</a:t>
            </a:r>
          </a:p>
          <a:p>
            <a:pPr algn="ctr"/>
            <a:r>
              <a:rPr lang="en-US" sz="4000" dirty="0">
                <a:latin typeface="Times New Roman"/>
                <a:cs typeface="Times New Roman"/>
                <a:hlinkClick r:id="rId6"/>
              </a:rPr>
              <a:t>smithym1@scsk12.org</a:t>
            </a:r>
            <a:endParaRPr lang="en-US" sz="4000" dirty="0">
              <a:latin typeface="Times New Roman"/>
              <a:cs typeface="Times New Roman"/>
            </a:endParaRPr>
          </a:p>
          <a:p>
            <a:pPr algn="ctr"/>
            <a:endParaRPr lang="en-US" sz="4000" dirty="0">
              <a:latin typeface="Times New Roman"/>
              <a:cs typeface="Times New Roman"/>
            </a:endParaRPr>
          </a:p>
          <a:p>
            <a:pPr algn="ctr"/>
            <a:r>
              <a:rPr lang="en-US" sz="4000" dirty="0">
                <a:latin typeface="Times New Roman"/>
                <a:cs typeface="Times New Roman"/>
              </a:rPr>
              <a:t>Lillian Caples- PLC Coach</a:t>
            </a:r>
          </a:p>
          <a:p>
            <a:pPr algn="ctr"/>
            <a:r>
              <a:rPr lang="en-US" sz="4000" dirty="0">
                <a:latin typeface="Times New Roman"/>
                <a:cs typeface="Times New Roman"/>
                <a:hlinkClick r:id="rId7"/>
              </a:rPr>
              <a:t>capleslm@scsk12.org</a:t>
            </a:r>
            <a:endParaRPr lang="en-US" sz="4000" dirty="0">
              <a:latin typeface="Times New Roman"/>
              <a:cs typeface="Times New Roman"/>
            </a:endParaRPr>
          </a:p>
          <a:p>
            <a:pPr algn="ctr"/>
            <a:endParaRPr lang="en-US" sz="4000" dirty="0">
              <a:latin typeface="Times New Roman"/>
              <a:cs typeface="Times New Roman"/>
            </a:endParaRPr>
          </a:p>
        </p:txBody>
      </p:sp>
    </p:spTree>
    <p:extLst>
      <p:ext uri="{BB962C8B-B14F-4D97-AF65-F5344CB8AC3E}">
        <p14:creationId xmlns:p14="http://schemas.microsoft.com/office/powerpoint/2010/main" val="126065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0" y="0"/>
            <a:ext cx="8397462" cy="10287000"/>
          </a:xfrm>
          <a:prstGeom prst="rect">
            <a:avLst/>
          </a:prstGeom>
          <a:solidFill>
            <a:srgbClr val="002060"/>
          </a:solidFill>
        </p:spPr>
        <p:txBody>
          <a:bodyPr/>
          <a:lstStyle/>
          <a:p>
            <a:endParaRPr lang="en-US"/>
          </a:p>
        </p:txBody>
      </p:sp>
      <p:sp>
        <p:nvSpPr>
          <p:cNvPr id="5" name="TextBox 4">
            <a:extLst>
              <a:ext uri="{FF2B5EF4-FFF2-40B4-BE49-F238E27FC236}">
                <a16:creationId xmlns:a16="http://schemas.microsoft.com/office/drawing/2014/main" id="{31002A49-D0A1-C075-0B9C-27A931274E1E}"/>
              </a:ext>
            </a:extLst>
          </p:cNvPr>
          <p:cNvSpPr txBox="1"/>
          <p:nvPr/>
        </p:nvSpPr>
        <p:spPr>
          <a:xfrm>
            <a:off x="9144000" y="587486"/>
            <a:ext cx="6764273" cy="1015663"/>
          </a:xfrm>
          <a:prstGeom prst="rect">
            <a:avLst/>
          </a:prstGeom>
          <a:noFill/>
        </p:spPr>
        <p:txBody>
          <a:bodyPr wrap="square" lIns="91440" tIns="45720" rIns="91440" bIns="45720" rtlCol="0" anchor="t">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Agenda</a:t>
            </a:r>
            <a:endParaRPr lang="en-US" sz="4000" b="1" dirty="0">
              <a:solidFill>
                <a:schemeClr val="tx2">
                  <a:lumMod val="50000"/>
                </a:schemeClr>
              </a:solidFill>
              <a:effectLst>
                <a:outerShdw blurRad="50800" dist="38100" dir="2700000" algn="tl" rotWithShape="0">
                  <a:prstClr val="black">
                    <a:alpha val="0"/>
                  </a:prstClr>
                </a:outerShdw>
              </a:effectLst>
              <a:latin typeface="Century Gothic"/>
              <a:cs typeface="Times New Roman"/>
            </a:endParaRPr>
          </a:p>
        </p:txBody>
      </p:sp>
      <p:sp>
        <p:nvSpPr>
          <p:cNvPr id="7" name="TextBox 6">
            <a:extLst>
              <a:ext uri="{FF2B5EF4-FFF2-40B4-BE49-F238E27FC236}">
                <a16:creationId xmlns:a16="http://schemas.microsoft.com/office/drawing/2014/main" id="{FFA17BE6-E6F3-6A11-E5DC-529108FCC6CB}"/>
              </a:ext>
            </a:extLst>
          </p:cNvPr>
          <p:cNvSpPr txBox="1"/>
          <p:nvPr/>
        </p:nvSpPr>
        <p:spPr>
          <a:xfrm>
            <a:off x="8686800" y="3174235"/>
            <a:ext cx="8409124" cy="384720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600" dirty="0">
                <a:latin typeface="Times New Roman"/>
                <a:cs typeface="Times New Roman"/>
              </a:rPr>
              <a:t>What is Adequate Growth?</a:t>
            </a:r>
          </a:p>
          <a:p>
            <a:pPr marL="457200" indent="-457200">
              <a:buFont typeface="Arial" panose="020B0604020202020204" pitchFamily="34" charset="0"/>
              <a:buChar char="•"/>
            </a:pPr>
            <a:r>
              <a:rPr lang="en-US" sz="3600" dirty="0">
                <a:latin typeface="Times New Roman"/>
                <a:cs typeface="Times New Roman"/>
              </a:rPr>
              <a:t>Impacted 4th Graders</a:t>
            </a:r>
          </a:p>
          <a:p>
            <a:pPr marL="457200" indent="-457200">
              <a:buFont typeface="Arial" panose="020B0604020202020204" pitchFamily="34" charset="0"/>
              <a:buChar char="•"/>
            </a:pPr>
            <a:r>
              <a:rPr lang="en-US" sz="3600" dirty="0">
                <a:latin typeface="Times New Roman"/>
                <a:cs typeface="Times New Roman"/>
              </a:rPr>
              <a:t>4th Grade Promotional Requirements</a:t>
            </a:r>
          </a:p>
          <a:p>
            <a:pPr marL="457200" indent="-457200">
              <a:buFont typeface="Arial" panose="020B0604020202020204" pitchFamily="34" charset="0"/>
              <a:buChar char="•"/>
            </a:pPr>
            <a:r>
              <a:rPr lang="en-US" sz="3600" dirty="0">
                <a:latin typeface="Times New Roman"/>
                <a:cs typeface="Times New Roman"/>
              </a:rPr>
              <a:t>4th Graders not Impacted</a:t>
            </a:r>
          </a:p>
          <a:p>
            <a:pPr marL="457200" indent="-457200">
              <a:buFont typeface="Arial" panose="020B0604020202020204" pitchFamily="34" charset="0"/>
              <a:buChar char="•"/>
            </a:pPr>
            <a:r>
              <a:rPr lang="en-US" sz="3600" dirty="0">
                <a:latin typeface="Times New Roman"/>
                <a:cs typeface="Times New Roman"/>
              </a:rPr>
              <a:t>Parent Notification</a:t>
            </a:r>
          </a:p>
          <a:p>
            <a:pPr marL="457200" indent="-457200">
              <a:buFont typeface="Arial" panose="020B0604020202020204" pitchFamily="34" charset="0"/>
              <a:buChar char="•"/>
            </a:pPr>
            <a:endParaRPr lang="en-US" sz="3200" dirty="0">
              <a:solidFill>
                <a:schemeClr val="tx2">
                  <a:lumMod val="50000"/>
                </a:schemeClr>
              </a:solidFill>
              <a:latin typeface="Century Gothic" panose="020B0502020202020204" pitchFamily="34" charset="0"/>
            </a:endParaRPr>
          </a:p>
          <a:p>
            <a:pPr marL="457200" indent="-457200">
              <a:buFont typeface="Arial" panose="020B0604020202020204" pitchFamily="34" charset="0"/>
              <a:buChar char="•"/>
            </a:pPr>
            <a:endParaRPr lang="en-US" sz="3200" dirty="0">
              <a:solidFill>
                <a:schemeClr val="tx2">
                  <a:lumMod val="50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ADCC229F-CCD5-BF17-6523-362353F278FD}"/>
              </a:ext>
            </a:extLst>
          </p:cNvPr>
          <p:cNvSpPr txBox="1">
            <a:spLocks noGrp="1" noRot="1" noMove="1" noResize="1" noEditPoints="1" noAdjustHandles="1" noChangeArrowheads="1" noChangeShapeType="1"/>
          </p:cNvSpPr>
          <p:nvPr/>
        </p:nvSpPr>
        <p:spPr>
          <a:xfrm>
            <a:off x="12001938" y="9580590"/>
            <a:ext cx="5093986" cy="422220"/>
          </a:xfrm>
          <a:prstGeom prst="rect">
            <a:avLst/>
          </a:prstGeom>
        </p:spPr>
        <p:txBody>
          <a:bodyPr lIns="0" tIns="0" rIns="0" bIns="0" rtlCol="0" anchor="t">
            <a:spAutoFit/>
          </a:bodyPr>
          <a:lstStyle/>
          <a:p>
            <a:pPr algn="r">
              <a:lnSpc>
                <a:spcPts val="3500"/>
              </a:lnSpc>
            </a:pPr>
            <a:r>
              <a:rPr lang="en-US" sz="2500" dirty="0">
                <a:solidFill>
                  <a:srgbClr val="1E4A90"/>
                </a:solidFill>
                <a:latin typeface="Century Gothic Paneuropean"/>
              </a:rPr>
              <a:t>LEARN. LEAD. LEAVE A </a:t>
            </a:r>
            <a:r>
              <a:rPr lang="en-US" sz="2500" dirty="0">
                <a:solidFill>
                  <a:srgbClr val="C00000"/>
                </a:solidFill>
                <a:latin typeface="Century Gothic Paneuropean Bold"/>
              </a:rPr>
              <a:t>LEGACY.</a:t>
            </a:r>
          </a:p>
        </p:txBody>
      </p:sp>
      <p:pic>
        <p:nvPicPr>
          <p:cNvPr id="3" name="Picture 2" descr="A logo of a school&#10;&#10;Description automatically generated">
            <a:extLst>
              <a:ext uri="{FF2B5EF4-FFF2-40B4-BE49-F238E27FC236}">
                <a16:creationId xmlns:a16="http://schemas.microsoft.com/office/drawing/2014/main" id="{F92AB24B-AEAD-A516-050D-98354ACB0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0552" y="207395"/>
            <a:ext cx="2148840" cy="2148840"/>
          </a:xfrm>
          <a:prstGeom prst="rect">
            <a:avLst/>
          </a:prstGeom>
        </p:spPr>
      </p:pic>
      <p:pic>
        <p:nvPicPr>
          <p:cNvPr id="11" name="Picture 10" descr="How to Generate a Loop Meeting Agenda ...">
            <a:extLst>
              <a:ext uri="{FF2B5EF4-FFF2-40B4-BE49-F238E27FC236}">
                <a16:creationId xmlns:a16="http://schemas.microsoft.com/office/drawing/2014/main" id="{74D0A5F2-5B52-A214-F6FC-3D295982F64F}"/>
              </a:ext>
            </a:extLst>
          </p:cNvPr>
          <p:cNvPicPr>
            <a:picLocks noChangeAspect="1"/>
          </p:cNvPicPr>
          <p:nvPr/>
        </p:nvPicPr>
        <p:blipFill>
          <a:blip r:embed="rId3"/>
          <a:stretch>
            <a:fillRect/>
          </a:stretch>
        </p:blipFill>
        <p:spPr>
          <a:xfrm>
            <a:off x="1251735" y="3170276"/>
            <a:ext cx="5896892" cy="3932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A16EB-C7C4-31AB-C53D-3A9128D873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808C68-19DE-2E78-86E7-618CBA74387B}"/>
              </a:ext>
            </a:extLst>
          </p:cNvPr>
          <p:cNvGrpSpPr>
            <a:grpSpLocks noGrp="1" noUngrp="1" noRot="1" noMove="1" noResize="1"/>
          </p:cNvGrpSpPr>
          <p:nvPr/>
        </p:nvGrpSpPr>
        <p:grpSpPr>
          <a:xfrm>
            <a:off x="0" y="0"/>
            <a:ext cx="3834779" cy="10287000"/>
            <a:chOff x="0" y="0"/>
            <a:chExt cx="5113038" cy="13716000"/>
          </a:xfrm>
        </p:grpSpPr>
        <p:pic>
          <p:nvPicPr>
            <p:cNvPr id="3" name="Picture 3">
              <a:extLst>
                <a:ext uri="{FF2B5EF4-FFF2-40B4-BE49-F238E27FC236}">
                  <a16:creationId xmlns:a16="http://schemas.microsoft.com/office/drawing/2014/main" id="{0F1C4EF7-DDA4-E3E3-A7D9-C959A4AA4321}"/>
                </a:ext>
              </a:extLst>
            </p:cNvPr>
            <p:cNvPicPr>
              <a:picLocks noGrp="1" noRot="1" noChangeAspect="1" noMove="1" noResize="1" noEditPoints="1" noAdjustHandles="1" noChangeArrowheads="1" noChangeShapeType="1" noCrop="1"/>
            </p:cNvPicPr>
            <p:nvPr/>
          </p:nvPicPr>
          <p:blipFill>
            <a:blip r:embed="rId2"/>
            <a:srcRect r="75193"/>
            <a:stretch>
              <a:fillRect/>
            </a:stretch>
          </p:blipFill>
          <p:spPr>
            <a:xfrm>
              <a:off x="0" y="0"/>
              <a:ext cx="5113038" cy="13716000"/>
            </a:xfrm>
            <a:prstGeom prst="rect">
              <a:avLst/>
            </a:prstGeom>
          </p:spPr>
        </p:pic>
      </p:grpSp>
      <p:sp>
        <p:nvSpPr>
          <p:cNvPr id="9" name="TextBox 8">
            <a:extLst>
              <a:ext uri="{FF2B5EF4-FFF2-40B4-BE49-F238E27FC236}">
                <a16:creationId xmlns:a16="http://schemas.microsoft.com/office/drawing/2014/main" id="{CB7C9335-8451-116A-6770-05C7151D4683}"/>
              </a:ext>
            </a:extLst>
          </p:cNvPr>
          <p:cNvSpPr txBox="1"/>
          <p:nvPr/>
        </p:nvSpPr>
        <p:spPr>
          <a:xfrm>
            <a:off x="6125468" y="2003005"/>
            <a:ext cx="8727752" cy="1323439"/>
          </a:xfrm>
          <a:prstGeom prst="rect">
            <a:avLst/>
          </a:prstGeom>
          <a:noFill/>
        </p:spPr>
        <p:txBody>
          <a:bodyPr wrap="square" rtlCol="0">
            <a:spAutoFit/>
          </a:bodyPr>
          <a:lstStyle/>
          <a:p>
            <a:r>
              <a:rPr lang="en-US" sz="8000" b="1" dirty="0">
                <a:solidFill>
                  <a:schemeClr val="tx2">
                    <a:lumMod val="50000"/>
                  </a:schemeClr>
                </a:solidFill>
                <a:effectLst>
                  <a:outerShdw blurRad="50800" dist="38100" dir="2700000" algn="tl" rotWithShape="0">
                    <a:prstClr val="black">
                      <a:alpha val="0"/>
                    </a:prstClr>
                  </a:outerShdw>
                </a:effectLst>
                <a:latin typeface="Times New Roman" panose="02020603050405020304" pitchFamily="18" charset="0"/>
                <a:cs typeface="Times New Roman" panose="02020603050405020304" pitchFamily="18" charset="0"/>
              </a:rPr>
              <a:t>Adequate Growth</a:t>
            </a:r>
          </a:p>
        </p:txBody>
      </p:sp>
      <p:sp>
        <p:nvSpPr>
          <p:cNvPr id="16" name="AutoShape 4">
            <a:extLst>
              <a:ext uri="{FF2B5EF4-FFF2-40B4-BE49-F238E27FC236}">
                <a16:creationId xmlns:a16="http://schemas.microsoft.com/office/drawing/2014/main" id="{37A38D68-DA9E-5B93-F5FA-353522C2FD75}"/>
              </a:ext>
            </a:extLst>
          </p:cNvPr>
          <p:cNvSpPr>
            <a:spLocks noGrp="1" noRot="1" noMove="1" noResize="1" noEditPoints="1" noAdjustHandles="1" noChangeArrowheads="1" noChangeShapeType="1"/>
          </p:cNvSpPr>
          <p:nvPr/>
        </p:nvSpPr>
        <p:spPr>
          <a:xfrm>
            <a:off x="0" y="8801704"/>
            <a:ext cx="18288000" cy="1485296"/>
          </a:xfrm>
          <a:prstGeom prst="rect">
            <a:avLst/>
          </a:prstGeom>
          <a:solidFill>
            <a:srgbClr val="002060"/>
          </a:solidFill>
        </p:spPr>
        <p:txBody>
          <a:bodyPr/>
          <a:lstStyle/>
          <a:p>
            <a:endParaRPr lang="en-US"/>
          </a:p>
        </p:txBody>
      </p:sp>
      <p:sp>
        <p:nvSpPr>
          <p:cNvPr id="14" name="Freeform 6">
            <a:extLst>
              <a:ext uri="{FF2B5EF4-FFF2-40B4-BE49-F238E27FC236}">
                <a16:creationId xmlns:a16="http://schemas.microsoft.com/office/drawing/2014/main" id="{E79A6094-01E5-B1DE-15D5-AB757D0936DE}"/>
              </a:ext>
            </a:extLst>
          </p:cNvPr>
          <p:cNvSpPr>
            <a:spLocks noGrp="1" noRot="1" noMove="1" noResize="1" noEditPoints="1" noAdjustHandles="1" noChangeArrowheads="1" noChangeShapeType="1"/>
          </p:cNvSpPr>
          <p:nvPr/>
        </p:nvSpPr>
        <p:spPr>
          <a:xfrm>
            <a:off x="1408867" y="9301335"/>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AutoShape 5">
            <a:extLst>
              <a:ext uri="{FF2B5EF4-FFF2-40B4-BE49-F238E27FC236}">
                <a16:creationId xmlns:a16="http://schemas.microsoft.com/office/drawing/2014/main" id="{0FF44C5B-0764-7A8C-A0A7-0763EC123D97}"/>
              </a:ext>
            </a:extLst>
          </p:cNvPr>
          <p:cNvSpPr>
            <a:spLocks noGrp="1" noRot="1" noMove="1" noResize="1" noEditPoints="1" noAdjustHandles="1" noChangeArrowheads="1" noChangeShapeType="1"/>
          </p:cNvSpPr>
          <p:nvPr/>
        </p:nvSpPr>
        <p:spPr>
          <a:xfrm>
            <a:off x="1408867" y="9445625"/>
            <a:ext cx="10908417" cy="0"/>
          </a:xfrm>
          <a:prstGeom prst="line">
            <a:avLst/>
          </a:prstGeom>
          <a:ln w="19050" cap="rnd">
            <a:solidFill>
              <a:srgbClr val="FFFFFF"/>
            </a:solidFill>
            <a:prstDash val="solid"/>
            <a:headEnd type="none" w="sm" len="sm"/>
            <a:tailEnd type="none" w="sm" len="sm"/>
          </a:ln>
        </p:spPr>
        <p:txBody>
          <a:bodyPr/>
          <a:lstStyle/>
          <a:p>
            <a:endParaRPr lang="en-US"/>
          </a:p>
        </p:txBody>
      </p:sp>
      <p:sp>
        <p:nvSpPr>
          <p:cNvPr id="18" name="TextBox 7">
            <a:extLst>
              <a:ext uri="{FF2B5EF4-FFF2-40B4-BE49-F238E27FC236}">
                <a16:creationId xmlns:a16="http://schemas.microsoft.com/office/drawing/2014/main" id="{63D868D4-6178-FF74-1FA8-F8B07FA942C2}"/>
              </a:ext>
            </a:extLst>
          </p:cNvPr>
          <p:cNvSpPr txBox="1">
            <a:spLocks noGrp="1" noRot="1" noMove="1" noResize="1" noEditPoints="1" noAdjustHandles="1" noChangeArrowheads="1" noChangeShapeType="1"/>
          </p:cNvSpPr>
          <p:nvPr/>
        </p:nvSpPr>
        <p:spPr>
          <a:xfrm>
            <a:off x="12001938" y="9210675"/>
            <a:ext cx="5093986" cy="422220"/>
          </a:xfrm>
          <a:prstGeom prst="rect">
            <a:avLst/>
          </a:prstGeom>
        </p:spPr>
        <p:txBody>
          <a:bodyPr lIns="0" tIns="0" rIns="0" bIns="0" rtlCol="0" anchor="t">
            <a:spAutoFit/>
          </a:bodyPr>
          <a:lstStyle/>
          <a:p>
            <a:pPr algn="r">
              <a:lnSpc>
                <a:spcPts val="3500"/>
              </a:lnSpc>
            </a:pPr>
            <a:r>
              <a:rPr lang="en-US" sz="2500" dirty="0">
                <a:solidFill>
                  <a:srgbClr val="FFFFFF"/>
                </a:solidFill>
                <a:latin typeface="Century Gothic Paneuropean"/>
              </a:rPr>
              <a:t>LEARN. LEAD. LEAVE A </a:t>
            </a:r>
            <a:r>
              <a:rPr lang="en-US" sz="2500" dirty="0">
                <a:solidFill>
                  <a:srgbClr val="FFFFFF"/>
                </a:solidFill>
                <a:latin typeface="Century Gothic Paneuropean Bold"/>
              </a:rPr>
              <a:t>LEGACY.</a:t>
            </a:r>
          </a:p>
        </p:txBody>
      </p:sp>
      <p:pic>
        <p:nvPicPr>
          <p:cNvPr id="4" name="Picture 3" descr="A logo of a school&#10;&#10;Description automatically generated">
            <a:extLst>
              <a:ext uri="{FF2B5EF4-FFF2-40B4-BE49-F238E27FC236}">
                <a16:creationId xmlns:a16="http://schemas.microsoft.com/office/drawing/2014/main" id="{4C51BF55-3906-5B91-542F-2BD9C538B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0552" y="207395"/>
            <a:ext cx="2148840" cy="2148840"/>
          </a:xfrm>
          <a:prstGeom prst="rect">
            <a:avLst/>
          </a:prstGeom>
        </p:spPr>
      </p:pic>
      <p:pic>
        <p:nvPicPr>
          <p:cNvPr id="1026" name="Picture 2" descr="MSCS students preparing for TCAP testing next Monday | localmemphis.com">
            <a:extLst>
              <a:ext uri="{FF2B5EF4-FFF2-40B4-BE49-F238E27FC236}">
                <a16:creationId xmlns:a16="http://schemas.microsoft.com/office/drawing/2014/main" id="{164C49E3-1F1C-3112-0DB4-056993BEC9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8606" y="4124413"/>
            <a:ext cx="8133913" cy="409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0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17259300" y="0"/>
            <a:ext cx="1028700" cy="10287000"/>
          </a:xfrm>
          <a:prstGeom prst="rect">
            <a:avLst/>
          </a:prstGeom>
          <a:solidFill>
            <a:srgbClr val="002060"/>
          </a:solidFill>
        </p:spPr>
        <p:txBody>
          <a:bodyPr/>
          <a:lstStyle/>
          <a:p>
            <a:endParaRPr lang="en-US"/>
          </a:p>
        </p:txBody>
      </p:sp>
      <p:sp>
        <p:nvSpPr>
          <p:cNvPr id="7" name="TextBox 6">
            <a:extLst>
              <a:ext uri="{FF2B5EF4-FFF2-40B4-BE49-F238E27FC236}">
                <a16:creationId xmlns:a16="http://schemas.microsoft.com/office/drawing/2014/main" id="{716A07A6-CDB8-2A9E-C473-7DEC45E4D028}"/>
              </a:ext>
            </a:extLst>
          </p:cNvPr>
          <p:cNvSpPr txBox="1"/>
          <p:nvPr/>
        </p:nvSpPr>
        <p:spPr>
          <a:xfrm>
            <a:off x="2654084" y="935473"/>
            <a:ext cx="14360600" cy="1015663"/>
          </a:xfrm>
          <a:prstGeom prst="rect">
            <a:avLst/>
          </a:prstGeom>
          <a:noFill/>
        </p:spPr>
        <p:txBody>
          <a:bodyPr wrap="square" lIns="91440" tIns="45720" rIns="91440" bIns="45720" rtlCol="0" anchor="t">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Adequate Growth</a:t>
            </a:r>
          </a:p>
        </p:txBody>
      </p:sp>
      <p:sp>
        <p:nvSpPr>
          <p:cNvPr id="9" name="TextBox 8">
            <a:extLst>
              <a:ext uri="{FF2B5EF4-FFF2-40B4-BE49-F238E27FC236}">
                <a16:creationId xmlns:a16="http://schemas.microsoft.com/office/drawing/2014/main" id="{6293D6B4-361B-51F7-FD47-867540361201}"/>
              </a:ext>
            </a:extLst>
          </p:cNvPr>
          <p:cNvSpPr txBox="1"/>
          <p:nvPr/>
        </p:nvSpPr>
        <p:spPr>
          <a:xfrm>
            <a:off x="1408867" y="2826664"/>
            <a:ext cx="14360600" cy="4524315"/>
          </a:xfrm>
          <a:prstGeom prst="rect">
            <a:avLst/>
          </a:prstGeom>
          <a:noFill/>
        </p:spPr>
        <p:txBody>
          <a:bodyPr wrap="square" lIns="91440" tIns="45720" rIns="91440" bIns="45720" rtlCol="0" anchor="t">
            <a:spAutoFit/>
          </a:bodyPr>
          <a:lstStyle/>
          <a:p>
            <a:r>
              <a:rPr lang="en-US" sz="3200" b="1" i="0" dirty="0">
                <a:solidFill>
                  <a:srgbClr val="282828"/>
                </a:solidFill>
                <a:effectLst/>
                <a:latin typeface="Times New Roman"/>
                <a:cs typeface="Times New Roman"/>
              </a:rPr>
              <a:t>What is Adequate Growth?</a:t>
            </a:r>
          </a:p>
          <a:p>
            <a:r>
              <a:rPr lang="en-US" sz="3200" b="1" i="0" dirty="0">
                <a:solidFill>
                  <a:srgbClr val="282828"/>
                </a:solidFill>
                <a:effectLst/>
                <a:latin typeface="Times New Roman"/>
                <a:cs typeface="Times New Roman"/>
              </a:rPr>
              <a:t>Adequate growth </a:t>
            </a:r>
            <a:r>
              <a:rPr lang="en-US" sz="3200" b="0" i="0" dirty="0">
                <a:solidFill>
                  <a:srgbClr val="282828"/>
                </a:solidFill>
                <a:effectLst/>
                <a:latin typeface="Times New Roman"/>
                <a:cs typeface="Times New Roman"/>
              </a:rPr>
              <a:t>is defined by the </a:t>
            </a:r>
            <a:r>
              <a:rPr lang="en-US" sz="3200" b="1" i="0" dirty="0">
                <a:solidFill>
                  <a:srgbClr val="282828"/>
                </a:solidFill>
                <a:effectLst/>
                <a:latin typeface="Times New Roman"/>
                <a:cs typeface="Times New Roman"/>
              </a:rPr>
              <a:t>Tennessee Department of Education (TDOE) </a:t>
            </a:r>
            <a:r>
              <a:rPr lang="en-US" sz="3200" b="0" i="0" dirty="0">
                <a:solidFill>
                  <a:srgbClr val="282828"/>
                </a:solidFill>
                <a:effectLst/>
                <a:latin typeface="Times New Roman"/>
                <a:cs typeface="Times New Roman"/>
              </a:rPr>
              <a:t>using a complicated formula that indicates whether a student is on track to master the educational standards established by the state. The lower a student's third grade ELA TCAP score, the more growth is required.</a:t>
            </a:r>
          </a:p>
          <a:p>
            <a:endParaRPr lang="en-US" sz="3200" dirty="0">
              <a:solidFill>
                <a:srgbClr val="282828"/>
              </a:solidFill>
              <a:latin typeface="Times New Roman"/>
              <a:cs typeface="Times New Roman"/>
            </a:endParaRPr>
          </a:p>
          <a:p>
            <a:r>
              <a:rPr lang="en-US" sz="3200" b="1" i="0" dirty="0">
                <a:solidFill>
                  <a:srgbClr val="282828"/>
                </a:solidFill>
                <a:effectLst/>
                <a:latin typeface="Times New Roman"/>
                <a:cs typeface="Times New Roman"/>
              </a:rPr>
              <a:t>When will schools be informed of 4</a:t>
            </a:r>
            <a:r>
              <a:rPr lang="en-US" sz="3200" b="1" i="0" baseline="30000" dirty="0">
                <a:solidFill>
                  <a:srgbClr val="282828"/>
                </a:solidFill>
                <a:effectLst/>
                <a:latin typeface="Times New Roman"/>
                <a:cs typeface="Times New Roman"/>
              </a:rPr>
              <a:t>th</a:t>
            </a:r>
            <a:r>
              <a:rPr lang="en-US" sz="3200" b="1" i="0" dirty="0">
                <a:solidFill>
                  <a:srgbClr val="282828"/>
                </a:solidFill>
                <a:effectLst/>
                <a:latin typeface="Times New Roman"/>
                <a:cs typeface="Times New Roman"/>
              </a:rPr>
              <a:t> grade students’ adequate growth?</a:t>
            </a:r>
          </a:p>
          <a:p>
            <a:r>
              <a:rPr lang="en-US" sz="3200" dirty="0">
                <a:solidFill>
                  <a:srgbClr val="282828"/>
                </a:solidFill>
                <a:latin typeface="Times New Roman"/>
                <a:cs typeface="Times New Roman"/>
              </a:rPr>
              <a:t>S</a:t>
            </a:r>
            <a:r>
              <a:rPr lang="en-US" sz="3200" b="0" i="0" dirty="0">
                <a:solidFill>
                  <a:srgbClr val="282828"/>
                </a:solidFill>
                <a:effectLst/>
                <a:latin typeface="Times New Roman"/>
                <a:cs typeface="Times New Roman"/>
              </a:rPr>
              <a:t>tudents will be identified as meeting their adequate growth requirement after the 2025 TCAP has been scored (usually late May).</a:t>
            </a:r>
            <a:endParaRPr lang="en-US" sz="3200" dirty="0">
              <a:solidFill>
                <a:schemeClr val="tx2">
                  <a:lumMod val="50000"/>
                </a:schemeClr>
              </a:solidFill>
              <a:latin typeface="Times New Roman"/>
              <a:cs typeface="Times New Roman"/>
            </a:endParaRPr>
          </a:p>
        </p:txBody>
      </p:sp>
      <p:sp>
        <p:nvSpPr>
          <p:cNvPr id="10" name="AutoShape 5">
            <a:extLst>
              <a:ext uri="{FF2B5EF4-FFF2-40B4-BE49-F238E27FC236}">
                <a16:creationId xmlns:a16="http://schemas.microsoft.com/office/drawing/2014/main" id="{88EE7E8C-EA8D-7CB6-C39F-510A7A39D7BA}"/>
              </a:ext>
            </a:extLst>
          </p:cNvPr>
          <p:cNvSpPr>
            <a:spLocks noGrp="1" noRot="1" noMove="1" noResize="1" noEditPoints="1" noAdjustHandles="1" noChangeArrowheads="1" noChangeShapeType="1"/>
          </p:cNvSpPr>
          <p:nvPr/>
        </p:nvSpPr>
        <p:spPr>
          <a:xfrm>
            <a:off x="1408867" y="9791700"/>
            <a:ext cx="10908417" cy="0"/>
          </a:xfrm>
          <a:prstGeom prst="line">
            <a:avLst/>
          </a:prstGeom>
          <a:ln w="19050" cap="rnd">
            <a:solidFill>
              <a:srgbClr val="1E4A90"/>
            </a:solidFill>
            <a:prstDash val="solid"/>
            <a:headEnd type="none" w="sm" len="sm"/>
            <a:tailEnd type="none" w="sm" len="sm"/>
          </a:ln>
        </p:spPr>
        <p:txBody>
          <a:bodyPr/>
          <a:lstStyle/>
          <a:p>
            <a:endParaRPr lang="en-US"/>
          </a:p>
        </p:txBody>
      </p:sp>
      <p:sp>
        <p:nvSpPr>
          <p:cNvPr id="11" name="Freeform 6">
            <a:extLst>
              <a:ext uri="{FF2B5EF4-FFF2-40B4-BE49-F238E27FC236}">
                <a16:creationId xmlns:a16="http://schemas.microsoft.com/office/drawing/2014/main" id="{D7632F2F-7CE8-D38D-484B-CF194F6473F0}"/>
              </a:ext>
            </a:extLst>
          </p:cNvPr>
          <p:cNvSpPr>
            <a:spLocks noGrp="1" noRot="1" noMove="1" noResize="1" noEditPoints="1" noAdjustHandles="1" noChangeArrowheads="1" noChangeShapeType="1"/>
          </p:cNvSpPr>
          <p:nvPr/>
        </p:nvSpPr>
        <p:spPr>
          <a:xfrm>
            <a:off x="1408867" y="9612486"/>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7">
            <a:extLst>
              <a:ext uri="{FF2B5EF4-FFF2-40B4-BE49-F238E27FC236}">
                <a16:creationId xmlns:a16="http://schemas.microsoft.com/office/drawing/2014/main" id="{8F17D3A0-7840-4336-2458-BF9E245EFB97}"/>
              </a:ext>
            </a:extLst>
          </p:cNvPr>
          <p:cNvSpPr txBox="1">
            <a:spLocks noGrp="1" noRot="1" noMove="1" noResize="1" noEditPoints="1" noAdjustHandles="1" noChangeArrowheads="1" noChangeShapeType="1"/>
          </p:cNvSpPr>
          <p:nvPr/>
        </p:nvSpPr>
        <p:spPr>
          <a:xfrm>
            <a:off x="12001938" y="9580590"/>
            <a:ext cx="5093986" cy="422220"/>
          </a:xfrm>
          <a:prstGeom prst="rect">
            <a:avLst/>
          </a:prstGeom>
        </p:spPr>
        <p:txBody>
          <a:bodyPr lIns="0" tIns="0" rIns="0" bIns="0" rtlCol="0" anchor="t">
            <a:spAutoFit/>
          </a:bodyPr>
          <a:lstStyle/>
          <a:p>
            <a:pPr algn="r">
              <a:lnSpc>
                <a:spcPts val="3500"/>
              </a:lnSpc>
            </a:pPr>
            <a:r>
              <a:rPr lang="en-US" sz="2500" dirty="0">
                <a:solidFill>
                  <a:srgbClr val="1E4A90"/>
                </a:solidFill>
                <a:latin typeface="Century Gothic Paneuropean"/>
              </a:rPr>
              <a:t>LEARN. LEAD. LEAVE A </a:t>
            </a:r>
            <a:r>
              <a:rPr lang="en-US" sz="2500" dirty="0">
                <a:solidFill>
                  <a:srgbClr val="C00000"/>
                </a:solidFill>
                <a:latin typeface="Century Gothic Paneuropean Bold"/>
              </a:rPr>
              <a:t>LEGACY.</a:t>
            </a:r>
          </a:p>
        </p:txBody>
      </p:sp>
      <p:pic>
        <p:nvPicPr>
          <p:cNvPr id="4" name="Picture 3" descr="A logo of a school&#10;&#10;Description automatically generated">
            <a:extLst>
              <a:ext uri="{FF2B5EF4-FFF2-40B4-BE49-F238E27FC236}">
                <a16:creationId xmlns:a16="http://schemas.microsoft.com/office/drawing/2014/main" id="{C0FBAE74-3B6D-072A-F254-696FD2A49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28" y="507078"/>
            <a:ext cx="2148840" cy="21488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C7895-CD8E-F271-09AC-A5C5E2EF877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FF320B4-9391-FCBD-EF2F-CED58EA3852E}"/>
              </a:ext>
            </a:extLst>
          </p:cNvPr>
          <p:cNvGrpSpPr>
            <a:grpSpLocks noGrp="1" noUngrp="1" noRot="1" noMove="1" noResize="1"/>
          </p:cNvGrpSpPr>
          <p:nvPr/>
        </p:nvGrpSpPr>
        <p:grpSpPr>
          <a:xfrm>
            <a:off x="0" y="0"/>
            <a:ext cx="3834779" cy="10287000"/>
            <a:chOff x="0" y="0"/>
            <a:chExt cx="5113038" cy="13716000"/>
          </a:xfrm>
        </p:grpSpPr>
        <p:pic>
          <p:nvPicPr>
            <p:cNvPr id="3" name="Picture 3">
              <a:extLst>
                <a:ext uri="{FF2B5EF4-FFF2-40B4-BE49-F238E27FC236}">
                  <a16:creationId xmlns:a16="http://schemas.microsoft.com/office/drawing/2014/main" id="{D864E150-C86A-951C-F193-D07A2EADC769}"/>
                </a:ext>
              </a:extLst>
            </p:cNvPr>
            <p:cNvPicPr>
              <a:picLocks noGrp="1" noRot="1" noChangeAspect="1" noMove="1" noResize="1" noEditPoints="1" noAdjustHandles="1" noChangeArrowheads="1" noChangeShapeType="1" noCrop="1"/>
            </p:cNvPicPr>
            <p:nvPr/>
          </p:nvPicPr>
          <p:blipFill>
            <a:blip r:embed="rId2"/>
            <a:srcRect l="31756" r="43436"/>
            <a:stretch>
              <a:fillRect/>
            </a:stretch>
          </p:blipFill>
          <p:spPr>
            <a:xfrm>
              <a:off x="0" y="0"/>
              <a:ext cx="5113038" cy="13716000"/>
            </a:xfrm>
            <a:prstGeom prst="rect">
              <a:avLst/>
            </a:prstGeom>
          </p:spPr>
        </p:pic>
      </p:grpSp>
      <p:sp>
        <p:nvSpPr>
          <p:cNvPr id="4" name="AutoShape 4">
            <a:extLst>
              <a:ext uri="{FF2B5EF4-FFF2-40B4-BE49-F238E27FC236}">
                <a16:creationId xmlns:a16="http://schemas.microsoft.com/office/drawing/2014/main" id="{32FCEB3D-5B61-A0C0-F8A1-8C3F6BFA85A3}"/>
              </a:ext>
            </a:extLst>
          </p:cNvPr>
          <p:cNvSpPr>
            <a:spLocks noGrp="1" noRot="1" noMove="1" noResize="1" noEditPoints="1" noAdjustHandles="1" noChangeArrowheads="1" noChangeShapeType="1"/>
          </p:cNvSpPr>
          <p:nvPr/>
        </p:nvSpPr>
        <p:spPr>
          <a:xfrm>
            <a:off x="0" y="8801704"/>
            <a:ext cx="18288000" cy="1485296"/>
          </a:xfrm>
          <a:prstGeom prst="rect">
            <a:avLst/>
          </a:prstGeom>
          <a:solidFill>
            <a:srgbClr val="002060"/>
          </a:solidFill>
        </p:spPr>
        <p:txBody>
          <a:bodyPr/>
          <a:lstStyle/>
          <a:p>
            <a:endParaRPr lang="en-US"/>
          </a:p>
        </p:txBody>
      </p:sp>
      <p:sp>
        <p:nvSpPr>
          <p:cNvPr id="5" name="AutoShape 5">
            <a:extLst>
              <a:ext uri="{FF2B5EF4-FFF2-40B4-BE49-F238E27FC236}">
                <a16:creationId xmlns:a16="http://schemas.microsoft.com/office/drawing/2014/main" id="{8D5DF708-9991-F298-4120-C9DB436AE073}"/>
              </a:ext>
            </a:extLst>
          </p:cNvPr>
          <p:cNvSpPr>
            <a:spLocks noGrp="1" noRot="1" noMove="1" noResize="1" noEditPoints="1" noAdjustHandles="1" noChangeArrowheads="1" noChangeShapeType="1"/>
          </p:cNvSpPr>
          <p:nvPr/>
        </p:nvSpPr>
        <p:spPr>
          <a:xfrm>
            <a:off x="1408867" y="9445625"/>
            <a:ext cx="10908417" cy="0"/>
          </a:xfrm>
          <a:prstGeom prst="line">
            <a:avLst/>
          </a:prstGeom>
          <a:ln w="19050" cap="rnd">
            <a:solidFill>
              <a:srgbClr val="FFFFFF"/>
            </a:solidFill>
            <a:prstDash val="solid"/>
            <a:headEnd type="none" w="sm" len="sm"/>
            <a:tailEnd type="none" w="sm" len="sm"/>
          </a:ln>
        </p:spPr>
        <p:txBody>
          <a:bodyPr/>
          <a:lstStyle/>
          <a:p>
            <a:endParaRPr lang="en-US"/>
          </a:p>
        </p:txBody>
      </p:sp>
      <p:sp>
        <p:nvSpPr>
          <p:cNvPr id="6" name="Freeform 6">
            <a:extLst>
              <a:ext uri="{FF2B5EF4-FFF2-40B4-BE49-F238E27FC236}">
                <a16:creationId xmlns:a16="http://schemas.microsoft.com/office/drawing/2014/main" id="{B1509014-0877-5124-A9FD-377771DAB4FB}"/>
              </a:ext>
            </a:extLst>
          </p:cNvPr>
          <p:cNvSpPr>
            <a:spLocks noGrp="1" noRot="1" noMove="1" noResize="1" noEditPoints="1" noAdjustHandles="1" noChangeArrowheads="1" noChangeShapeType="1"/>
          </p:cNvSpPr>
          <p:nvPr/>
        </p:nvSpPr>
        <p:spPr>
          <a:xfrm>
            <a:off x="1408867" y="9301335"/>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9528F059-7705-FF19-2317-399D01A9241D}"/>
              </a:ext>
            </a:extLst>
          </p:cNvPr>
          <p:cNvSpPr txBox="1">
            <a:spLocks noGrp="1" noRot="1" noMove="1" noResize="1" noEditPoints="1" noAdjustHandles="1" noChangeArrowheads="1" noChangeShapeType="1"/>
          </p:cNvSpPr>
          <p:nvPr/>
        </p:nvSpPr>
        <p:spPr>
          <a:xfrm>
            <a:off x="12001938" y="9210675"/>
            <a:ext cx="5093986" cy="422220"/>
          </a:xfrm>
          <a:prstGeom prst="rect">
            <a:avLst/>
          </a:prstGeom>
        </p:spPr>
        <p:txBody>
          <a:bodyPr lIns="0" tIns="0" rIns="0" bIns="0" rtlCol="0" anchor="t">
            <a:spAutoFit/>
          </a:bodyPr>
          <a:lstStyle/>
          <a:p>
            <a:pPr algn="r">
              <a:lnSpc>
                <a:spcPts val="3500"/>
              </a:lnSpc>
            </a:pPr>
            <a:r>
              <a:rPr lang="en-US" sz="2500" dirty="0">
                <a:solidFill>
                  <a:srgbClr val="FFFFFF"/>
                </a:solidFill>
                <a:latin typeface="Century Gothic Paneuropean"/>
              </a:rPr>
              <a:t>LEARN. LEAD. LEAVE A </a:t>
            </a:r>
            <a:r>
              <a:rPr lang="en-US" sz="2500" dirty="0">
                <a:solidFill>
                  <a:srgbClr val="FFFFFF"/>
                </a:solidFill>
                <a:latin typeface="Century Gothic Paneuropean Bold"/>
              </a:rPr>
              <a:t>LEGACY.</a:t>
            </a:r>
          </a:p>
        </p:txBody>
      </p:sp>
      <p:sp>
        <p:nvSpPr>
          <p:cNvPr id="9" name="TextBox 8">
            <a:extLst>
              <a:ext uri="{FF2B5EF4-FFF2-40B4-BE49-F238E27FC236}">
                <a16:creationId xmlns:a16="http://schemas.microsoft.com/office/drawing/2014/main" id="{EA5B1C31-9CE2-DF42-D822-89FFEBEE13CC}"/>
              </a:ext>
            </a:extLst>
          </p:cNvPr>
          <p:cNvSpPr txBox="1">
            <a:spLocks/>
          </p:cNvSpPr>
          <p:nvPr/>
        </p:nvSpPr>
        <p:spPr>
          <a:xfrm>
            <a:off x="5256084" y="2770004"/>
            <a:ext cx="12954000" cy="1015663"/>
          </a:xfrm>
          <a:prstGeom prst="rect">
            <a:avLst/>
          </a:prstGeom>
          <a:noFill/>
        </p:spPr>
        <p:txBody>
          <a:bodyPr wrap="square" lIns="91440" tIns="45720" rIns="91440" bIns="45720" rtlCol="0" anchor="t">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How are 4</a:t>
            </a:r>
            <a:r>
              <a:rPr lang="en-US" sz="6000" b="1" baseline="30000"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th</a:t>
            </a:r>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 Graders impacted?</a:t>
            </a:r>
          </a:p>
        </p:txBody>
      </p:sp>
      <p:pic>
        <p:nvPicPr>
          <p:cNvPr id="13" name="Picture 12" descr="A logo of a school&#10;&#10;Description automatically generated">
            <a:extLst>
              <a:ext uri="{FF2B5EF4-FFF2-40B4-BE49-F238E27FC236}">
                <a16:creationId xmlns:a16="http://schemas.microsoft.com/office/drawing/2014/main" id="{1A8B1C42-7BAE-A074-930D-E83E2551B6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0552" y="207395"/>
            <a:ext cx="2148840" cy="2148840"/>
          </a:xfrm>
          <a:prstGeom prst="rect">
            <a:avLst/>
          </a:prstGeom>
        </p:spPr>
      </p:pic>
      <p:pic>
        <p:nvPicPr>
          <p:cNvPr id="2050" name="Picture 2" descr="Books Helps Students on Standardized Tests">
            <a:extLst>
              <a:ext uri="{FF2B5EF4-FFF2-40B4-BE49-F238E27FC236}">
                <a16:creationId xmlns:a16="http://schemas.microsoft.com/office/drawing/2014/main" id="{5FEF7167-B7ED-B52C-81F1-2BE92453F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860" y="4040840"/>
            <a:ext cx="8453059" cy="422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9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1D2C8-B0C4-8F71-7258-D091E6FFFBB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30204C8-6154-75F7-4B5C-ED645B01AAFB}"/>
              </a:ext>
            </a:extLst>
          </p:cNvPr>
          <p:cNvSpPr>
            <a:spLocks noGrp="1" noRot="1" noMove="1" noResize="1" noEditPoints="1" noAdjustHandles="1" noChangeArrowheads="1" noChangeShapeType="1"/>
          </p:cNvSpPr>
          <p:nvPr/>
        </p:nvSpPr>
        <p:spPr>
          <a:xfrm>
            <a:off x="17259300" y="0"/>
            <a:ext cx="1028700" cy="10287000"/>
          </a:xfrm>
          <a:prstGeom prst="rect">
            <a:avLst/>
          </a:prstGeom>
          <a:solidFill>
            <a:srgbClr val="002060"/>
          </a:solidFill>
        </p:spPr>
        <p:txBody>
          <a:bodyPr/>
          <a:lstStyle/>
          <a:p>
            <a:endParaRPr lang="en-US"/>
          </a:p>
        </p:txBody>
      </p:sp>
      <p:sp>
        <p:nvSpPr>
          <p:cNvPr id="7" name="TextBox 6">
            <a:extLst>
              <a:ext uri="{FF2B5EF4-FFF2-40B4-BE49-F238E27FC236}">
                <a16:creationId xmlns:a16="http://schemas.microsoft.com/office/drawing/2014/main" id="{D9FCA2BD-AA86-8176-D4D7-9D0BFCC8BC70}"/>
              </a:ext>
            </a:extLst>
          </p:cNvPr>
          <p:cNvSpPr txBox="1"/>
          <p:nvPr/>
        </p:nvSpPr>
        <p:spPr>
          <a:xfrm>
            <a:off x="2538679" y="654051"/>
            <a:ext cx="14360600" cy="1015663"/>
          </a:xfrm>
          <a:prstGeom prst="rect">
            <a:avLst/>
          </a:prstGeom>
          <a:noFill/>
        </p:spPr>
        <p:txBody>
          <a:bodyPr wrap="square" lIns="91440" tIns="45720" rIns="91440" bIns="45720" rtlCol="0" anchor="t">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IMPACTED 4</a:t>
            </a:r>
            <a:r>
              <a:rPr lang="en-US" sz="6000" b="1" baseline="30000"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TH</a:t>
            </a:r>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 GRADERS</a:t>
            </a:r>
          </a:p>
        </p:txBody>
      </p:sp>
      <p:sp>
        <p:nvSpPr>
          <p:cNvPr id="9" name="TextBox 8">
            <a:extLst>
              <a:ext uri="{FF2B5EF4-FFF2-40B4-BE49-F238E27FC236}">
                <a16:creationId xmlns:a16="http://schemas.microsoft.com/office/drawing/2014/main" id="{D0A206E4-7FB2-0DEC-7198-E23B6F5076E4}"/>
              </a:ext>
            </a:extLst>
          </p:cNvPr>
          <p:cNvSpPr txBox="1"/>
          <p:nvPr/>
        </p:nvSpPr>
        <p:spPr>
          <a:xfrm>
            <a:off x="1408867" y="2658114"/>
            <a:ext cx="14360600" cy="6986528"/>
          </a:xfrm>
          <a:prstGeom prst="rect">
            <a:avLst/>
          </a:prstGeom>
          <a:noFill/>
        </p:spPr>
        <p:txBody>
          <a:bodyPr wrap="square" lIns="91440" tIns="45720" rIns="91440" bIns="45720" rtlCol="0" anchor="t">
            <a:spAutoFit/>
          </a:bodyPr>
          <a:lstStyle/>
          <a:p>
            <a:r>
              <a:rPr lang="en-US" sz="3200" b="1" dirty="0">
                <a:latin typeface="Times New Roman"/>
                <a:cs typeface="Times New Roman"/>
              </a:rPr>
              <a:t>Fourth grade students in the following scenarios must score proficient or successfully meet their adequate growth target on their fourth grade ELA TCAP to be promoted to fifth grade: </a:t>
            </a:r>
          </a:p>
          <a:p>
            <a:endParaRPr lang="en-US" sz="3200" dirty="0">
              <a:latin typeface="Times New Roman"/>
              <a:cs typeface="Times New Roman"/>
            </a:endParaRPr>
          </a:p>
          <a:p>
            <a:r>
              <a:rPr lang="en-US" sz="3200" dirty="0">
                <a:latin typeface="Times New Roman"/>
                <a:cs typeface="Times New Roman"/>
              </a:rPr>
              <a:t>• A student whose highest performance level on the 3rd grade ELA TCAP or ELA TCAP retake assessment was “approaching” and was promoted to fourth grade on the condition of receiving tutoring for the entirety of fourth grade, </a:t>
            </a:r>
          </a:p>
          <a:p>
            <a:endParaRPr lang="en-US" sz="3200" dirty="0">
              <a:latin typeface="Times New Roman"/>
              <a:cs typeface="Times New Roman"/>
            </a:endParaRPr>
          </a:p>
          <a:p>
            <a:r>
              <a:rPr lang="en-US" sz="3200" b="1" dirty="0">
                <a:solidFill>
                  <a:srgbClr val="FF0000"/>
                </a:solidFill>
                <a:latin typeface="Times New Roman"/>
                <a:cs typeface="Times New Roman"/>
              </a:rPr>
              <a:t>OR </a:t>
            </a:r>
          </a:p>
          <a:p>
            <a:endParaRPr lang="en-US" sz="3200" dirty="0">
              <a:latin typeface="Times New Roman"/>
              <a:cs typeface="Times New Roman"/>
            </a:endParaRPr>
          </a:p>
          <a:p>
            <a:r>
              <a:rPr lang="en-US" sz="3200" dirty="0">
                <a:latin typeface="Times New Roman"/>
                <a:cs typeface="Times New Roman"/>
              </a:rPr>
              <a:t>• A student whose highest performance level on the 3rd grade ELA TCAP or ELA TCAP retake assessment was “below” and was promoted to fourth grade on the conditions of attending summer learning loss bridge camp with 90% attendance prior to fourth grade and receiving tutoring for the entirety of fourth grade.</a:t>
            </a:r>
            <a:endParaRPr lang="en-US" sz="3200" dirty="0">
              <a:solidFill>
                <a:schemeClr val="tx2">
                  <a:lumMod val="50000"/>
                </a:schemeClr>
              </a:solidFill>
              <a:latin typeface="Times New Roman"/>
              <a:cs typeface="Times New Roman"/>
            </a:endParaRPr>
          </a:p>
        </p:txBody>
      </p:sp>
      <p:sp>
        <p:nvSpPr>
          <p:cNvPr id="10" name="AutoShape 5">
            <a:extLst>
              <a:ext uri="{FF2B5EF4-FFF2-40B4-BE49-F238E27FC236}">
                <a16:creationId xmlns:a16="http://schemas.microsoft.com/office/drawing/2014/main" id="{2F9087CB-E654-CD8D-8562-748D3B0066E1}"/>
              </a:ext>
            </a:extLst>
          </p:cNvPr>
          <p:cNvSpPr>
            <a:spLocks noGrp="1" noRot="1" noMove="1" noResize="1" noEditPoints="1" noAdjustHandles="1" noChangeArrowheads="1" noChangeShapeType="1"/>
          </p:cNvSpPr>
          <p:nvPr/>
        </p:nvSpPr>
        <p:spPr>
          <a:xfrm>
            <a:off x="1408867" y="9791700"/>
            <a:ext cx="10908417" cy="0"/>
          </a:xfrm>
          <a:prstGeom prst="line">
            <a:avLst/>
          </a:prstGeom>
          <a:ln w="19050" cap="rnd">
            <a:solidFill>
              <a:srgbClr val="1E4A90"/>
            </a:solidFill>
            <a:prstDash val="solid"/>
            <a:headEnd type="none" w="sm" len="sm"/>
            <a:tailEnd type="none" w="sm" len="sm"/>
          </a:ln>
        </p:spPr>
        <p:txBody>
          <a:bodyPr/>
          <a:lstStyle/>
          <a:p>
            <a:endParaRPr lang="en-US"/>
          </a:p>
        </p:txBody>
      </p:sp>
      <p:sp>
        <p:nvSpPr>
          <p:cNvPr id="11" name="Freeform 6">
            <a:extLst>
              <a:ext uri="{FF2B5EF4-FFF2-40B4-BE49-F238E27FC236}">
                <a16:creationId xmlns:a16="http://schemas.microsoft.com/office/drawing/2014/main" id="{B9E7E7EE-FDFF-5C20-8A27-0B95976CF413}"/>
              </a:ext>
            </a:extLst>
          </p:cNvPr>
          <p:cNvSpPr>
            <a:spLocks noGrp="1" noRot="1" noMove="1" noResize="1" noEditPoints="1" noAdjustHandles="1" noChangeArrowheads="1" noChangeShapeType="1"/>
          </p:cNvSpPr>
          <p:nvPr/>
        </p:nvSpPr>
        <p:spPr>
          <a:xfrm>
            <a:off x="1408867" y="9612486"/>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7">
            <a:extLst>
              <a:ext uri="{FF2B5EF4-FFF2-40B4-BE49-F238E27FC236}">
                <a16:creationId xmlns:a16="http://schemas.microsoft.com/office/drawing/2014/main" id="{8A3A2F54-5E4E-9A50-EB50-C6CBB480590E}"/>
              </a:ext>
            </a:extLst>
          </p:cNvPr>
          <p:cNvSpPr txBox="1">
            <a:spLocks noGrp="1" noRot="1" noMove="1" noResize="1" noEditPoints="1" noAdjustHandles="1" noChangeArrowheads="1" noChangeShapeType="1"/>
          </p:cNvSpPr>
          <p:nvPr/>
        </p:nvSpPr>
        <p:spPr>
          <a:xfrm>
            <a:off x="12001938" y="9580590"/>
            <a:ext cx="5093986" cy="422220"/>
          </a:xfrm>
          <a:prstGeom prst="rect">
            <a:avLst/>
          </a:prstGeom>
        </p:spPr>
        <p:txBody>
          <a:bodyPr lIns="0" tIns="0" rIns="0" bIns="0" rtlCol="0" anchor="t">
            <a:spAutoFit/>
          </a:bodyPr>
          <a:lstStyle/>
          <a:p>
            <a:pPr algn="r">
              <a:lnSpc>
                <a:spcPts val="3500"/>
              </a:lnSpc>
            </a:pPr>
            <a:r>
              <a:rPr lang="en-US" sz="2500" dirty="0">
                <a:solidFill>
                  <a:srgbClr val="1E4A90"/>
                </a:solidFill>
                <a:latin typeface="Century Gothic Paneuropean"/>
              </a:rPr>
              <a:t>LEARN. LEAD. LEAVE A </a:t>
            </a:r>
            <a:r>
              <a:rPr lang="en-US" sz="2500" dirty="0">
                <a:solidFill>
                  <a:srgbClr val="C00000"/>
                </a:solidFill>
                <a:latin typeface="Century Gothic Paneuropean Bold"/>
              </a:rPr>
              <a:t>LEGACY.</a:t>
            </a:r>
          </a:p>
        </p:txBody>
      </p:sp>
      <p:pic>
        <p:nvPicPr>
          <p:cNvPr id="4" name="Picture 3" descr="A logo of a school&#10;&#10;Description automatically generated">
            <a:extLst>
              <a:ext uri="{FF2B5EF4-FFF2-40B4-BE49-F238E27FC236}">
                <a16:creationId xmlns:a16="http://schemas.microsoft.com/office/drawing/2014/main" id="{85C6B135-226B-7DA5-4E14-00DC334B4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28" y="507078"/>
            <a:ext cx="2148840" cy="2148840"/>
          </a:xfrm>
          <a:prstGeom prst="rect">
            <a:avLst/>
          </a:prstGeom>
        </p:spPr>
      </p:pic>
    </p:spTree>
    <p:extLst>
      <p:ext uri="{BB962C8B-B14F-4D97-AF65-F5344CB8AC3E}">
        <p14:creationId xmlns:p14="http://schemas.microsoft.com/office/powerpoint/2010/main" val="221237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105D8-0877-E474-D6A7-E48168BF5D1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96A788C-4C7A-2FC4-E382-2025A78BA50C}"/>
              </a:ext>
            </a:extLst>
          </p:cNvPr>
          <p:cNvSpPr>
            <a:spLocks noGrp="1" noRot="1" noMove="1" noResize="1" noEditPoints="1" noAdjustHandles="1" noChangeArrowheads="1" noChangeShapeType="1"/>
          </p:cNvSpPr>
          <p:nvPr/>
        </p:nvSpPr>
        <p:spPr>
          <a:xfrm>
            <a:off x="17259300" y="0"/>
            <a:ext cx="1028700" cy="10287000"/>
          </a:xfrm>
          <a:prstGeom prst="rect">
            <a:avLst/>
          </a:prstGeom>
          <a:solidFill>
            <a:srgbClr val="002060"/>
          </a:solidFill>
        </p:spPr>
        <p:txBody>
          <a:bodyPr/>
          <a:lstStyle/>
          <a:p>
            <a:endParaRPr lang="en-US"/>
          </a:p>
        </p:txBody>
      </p:sp>
      <p:sp>
        <p:nvSpPr>
          <p:cNvPr id="7" name="TextBox 6">
            <a:extLst>
              <a:ext uri="{FF2B5EF4-FFF2-40B4-BE49-F238E27FC236}">
                <a16:creationId xmlns:a16="http://schemas.microsoft.com/office/drawing/2014/main" id="{2477D90E-34DA-ED52-737F-D4FC086F80B3}"/>
              </a:ext>
            </a:extLst>
          </p:cNvPr>
          <p:cNvSpPr txBox="1"/>
          <p:nvPr/>
        </p:nvSpPr>
        <p:spPr>
          <a:xfrm>
            <a:off x="2628684" y="1062827"/>
            <a:ext cx="14360600" cy="1015663"/>
          </a:xfrm>
          <a:prstGeom prst="rect">
            <a:avLst/>
          </a:prstGeom>
          <a:noFill/>
        </p:spPr>
        <p:txBody>
          <a:bodyPr wrap="square" lIns="91440" tIns="45720" rIns="91440" bIns="45720" rtlCol="0" anchor="t">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4</a:t>
            </a:r>
            <a:r>
              <a:rPr lang="en-US" sz="6000" b="1" baseline="30000"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th</a:t>
            </a:r>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 Grade Promotional Requirement</a:t>
            </a:r>
          </a:p>
        </p:txBody>
      </p:sp>
      <p:sp>
        <p:nvSpPr>
          <p:cNvPr id="9" name="TextBox 8">
            <a:extLst>
              <a:ext uri="{FF2B5EF4-FFF2-40B4-BE49-F238E27FC236}">
                <a16:creationId xmlns:a16="http://schemas.microsoft.com/office/drawing/2014/main" id="{2E4A629E-DC69-0DCE-D393-243CB6FC9307}"/>
              </a:ext>
            </a:extLst>
          </p:cNvPr>
          <p:cNvSpPr txBox="1"/>
          <p:nvPr/>
        </p:nvSpPr>
        <p:spPr>
          <a:xfrm>
            <a:off x="1408867" y="2726663"/>
            <a:ext cx="14360600" cy="5016758"/>
          </a:xfrm>
          <a:prstGeom prst="rect">
            <a:avLst/>
          </a:prstGeom>
          <a:noFill/>
        </p:spPr>
        <p:txBody>
          <a:bodyPr wrap="square" lIns="91440" tIns="45720" rIns="91440" bIns="45720" rtlCol="0" anchor="t">
            <a:spAutoFit/>
          </a:bodyPr>
          <a:lstStyle/>
          <a:p>
            <a:r>
              <a:rPr lang="en-US" sz="3200" b="1" dirty="0">
                <a:latin typeface="Times New Roman"/>
                <a:cs typeface="Times New Roman"/>
              </a:rPr>
              <a:t>If a qualifying student </a:t>
            </a:r>
            <a:r>
              <a:rPr lang="en-US" sz="3200" b="1" u="sng" dirty="0">
                <a:latin typeface="Times New Roman"/>
                <a:cs typeface="Times New Roman"/>
              </a:rPr>
              <a:t>does not </a:t>
            </a:r>
            <a:r>
              <a:rPr lang="en-US" sz="3200" b="1" dirty="0">
                <a:latin typeface="Times New Roman"/>
                <a:cs typeface="Times New Roman"/>
              </a:rPr>
              <a:t>score proficient or meet their adequate growth target on the fourth grade ELA TCAP, a conference with the student’s principal, ELA teacher, and parent or legal guardian must convene to determine whether the student will be: </a:t>
            </a:r>
          </a:p>
          <a:p>
            <a:endParaRPr lang="en-US" sz="3200" dirty="0">
              <a:latin typeface="Times New Roman"/>
              <a:cs typeface="Times New Roman"/>
            </a:endParaRPr>
          </a:p>
          <a:p>
            <a:r>
              <a:rPr lang="en-US" sz="3200" dirty="0">
                <a:latin typeface="Times New Roman"/>
                <a:cs typeface="Times New Roman"/>
              </a:rPr>
              <a:t>• promoted and receive tutoring for the entirety of fifth grade, </a:t>
            </a:r>
          </a:p>
          <a:p>
            <a:endParaRPr lang="en-US" sz="3200" dirty="0">
              <a:latin typeface="Times New Roman"/>
              <a:cs typeface="Times New Roman"/>
            </a:endParaRPr>
          </a:p>
          <a:p>
            <a:r>
              <a:rPr lang="en-US" sz="3200" b="1" dirty="0">
                <a:solidFill>
                  <a:srgbClr val="FF0000"/>
                </a:solidFill>
                <a:latin typeface="Times New Roman"/>
                <a:cs typeface="Times New Roman"/>
              </a:rPr>
              <a:t>OR </a:t>
            </a:r>
          </a:p>
          <a:p>
            <a:endParaRPr lang="en-US" sz="3200" dirty="0">
              <a:latin typeface="Times New Roman"/>
              <a:cs typeface="Times New Roman"/>
            </a:endParaRPr>
          </a:p>
          <a:p>
            <a:r>
              <a:rPr lang="en-US" sz="3200" dirty="0">
                <a:latin typeface="Times New Roman"/>
                <a:cs typeface="Times New Roman"/>
              </a:rPr>
              <a:t>• retained in the fourth grade. A student may only be retained in fourth grade one time. </a:t>
            </a:r>
            <a:endParaRPr lang="en-US" sz="3200">
              <a:solidFill>
                <a:schemeClr val="tx2">
                  <a:lumMod val="50000"/>
                </a:schemeClr>
              </a:solidFill>
              <a:latin typeface="Times New Roman"/>
              <a:cs typeface="Times New Roman"/>
            </a:endParaRPr>
          </a:p>
        </p:txBody>
      </p:sp>
      <p:sp>
        <p:nvSpPr>
          <p:cNvPr id="10" name="AutoShape 5">
            <a:extLst>
              <a:ext uri="{FF2B5EF4-FFF2-40B4-BE49-F238E27FC236}">
                <a16:creationId xmlns:a16="http://schemas.microsoft.com/office/drawing/2014/main" id="{F81D59A3-1986-137F-1C55-DA1FB2612D1E}"/>
              </a:ext>
            </a:extLst>
          </p:cNvPr>
          <p:cNvSpPr>
            <a:spLocks noGrp="1" noRot="1" noMove="1" noResize="1" noEditPoints="1" noAdjustHandles="1" noChangeArrowheads="1" noChangeShapeType="1"/>
          </p:cNvSpPr>
          <p:nvPr/>
        </p:nvSpPr>
        <p:spPr>
          <a:xfrm>
            <a:off x="1408867" y="9791700"/>
            <a:ext cx="10908417" cy="0"/>
          </a:xfrm>
          <a:prstGeom prst="line">
            <a:avLst/>
          </a:prstGeom>
          <a:ln w="19050" cap="rnd">
            <a:solidFill>
              <a:srgbClr val="1E4A90"/>
            </a:solidFill>
            <a:prstDash val="solid"/>
            <a:headEnd type="none" w="sm" len="sm"/>
            <a:tailEnd type="none" w="sm" len="sm"/>
          </a:ln>
        </p:spPr>
        <p:txBody>
          <a:bodyPr/>
          <a:lstStyle/>
          <a:p>
            <a:endParaRPr lang="en-US"/>
          </a:p>
        </p:txBody>
      </p:sp>
      <p:sp>
        <p:nvSpPr>
          <p:cNvPr id="11" name="Freeform 6">
            <a:extLst>
              <a:ext uri="{FF2B5EF4-FFF2-40B4-BE49-F238E27FC236}">
                <a16:creationId xmlns:a16="http://schemas.microsoft.com/office/drawing/2014/main" id="{2F6E3666-5DBD-2409-EA32-1C289DC44A8A}"/>
              </a:ext>
            </a:extLst>
          </p:cNvPr>
          <p:cNvSpPr>
            <a:spLocks noGrp="1" noRot="1" noMove="1" noResize="1" noEditPoints="1" noAdjustHandles="1" noChangeArrowheads="1" noChangeShapeType="1"/>
          </p:cNvSpPr>
          <p:nvPr/>
        </p:nvSpPr>
        <p:spPr>
          <a:xfrm>
            <a:off x="1408867" y="9612486"/>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7">
            <a:extLst>
              <a:ext uri="{FF2B5EF4-FFF2-40B4-BE49-F238E27FC236}">
                <a16:creationId xmlns:a16="http://schemas.microsoft.com/office/drawing/2014/main" id="{8A3C3BBE-5937-CAF9-A247-9FF2E2B6FEB8}"/>
              </a:ext>
            </a:extLst>
          </p:cNvPr>
          <p:cNvSpPr txBox="1">
            <a:spLocks noGrp="1" noRot="1" noMove="1" noResize="1" noEditPoints="1" noAdjustHandles="1" noChangeArrowheads="1" noChangeShapeType="1"/>
          </p:cNvSpPr>
          <p:nvPr/>
        </p:nvSpPr>
        <p:spPr>
          <a:xfrm>
            <a:off x="12001938" y="9580590"/>
            <a:ext cx="5093986" cy="422220"/>
          </a:xfrm>
          <a:prstGeom prst="rect">
            <a:avLst/>
          </a:prstGeom>
        </p:spPr>
        <p:txBody>
          <a:bodyPr lIns="0" tIns="0" rIns="0" bIns="0" rtlCol="0" anchor="t">
            <a:spAutoFit/>
          </a:bodyPr>
          <a:lstStyle/>
          <a:p>
            <a:pPr algn="r">
              <a:lnSpc>
                <a:spcPts val="3500"/>
              </a:lnSpc>
            </a:pPr>
            <a:r>
              <a:rPr lang="en-US" sz="2500" dirty="0">
                <a:solidFill>
                  <a:srgbClr val="1E4A90"/>
                </a:solidFill>
                <a:latin typeface="Century Gothic Paneuropean"/>
              </a:rPr>
              <a:t>LEARN. LEAD. LEAVE A </a:t>
            </a:r>
            <a:r>
              <a:rPr lang="en-US" sz="2500" dirty="0">
                <a:solidFill>
                  <a:srgbClr val="C00000"/>
                </a:solidFill>
                <a:latin typeface="Century Gothic Paneuropean Bold"/>
              </a:rPr>
              <a:t>LEGACY.</a:t>
            </a:r>
          </a:p>
        </p:txBody>
      </p:sp>
      <p:pic>
        <p:nvPicPr>
          <p:cNvPr id="4" name="Picture 3" descr="A logo of a school&#10;&#10;Description automatically generated">
            <a:extLst>
              <a:ext uri="{FF2B5EF4-FFF2-40B4-BE49-F238E27FC236}">
                <a16:creationId xmlns:a16="http://schemas.microsoft.com/office/drawing/2014/main" id="{6DD99A3C-1BAC-84BE-AD12-DE9FE0CE0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28" y="507078"/>
            <a:ext cx="2148840" cy="2148840"/>
          </a:xfrm>
          <a:prstGeom prst="rect">
            <a:avLst/>
          </a:prstGeom>
        </p:spPr>
      </p:pic>
      <p:sp>
        <p:nvSpPr>
          <p:cNvPr id="5" name="TextBox 4">
            <a:extLst>
              <a:ext uri="{FF2B5EF4-FFF2-40B4-BE49-F238E27FC236}">
                <a16:creationId xmlns:a16="http://schemas.microsoft.com/office/drawing/2014/main" id="{1F884366-9494-C943-B4B9-F135770396E5}"/>
              </a:ext>
            </a:extLst>
          </p:cNvPr>
          <p:cNvSpPr txBox="1"/>
          <p:nvPr/>
        </p:nvSpPr>
        <p:spPr>
          <a:xfrm>
            <a:off x="934907" y="8571530"/>
            <a:ext cx="15269210" cy="646331"/>
          </a:xfrm>
          <a:prstGeom prst="rect">
            <a:avLst/>
          </a:prstGeom>
          <a:noFill/>
        </p:spPr>
        <p:txBody>
          <a:bodyPr wrap="square">
            <a:spAutoFit/>
          </a:bodyPr>
          <a:lstStyle/>
          <a:p>
            <a:r>
              <a:rPr lang="en-US" dirty="0"/>
              <a:t>If a unanimous decision is not reached during the promotion discussion, each participant category (principal, ELA teacher, and parent/guardian) may make a single recommendation for consideration in the decision. The decision is determined by a majority of the category of participants.</a:t>
            </a:r>
          </a:p>
        </p:txBody>
      </p:sp>
    </p:spTree>
    <p:extLst>
      <p:ext uri="{BB962C8B-B14F-4D97-AF65-F5344CB8AC3E}">
        <p14:creationId xmlns:p14="http://schemas.microsoft.com/office/powerpoint/2010/main" val="31444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893EF-BA3B-7E80-3A0F-68AF19443A1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47FE8AA-856B-D706-9193-5723D0E266CB}"/>
              </a:ext>
            </a:extLst>
          </p:cNvPr>
          <p:cNvSpPr>
            <a:spLocks noGrp="1" noRot="1" noMove="1" noResize="1" noEditPoints="1" noAdjustHandles="1" noChangeArrowheads="1" noChangeShapeType="1"/>
          </p:cNvSpPr>
          <p:nvPr/>
        </p:nvSpPr>
        <p:spPr>
          <a:xfrm>
            <a:off x="17259300" y="0"/>
            <a:ext cx="1028700" cy="10287000"/>
          </a:xfrm>
          <a:prstGeom prst="rect">
            <a:avLst/>
          </a:prstGeom>
          <a:solidFill>
            <a:srgbClr val="002060"/>
          </a:solidFill>
        </p:spPr>
        <p:txBody>
          <a:bodyPr/>
          <a:lstStyle/>
          <a:p>
            <a:endParaRPr lang="en-US"/>
          </a:p>
        </p:txBody>
      </p:sp>
      <p:sp>
        <p:nvSpPr>
          <p:cNvPr id="7" name="TextBox 6">
            <a:extLst>
              <a:ext uri="{FF2B5EF4-FFF2-40B4-BE49-F238E27FC236}">
                <a16:creationId xmlns:a16="http://schemas.microsoft.com/office/drawing/2014/main" id="{E83B4141-97B6-D30E-8527-8E9B58ED147D}"/>
              </a:ext>
            </a:extLst>
          </p:cNvPr>
          <p:cNvSpPr txBox="1"/>
          <p:nvPr/>
        </p:nvSpPr>
        <p:spPr>
          <a:xfrm>
            <a:off x="2552524" y="800100"/>
            <a:ext cx="14360600" cy="1015663"/>
          </a:xfrm>
          <a:prstGeom prst="rect">
            <a:avLst/>
          </a:prstGeom>
          <a:noFill/>
        </p:spPr>
        <p:txBody>
          <a:bodyPr wrap="square" lIns="91440" tIns="45720" rIns="91440" bIns="45720" rtlCol="0" anchor="t">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4</a:t>
            </a:r>
            <a:r>
              <a:rPr lang="en-US" sz="6000" b="1" baseline="30000"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th</a:t>
            </a:r>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 Grade Students not Impacted</a:t>
            </a:r>
          </a:p>
        </p:txBody>
      </p:sp>
      <p:sp>
        <p:nvSpPr>
          <p:cNvPr id="9" name="TextBox 8">
            <a:extLst>
              <a:ext uri="{FF2B5EF4-FFF2-40B4-BE49-F238E27FC236}">
                <a16:creationId xmlns:a16="http://schemas.microsoft.com/office/drawing/2014/main" id="{438E1C24-CAB2-3489-D6F2-0F9E1534A7C5}"/>
              </a:ext>
            </a:extLst>
          </p:cNvPr>
          <p:cNvSpPr txBox="1"/>
          <p:nvPr/>
        </p:nvSpPr>
        <p:spPr>
          <a:xfrm>
            <a:off x="1389212" y="3054659"/>
            <a:ext cx="14360600" cy="5016758"/>
          </a:xfrm>
          <a:prstGeom prst="rect">
            <a:avLst/>
          </a:prstGeom>
          <a:noFill/>
        </p:spPr>
        <p:txBody>
          <a:bodyPr wrap="square" lIns="91440" tIns="45720" rIns="91440" bIns="45720" rtlCol="0" anchor="t">
            <a:spAutoFit/>
          </a:bodyPr>
          <a:lstStyle/>
          <a:p>
            <a:r>
              <a:rPr lang="en-US" sz="3200" b="1" dirty="0">
                <a:latin typeface="Times New Roman"/>
                <a:cs typeface="Times New Roman"/>
              </a:rPr>
              <a:t>Current fourth grade students in the following scenarios </a:t>
            </a:r>
            <a:r>
              <a:rPr lang="en-US" sz="3200" b="1" u="sng" dirty="0">
                <a:latin typeface="Times New Roman"/>
                <a:cs typeface="Times New Roman"/>
              </a:rPr>
              <a:t>are not </a:t>
            </a:r>
            <a:r>
              <a:rPr lang="en-US" sz="3200" b="1" dirty="0">
                <a:latin typeface="Times New Roman"/>
                <a:cs typeface="Times New Roman"/>
              </a:rPr>
              <a:t>required to score proficient or meet an adequate growth target on their fourth grade ELA TCAP or participate in tutoring to be promoted to fifth grade: </a:t>
            </a:r>
          </a:p>
          <a:p>
            <a:endParaRPr lang="en-US" sz="3200" dirty="0">
              <a:latin typeface="Times New Roman"/>
              <a:cs typeface="Times New Roman"/>
            </a:endParaRPr>
          </a:p>
          <a:p>
            <a:r>
              <a:rPr lang="en-US" sz="3200" dirty="0">
                <a:latin typeface="Times New Roman"/>
                <a:cs typeface="Times New Roman"/>
              </a:rPr>
              <a:t>• a student whose highest performance level on the 3rd grade ELA TCAP or ELA TCAP retake assessment was “approaching” and was promoted to fourth grade by meeting summer learning loss bridge camp attendance and adequate growth requirements, </a:t>
            </a:r>
          </a:p>
          <a:p>
            <a:r>
              <a:rPr lang="en-US" sz="3200" dirty="0">
                <a:latin typeface="Times New Roman"/>
                <a:cs typeface="Times New Roman"/>
              </a:rPr>
              <a:t>• a student who received an approved appeal, or </a:t>
            </a:r>
          </a:p>
          <a:p>
            <a:r>
              <a:rPr lang="en-US" sz="3200" dirty="0">
                <a:latin typeface="Times New Roman"/>
                <a:cs typeface="Times New Roman"/>
              </a:rPr>
              <a:t>• a student who was exempt from retention.</a:t>
            </a:r>
            <a:endParaRPr lang="en-US" sz="3200">
              <a:solidFill>
                <a:schemeClr val="tx2">
                  <a:lumMod val="50000"/>
                </a:schemeClr>
              </a:solidFill>
              <a:latin typeface="Times New Roman"/>
              <a:cs typeface="Times New Roman"/>
            </a:endParaRPr>
          </a:p>
        </p:txBody>
      </p:sp>
      <p:sp>
        <p:nvSpPr>
          <p:cNvPr id="10" name="AutoShape 5">
            <a:extLst>
              <a:ext uri="{FF2B5EF4-FFF2-40B4-BE49-F238E27FC236}">
                <a16:creationId xmlns:a16="http://schemas.microsoft.com/office/drawing/2014/main" id="{B6B2CF00-F52B-86D8-5FAC-CBACB10F6EF3}"/>
              </a:ext>
            </a:extLst>
          </p:cNvPr>
          <p:cNvSpPr>
            <a:spLocks noGrp="1" noRot="1" noMove="1" noResize="1" noEditPoints="1" noAdjustHandles="1" noChangeArrowheads="1" noChangeShapeType="1"/>
          </p:cNvSpPr>
          <p:nvPr/>
        </p:nvSpPr>
        <p:spPr>
          <a:xfrm>
            <a:off x="1408867" y="9791700"/>
            <a:ext cx="10908417" cy="0"/>
          </a:xfrm>
          <a:prstGeom prst="line">
            <a:avLst/>
          </a:prstGeom>
          <a:ln w="19050" cap="rnd">
            <a:solidFill>
              <a:srgbClr val="1E4A90"/>
            </a:solidFill>
            <a:prstDash val="solid"/>
            <a:headEnd type="none" w="sm" len="sm"/>
            <a:tailEnd type="none" w="sm" len="sm"/>
          </a:ln>
        </p:spPr>
        <p:txBody>
          <a:bodyPr/>
          <a:lstStyle/>
          <a:p>
            <a:endParaRPr lang="en-US"/>
          </a:p>
        </p:txBody>
      </p:sp>
      <p:sp>
        <p:nvSpPr>
          <p:cNvPr id="11" name="Freeform 6">
            <a:extLst>
              <a:ext uri="{FF2B5EF4-FFF2-40B4-BE49-F238E27FC236}">
                <a16:creationId xmlns:a16="http://schemas.microsoft.com/office/drawing/2014/main" id="{7DB847B6-B102-C3E4-78C7-3B452BBF1259}"/>
              </a:ext>
            </a:extLst>
          </p:cNvPr>
          <p:cNvSpPr>
            <a:spLocks noGrp="1" noRot="1" noMove="1" noResize="1" noEditPoints="1" noAdjustHandles="1" noChangeArrowheads="1" noChangeShapeType="1"/>
          </p:cNvSpPr>
          <p:nvPr/>
        </p:nvSpPr>
        <p:spPr>
          <a:xfrm>
            <a:off x="1408867" y="9612486"/>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7">
            <a:extLst>
              <a:ext uri="{FF2B5EF4-FFF2-40B4-BE49-F238E27FC236}">
                <a16:creationId xmlns:a16="http://schemas.microsoft.com/office/drawing/2014/main" id="{46AF3E61-4231-9E2D-D95B-01F029F27FFC}"/>
              </a:ext>
            </a:extLst>
          </p:cNvPr>
          <p:cNvSpPr txBox="1">
            <a:spLocks noGrp="1" noRot="1" noMove="1" noResize="1" noEditPoints="1" noAdjustHandles="1" noChangeArrowheads="1" noChangeShapeType="1"/>
          </p:cNvSpPr>
          <p:nvPr/>
        </p:nvSpPr>
        <p:spPr>
          <a:xfrm>
            <a:off x="12001938" y="9580590"/>
            <a:ext cx="5093986" cy="422220"/>
          </a:xfrm>
          <a:prstGeom prst="rect">
            <a:avLst/>
          </a:prstGeom>
        </p:spPr>
        <p:txBody>
          <a:bodyPr lIns="0" tIns="0" rIns="0" bIns="0" rtlCol="0" anchor="t">
            <a:spAutoFit/>
          </a:bodyPr>
          <a:lstStyle/>
          <a:p>
            <a:pPr algn="r">
              <a:lnSpc>
                <a:spcPts val="3500"/>
              </a:lnSpc>
            </a:pPr>
            <a:r>
              <a:rPr lang="en-US" sz="2500" dirty="0">
                <a:solidFill>
                  <a:srgbClr val="1E4A90"/>
                </a:solidFill>
                <a:latin typeface="Century Gothic Paneuropean"/>
              </a:rPr>
              <a:t>LEARN. LEAD. LEAVE A </a:t>
            </a:r>
            <a:r>
              <a:rPr lang="en-US" sz="2500" dirty="0">
                <a:solidFill>
                  <a:srgbClr val="C00000"/>
                </a:solidFill>
                <a:latin typeface="Century Gothic Paneuropean Bold"/>
              </a:rPr>
              <a:t>LEGACY.</a:t>
            </a:r>
          </a:p>
        </p:txBody>
      </p:sp>
      <p:pic>
        <p:nvPicPr>
          <p:cNvPr id="4" name="Picture 3" descr="A logo of a school&#10;&#10;Description automatically generated">
            <a:extLst>
              <a:ext uri="{FF2B5EF4-FFF2-40B4-BE49-F238E27FC236}">
                <a16:creationId xmlns:a16="http://schemas.microsoft.com/office/drawing/2014/main" id="{42C7E43F-E016-6842-653A-F4DE9797B2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28" y="507078"/>
            <a:ext cx="2148840" cy="2148840"/>
          </a:xfrm>
          <a:prstGeom prst="rect">
            <a:avLst/>
          </a:prstGeom>
        </p:spPr>
      </p:pic>
      <p:sp>
        <p:nvSpPr>
          <p:cNvPr id="5" name="TextBox 4">
            <a:extLst>
              <a:ext uri="{FF2B5EF4-FFF2-40B4-BE49-F238E27FC236}">
                <a16:creationId xmlns:a16="http://schemas.microsoft.com/office/drawing/2014/main" id="{865C40E9-47D1-6121-3B2F-37ECC08BE847}"/>
              </a:ext>
            </a:extLst>
          </p:cNvPr>
          <p:cNvSpPr txBox="1"/>
          <p:nvPr/>
        </p:nvSpPr>
        <p:spPr>
          <a:xfrm>
            <a:off x="934907" y="8571530"/>
            <a:ext cx="15269210" cy="646331"/>
          </a:xfrm>
          <a:prstGeom prst="rect">
            <a:avLst/>
          </a:prstGeom>
          <a:noFill/>
        </p:spPr>
        <p:txBody>
          <a:bodyPr wrap="square">
            <a:spAutoFit/>
          </a:bodyPr>
          <a:lstStyle/>
          <a:p>
            <a:r>
              <a:rPr lang="en-US" dirty="0"/>
              <a:t>If a unanimous decision is not reached during the promotion discussion, each participant category (principal, ELA teacher, and parent/guardian) may make a single recommendation for consideration in the decision. The decision is determined by a majority of the category of participants.</a:t>
            </a:r>
          </a:p>
        </p:txBody>
      </p:sp>
    </p:spTree>
    <p:extLst>
      <p:ext uri="{BB962C8B-B14F-4D97-AF65-F5344CB8AC3E}">
        <p14:creationId xmlns:p14="http://schemas.microsoft.com/office/powerpoint/2010/main" val="61925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9D4E-1390-DBB3-9C6A-EBBE4224138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A5EAE9-492E-C88E-CF32-F65AE5DC8037}"/>
              </a:ext>
            </a:extLst>
          </p:cNvPr>
          <p:cNvGrpSpPr>
            <a:grpSpLocks noGrp="1" noUngrp="1" noRot="1" noMove="1" noResize="1"/>
          </p:cNvGrpSpPr>
          <p:nvPr/>
        </p:nvGrpSpPr>
        <p:grpSpPr>
          <a:xfrm>
            <a:off x="0" y="0"/>
            <a:ext cx="3834779" cy="10287000"/>
            <a:chOff x="0" y="0"/>
            <a:chExt cx="5113038" cy="13716000"/>
          </a:xfrm>
        </p:grpSpPr>
        <p:pic>
          <p:nvPicPr>
            <p:cNvPr id="3" name="Picture 3">
              <a:extLst>
                <a:ext uri="{FF2B5EF4-FFF2-40B4-BE49-F238E27FC236}">
                  <a16:creationId xmlns:a16="http://schemas.microsoft.com/office/drawing/2014/main" id="{8FE909B5-6997-9458-0C79-74B94FD44F6E}"/>
                </a:ext>
              </a:extLst>
            </p:cNvPr>
            <p:cNvPicPr>
              <a:picLocks noGrp="1" noRot="1" noChangeAspect="1" noMove="1" noResize="1" noEditPoints="1" noAdjustHandles="1" noChangeArrowheads="1" noChangeShapeType="1" noCrop="1"/>
            </p:cNvPicPr>
            <p:nvPr/>
          </p:nvPicPr>
          <p:blipFill>
            <a:blip r:embed="rId2"/>
            <a:srcRect l="15670" r="63386"/>
            <a:stretch>
              <a:fillRect/>
            </a:stretch>
          </p:blipFill>
          <p:spPr>
            <a:xfrm>
              <a:off x="0" y="0"/>
              <a:ext cx="5113038" cy="13716000"/>
            </a:xfrm>
            <a:prstGeom prst="rect">
              <a:avLst/>
            </a:prstGeom>
          </p:spPr>
        </p:pic>
      </p:grpSp>
      <p:sp>
        <p:nvSpPr>
          <p:cNvPr id="4" name="AutoShape 4">
            <a:extLst>
              <a:ext uri="{FF2B5EF4-FFF2-40B4-BE49-F238E27FC236}">
                <a16:creationId xmlns:a16="http://schemas.microsoft.com/office/drawing/2014/main" id="{62F2540F-331D-E996-DA2D-E2A6B3E40B13}"/>
              </a:ext>
            </a:extLst>
          </p:cNvPr>
          <p:cNvSpPr>
            <a:spLocks noGrp="1" noRot="1" noMove="1" noResize="1" noEditPoints="1" noAdjustHandles="1" noChangeArrowheads="1" noChangeShapeType="1"/>
          </p:cNvSpPr>
          <p:nvPr/>
        </p:nvSpPr>
        <p:spPr>
          <a:xfrm>
            <a:off x="0" y="8801704"/>
            <a:ext cx="18288000" cy="1485296"/>
          </a:xfrm>
          <a:prstGeom prst="rect">
            <a:avLst/>
          </a:prstGeom>
          <a:solidFill>
            <a:srgbClr val="002060"/>
          </a:solidFill>
        </p:spPr>
        <p:txBody>
          <a:bodyPr/>
          <a:lstStyle/>
          <a:p>
            <a:endParaRPr lang="en-US"/>
          </a:p>
        </p:txBody>
      </p:sp>
      <p:sp>
        <p:nvSpPr>
          <p:cNvPr id="5" name="AutoShape 5">
            <a:extLst>
              <a:ext uri="{FF2B5EF4-FFF2-40B4-BE49-F238E27FC236}">
                <a16:creationId xmlns:a16="http://schemas.microsoft.com/office/drawing/2014/main" id="{0088F7E6-0565-8A3F-A61B-BDBEF21F5736}"/>
              </a:ext>
            </a:extLst>
          </p:cNvPr>
          <p:cNvSpPr>
            <a:spLocks noGrp="1" noRot="1" noMove="1" noResize="1" noEditPoints="1" noAdjustHandles="1" noChangeArrowheads="1" noChangeShapeType="1"/>
          </p:cNvSpPr>
          <p:nvPr/>
        </p:nvSpPr>
        <p:spPr>
          <a:xfrm>
            <a:off x="1408867" y="9445625"/>
            <a:ext cx="10908417" cy="0"/>
          </a:xfrm>
          <a:prstGeom prst="line">
            <a:avLst/>
          </a:prstGeom>
          <a:ln w="19050" cap="rnd">
            <a:solidFill>
              <a:srgbClr val="FFFFFF"/>
            </a:solidFill>
            <a:prstDash val="solid"/>
            <a:headEnd type="none" w="sm" len="sm"/>
            <a:tailEnd type="none" w="sm" len="sm"/>
          </a:ln>
        </p:spPr>
        <p:txBody>
          <a:bodyPr/>
          <a:lstStyle/>
          <a:p>
            <a:endParaRPr lang="en-US"/>
          </a:p>
        </p:txBody>
      </p:sp>
      <p:sp>
        <p:nvSpPr>
          <p:cNvPr id="6" name="Freeform 6">
            <a:extLst>
              <a:ext uri="{FF2B5EF4-FFF2-40B4-BE49-F238E27FC236}">
                <a16:creationId xmlns:a16="http://schemas.microsoft.com/office/drawing/2014/main" id="{DC6BF5B2-3865-2F63-BADE-CAA9A255B85B}"/>
              </a:ext>
            </a:extLst>
          </p:cNvPr>
          <p:cNvSpPr>
            <a:spLocks noGrp="1" noRot="1" noMove="1" noResize="1" noEditPoints="1" noAdjustHandles="1" noChangeArrowheads="1" noChangeShapeType="1"/>
          </p:cNvSpPr>
          <p:nvPr/>
        </p:nvSpPr>
        <p:spPr>
          <a:xfrm>
            <a:off x="1408867" y="9301335"/>
            <a:ext cx="1326457" cy="331614"/>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0760A5B8-3CDE-3F7A-3C88-038C79E25B1A}"/>
              </a:ext>
            </a:extLst>
          </p:cNvPr>
          <p:cNvSpPr txBox="1">
            <a:spLocks noGrp="1" noRot="1" noMove="1" noResize="1" noEditPoints="1" noAdjustHandles="1" noChangeArrowheads="1" noChangeShapeType="1"/>
          </p:cNvSpPr>
          <p:nvPr/>
        </p:nvSpPr>
        <p:spPr>
          <a:xfrm>
            <a:off x="12001938" y="9210675"/>
            <a:ext cx="5093986" cy="422220"/>
          </a:xfrm>
          <a:prstGeom prst="rect">
            <a:avLst/>
          </a:prstGeom>
        </p:spPr>
        <p:txBody>
          <a:bodyPr lIns="0" tIns="0" rIns="0" bIns="0" rtlCol="0" anchor="t">
            <a:spAutoFit/>
          </a:bodyPr>
          <a:lstStyle/>
          <a:p>
            <a:pPr algn="r">
              <a:lnSpc>
                <a:spcPts val="3500"/>
              </a:lnSpc>
            </a:pPr>
            <a:r>
              <a:rPr lang="en-US" sz="2500">
                <a:solidFill>
                  <a:srgbClr val="FFFFFF"/>
                </a:solidFill>
                <a:latin typeface="Century Gothic Paneuropean"/>
              </a:rPr>
              <a:t>LEARN. LEAD. LEAVE A </a:t>
            </a:r>
            <a:r>
              <a:rPr lang="en-US" sz="2500">
                <a:solidFill>
                  <a:srgbClr val="FFFFFF"/>
                </a:solidFill>
                <a:latin typeface="Century Gothic Paneuropean Bold"/>
              </a:rPr>
              <a:t>LEGACY.</a:t>
            </a:r>
          </a:p>
        </p:txBody>
      </p:sp>
      <p:sp>
        <p:nvSpPr>
          <p:cNvPr id="10" name="TextBox 9">
            <a:extLst>
              <a:ext uri="{FF2B5EF4-FFF2-40B4-BE49-F238E27FC236}">
                <a16:creationId xmlns:a16="http://schemas.microsoft.com/office/drawing/2014/main" id="{A9965218-E6BA-E6E5-33E4-88AAA677B0BC}"/>
              </a:ext>
            </a:extLst>
          </p:cNvPr>
          <p:cNvSpPr txBox="1"/>
          <p:nvPr/>
        </p:nvSpPr>
        <p:spPr>
          <a:xfrm>
            <a:off x="6629400" y="2311019"/>
            <a:ext cx="7191699" cy="1015663"/>
          </a:xfrm>
          <a:prstGeom prst="rect">
            <a:avLst/>
          </a:prstGeom>
          <a:noFill/>
        </p:spPr>
        <p:txBody>
          <a:bodyPr wrap="square" lIns="91440" tIns="45720" rIns="91440" bIns="45720" rtlCol="0" anchor="t">
            <a:spAutoFit/>
          </a:bodyPr>
          <a:lstStyle/>
          <a:p>
            <a:r>
              <a:rPr lang="en-US" sz="6000" b="1" dirty="0">
                <a:solidFill>
                  <a:schemeClr val="tx2">
                    <a:lumMod val="50000"/>
                  </a:schemeClr>
                </a:solidFill>
                <a:effectLst>
                  <a:outerShdw blurRad="50800" dist="38100" dir="2700000" algn="tl" rotWithShape="0">
                    <a:prstClr val="black">
                      <a:alpha val="0"/>
                    </a:prstClr>
                  </a:outerShdw>
                </a:effectLst>
                <a:latin typeface="Times New Roman"/>
                <a:cs typeface="Times New Roman"/>
              </a:rPr>
              <a:t>Parent Notification</a:t>
            </a:r>
          </a:p>
        </p:txBody>
      </p:sp>
      <p:pic>
        <p:nvPicPr>
          <p:cNvPr id="9" name="Picture 8" descr="A logo of a school&#10;&#10;Description automatically generated">
            <a:extLst>
              <a:ext uri="{FF2B5EF4-FFF2-40B4-BE49-F238E27FC236}">
                <a16:creationId xmlns:a16="http://schemas.microsoft.com/office/drawing/2014/main" id="{EE80934E-D8C3-00F3-66AC-348657AD2C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0552" y="207395"/>
            <a:ext cx="2148840" cy="2148840"/>
          </a:xfrm>
          <a:prstGeom prst="rect">
            <a:avLst/>
          </a:prstGeom>
        </p:spPr>
      </p:pic>
      <p:pic>
        <p:nvPicPr>
          <p:cNvPr id="8" name="Picture 7" descr="Notification Vector Art &amp; Graphics ...">
            <a:extLst>
              <a:ext uri="{FF2B5EF4-FFF2-40B4-BE49-F238E27FC236}">
                <a16:creationId xmlns:a16="http://schemas.microsoft.com/office/drawing/2014/main" id="{50921DAB-723B-E2FC-CDB9-F6DDE349AF18}"/>
              </a:ext>
            </a:extLst>
          </p:cNvPr>
          <p:cNvPicPr>
            <a:picLocks noChangeAspect="1"/>
          </p:cNvPicPr>
          <p:nvPr/>
        </p:nvPicPr>
        <p:blipFill>
          <a:blip r:embed="rId6"/>
          <a:stretch>
            <a:fillRect/>
          </a:stretch>
        </p:blipFill>
        <p:spPr>
          <a:xfrm>
            <a:off x="8104891" y="3952823"/>
            <a:ext cx="3902127" cy="2852618"/>
          </a:xfrm>
          <a:prstGeom prst="rect">
            <a:avLst/>
          </a:prstGeom>
        </p:spPr>
      </p:pic>
    </p:spTree>
    <p:extLst>
      <p:ext uri="{BB962C8B-B14F-4D97-AF65-F5344CB8AC3E}">
        <p14:creationId xmlns:p14="http://schemas.microsoft.com/office/powerpoint/2010/main" val="127305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c2eea4-5dc1-439f-bc9f-f40eaf8b8599">
      <Terms xmlns="http://schemas.microsoft.com/office/infopath/2007/PartnerControls"/>
    </lcf76f155ced4ddcb4097134ff3c332f>
    <TaxCatchAll xmlns="999a219b-8c86-4876-a8d9-038b1425d1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1BC49D0EB6734BBDB4845DBED099AF" ma:contentTypeVersion="12" ma:contentTypeDescription="Create a new document." ma:contentTypeScope="" ma:versionID="a640c1ce7932f5530917bf5ae93e2408">
  <xsd:schema xmlns:xsd="http://www.w3.org/2001/XMLSchema" xmlns:xs="http://www.w3.org/2001/XMLSchema" xmlns:p="http://schemas.microsoft.com/office/2006/metadata/properties" xmlns:ns2="b5c2eea4-5dc1-439f-bc9f-f40eaf8b8599" xmlns:ns3="999a219b-8c86-4876-a8d9-038b1425d18c" targetNamespace="http://schemas.microsoft.com/office/2006/metadata/properties" ma:root="true" ma:fieldsID="550eb41514c1047f029bc5ab49e82f84" ns2:_="" ns3:_="">
    <xsd:import namespace="b5c2eea4-5dc1-439f-bc9f-f40eaf8b8599"/>
    <xsd:import namespace="999a219b-8c86-4876-a8d9-038b1425d1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2eea4-5dc1-439f-bc9f-f40eaf8b85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86eeb93-ab87-4643-9fb0-ebc481b02d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9a219b-8c86-4876-a8d9-038b1425d18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116064-723d-4d68-a434-7948e1e842aa}" ma:internalName="TaxCatchAll" ma:showField="CatchAllData" ma:web="999a219b-8c86-4876-a8d9-038b1425d1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7B3EC3-7B1D-4D05-B955-A334B4284566}">
  <ds:schemaRefs>
    <ds:schemaRef ds:uri="http://schemas.microsoft.com/sharepoint/v3/contenttype/forms"/>
  </ds:schemaRefs>
</ds:datastoreItem>
</file>

<file path=customXml/itemProps2.xml><?xml version="1.0" encoding="utf-8"?>
<ds:datastoreItem xmlns:ds="http://schemas.openxmlformats.org/officeDocument/2006/customXml" ds:itemID="{6BDB55B8-208B-4B1D-955E-2DFF33752E0C}">
  <ds:schemaRefs>
    <ds:schemaRef ds:uri="http://purl.org/dc/dcmitype/"/>
    <ds:schemaRef ds:uri="c6ab6d98-971a-4023-9017-18be7b5188dd"/>
    <ds:schemaRef ds:uri="http://schemas.microsoft.com/office/2006/metadata/properties"/>
    <ds:schemaRef ds:uri="http://www.w3.org/XML/1998/namespace"/>
    <ds:schemaRef ds:uri="30c161cd-394f-4610-a024-f4e0670349c4"/>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b5c2eea4-5dc1-439f-bc9f-f40eaf8b8599"/>
    <ds:schemaRef ds:uri="999a219b-8c86-4876-a8d9-038b1425d18c"/>
  </ds:schemaRefs>
</ds:datastoreItem>
</file>

<file path=customXml/itemProps3.xml><?xml version="1.0" encoding="utf-8"?>
<ds:datastoreItem xmlns:ds="http://schemas.openxmlformats.org/officeDocument/2006/customXml" ds:itemID="{30BD148A-BA6C-461C-B3AB-7C5120081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2eea4-5dc1-439f-bc9f-f40eaf8b8599"/>
    <ds:schemaRef ds:uri="999a219b-8c86-4876-a8d9-038b1425d1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333</TotalTime>
  <Words>751</Words>
  <Application>Microsoft Office PowerPoint</Application>
  <PresentationFormat>Custom</PresentationFormat>
  <Paragraphs>67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Arial</vt:lpstr>
      <vt:lpstr>Century Gothic Paneuropean Bold</vt:lpstr>
      <vt:lpstr>Century Gothic Paneuropean</vt:lpstr>
      <vt:lpstr>Calibri</vt:lpstr>
      <vt:lpstr>Century Gothic</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Institute Presentation Template</dc:title>
  <dc:creator>GABRIELLE M SANTACRUZE</dc:creator>
  <cp:lastModifiedBy>LILLIAN M CAPLES</cp:lastModifiedBy>
  <cp:revision>88</cp:revision>
  <dcterms:created xsi:type="dcterms:W3CDTF">2006-08-16T00:00:00Z</dcterms:created>
  <dcterms:modified xsi:type="dcterms:W3CDTF">2025-02-06T21:56:01Z</dcterms:modified>
  <dc:identifier>DAGIDIOJzg4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0x0101003C1BC49D0EB6734BBDB4845DBED099AF</vt:lpwstr>
  </property>
  <property fmtid="{D5CDD505-2E9C-101B-9397-08002B2CF9AE}" pid="3" name="MediaServiceImageTags">
    <vt:lpwstr/>
  </property>
</Properties>
</file>