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75" r:id="rId6"/>
    <p:sldId id="257" r:id="rId7"/>
    <p:sldId id="258" r:id="rId8"/>
    <p:sldId id="260" r:id="rId9"/>
    <p:sldId id="259" r:id="rId10"/>
    <p:sldId id="263" r:id="rId11"/>
    <p:sldId id="262" r:id="rId12"/>
    <p:sldId id="261" r:id="rId13"/>
    <p:sldId id="268" r:id="rId14"/>
    <p:sldId id="269" r:id="rId15"/>
    <p:sldId id="270" r:id="rId16"/>
    <p:sldId id="276" r:id="rId17"/>
    <p:sldId id="264" r:id="rId18"/>
    <p:sldId id="265" r:id="rId19"/>
    <p:sldId id="266" r:id="rId20"/>
    <p:sldId id="267" r:id="rId21"/>
    <p:sldId id="277" r:id="rId22"/>
    <p:sldId id="279" r:id="rId23"/>
    <p:sldId id="281" r:id="rId2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275658B-509B-9A3D-2072-079B45DAC38A}" v="600" dt="2024-08-07T21:35:35.1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1F212C9-9857-F145-9B97-74D0F0D2F87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EE644EC-82FF-D442-BFFB-E127969EA56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9321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12C9-9857-F145-9B97-74D0F0D2F87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44EC-82FF-D442-BFFB-E127969EA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053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12C9-9857-F145-9B97-74D0F0D2F87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44EC-82FF-D442-BFFB-E127969EA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3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12C9-9857-F145-9B97-74D0F0D2F87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44EC-82FF-D442-BFFB-E127969EA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878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1F212C9-9857-F145-9B97-74D0F0D2F87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EE644EC-82FF-D442-BFFB-E127969EA56E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659437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12C9-9857-F145-9B97-74D0F0D2F87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44EC-82FF-D442-BFFB-E127969EA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445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12C9-9857-F145-9B97-74D0F0D2F87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44EC-82FF-D442-BFFB-E127969EA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0660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12C9-9857-F145-9B97-74D0F0D2F87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44EC-82FF-D442-BFFB-E127969EA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071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12C9-9857-F145-9B97-74D0F0D2F87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644EC-82FF-D442-BFFB-E127969EA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04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1F212C9-9857-F145-9B97-74D0F0D2F87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BEE644EC-82FF-D442-BFFB-E127969EA56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91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1F212C9-9857-F145-9B97-74D0F0D2F87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BEE644EC-82FF-D442-BFFB-E127969EA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31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1F212C9-9857-F145-9B97-74D0F0D2F876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EE644EC-82FF-D442-BFFB-E127969EA56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78096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sk12.org/Policy_Manual/pm/6000/6046_Harassment_Intim%20idation_Bullying_Cyberbullying.%20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lickr.com/photos/lwr/7707319770/in/set-1166392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C8038EC-7218-AE6C-A6F8-7F23A2368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4338" y="132735"/>
            <a:ext cx="6753378" cy="473914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dirty="0">
                <a:solidFill>
                  <a:schemeClr val="tx1"/>
                </a:solidFill>
                <a:latin typeface="+mj-lt"/>
              </a:rPr>
              <a:t>Welcome to South Park  Elementary</a:t>
            </a:r>
          </a:p>
          <a:p>
            <a:pPr>
              <a:lnSpc>
                <a:spcPct val="100000"/>
              </a:lnSpc>
            </a:pPr>
            <a:r>
              <a:rPr lang="en-US" sz="4400" dirty="0">
                <a:solidFill>
                  <a:schemeClr val="tx1"/>
                </a:solidFill>
                <a:latin typeface="+mj-lt"/>
              </a:rPr>
              <a:t>Annual Title One</a:t>
            </a:r>
          </a:p>
          <a:p>
            <a:pPr>
              <a:lnSpc>
                <a:spcPct val="100000"/>
              </a:lnSpc>
            </a:pPr>
            <a:r>
              <a:rPr lang="en-US" sz="4400" dirty="0">
                <a:solidFill>
                  <a:schemeClr val="tx1"/>
                </a:solidFill>
                <a:latin typeface="+mj-lt"/>
              </a:rPr>
              <a:t>Meeting</a:t>
            </a: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D7C000-916D-5C99-3891-2118B8A4E8F3}"/>
              </a:ext>
            </a:extLst>
          </p:cNvPr>
          <p:cNvSpPr txBox="1"/>
          <p:nvPr/>
        </p:nvSpPr>
        <p:spPr>
          <a:xfrm>
            <a:off x="417597" y="3553551"/>
            <a:ext cx="2931978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200" b="1" dirty="0">
                <a:solidFill>
                  <a:schemeClr val="bg1"/>
                </a:solidFill>
              </a:rPr>
              <a:t>August 27, 2024</a:t>
            </a:r>
          </a:p>
          <a:p>
            <a:r>
              <a:rPr lang="en-US" sz="2200" b="1" dirty="0">
                <a:solidFill>
                  <a:schemeClr val="bg1"/>
                </a:solidFill>
              </a:rPr>
              <a:t>9:00am &amp; 4:30pm</a:t>
            </a:r>
          </a:p>
          <a:p>
            <a:r>
              <a:rPr lang="en-US" sz="2200" b="1" dirty="0">
                <a:solidFill>
                  <a:schemeClr val="bg1"/>
                </a:solidFill>
              </a:rPr>
              <a:t>Multi-Purpose Room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6CE913-8385-6390-FA31-5700FA841E74}"/>
              </a:ext>
            </a:extLst>
          </p:cNvPr>
          <p:cNvSpPr txBox="1"/>
          <p:nvPr/>
        </p:nvSpPr>
        <p:spPr>
          <a:xfrm>
            <a:off x="414338" y="4961936"/>
            <a:ext cx="5750488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/>
              <a:t>Felicia Strickland, Principal</a:t>
            </a:r>
          </a:p>
          <a:p>
            <a:r>
              <a:rPr lang="en-US" b="1" dirty="0"/>
              <a:t>Tara Edward, Assistant Principal</a:t>
            </a:r>
          </a:p>
          <a:p>
            <a:r>
              <a:rPr lang="en-US" b="1" dirty="0"/>
              <a:t>Katena Jones, PLC Coach</a:t>
            </a:r>
          </a:p>
          <a:p>
            <a:endParaRPr lang="en-US" b="1" dirty="0"/>
          </a:p>
        </p:txBody>
      </p:sp>
      <p:pic>
        <p:nvPicPr>
          <p:cNvPr id="5" name="Content Placeholder 4" descr="A logo of a school mascot&#10;&#10;Description automatically generated">
            <a:extLst>
              <a:ext uri="{FF2B5EF4-FFF2-40B4-BE49-F238E27FC236}">
                <a16:creationId xmlns:a16="http://schemas.microsoft.com/office/drawing/2014/main" id="{93643A28-5401-7659-FDDF-8832D7B820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17013" y="1711656"/>
            <a:ext cx="6171166" cy="4452649"/>
          </a:xfrm>
        </p:spPr>
      </p:pic>
    </p:spTree>
    <p:extLst>
      <p:ext uri="{BB962C8B-B14F-4D97-AF65-F5344CB8AC3E}">
        <p14:creationId xmlns:p14="http://schemas.microsoft.com/office/powerpoint/2010/main" val="1605035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25322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500"/>
              <a:t>P.T.O</a:t>
            </a:r>
            <a:br>
              <a:rPr lang="en-US" sz="5500"/>
            </a:br>
            <a:br>
              <a:rPr lang="en-US" sz="5500"/>
            </a:br>
            <a:endParaRPr lang="en-US" sz="55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43052"/>
            <a:ext cx="10178322" cy="5043486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sz="4000" dirty="0"/>
              <a:t>What is P.T.O.? </a:t>
            </a:r>
          </a:p>
          <a:p>
            <a:pPr marL="0" indent="0">
              <a:buNone/>
            </a:pPr>
            <a:r>
              <a:rPr lang="en-US" sz="4000" dirty="0"/>
              <a:t>• The South Park Elementary School’s Parent Teacher Organization is a dedicated organization of parents, teachers, administrators, and community leaders whose goal is to strengthen, enhance, and encourage the educational and social environment of South Park Elementary.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043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6"/>
            <a:ext cx="10178322" cy="9606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600"/>
              <a:t>P.T.O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43052"/>
            <a:ext cx="10178322" cy="5043486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sz="4500" dirty="0"/>
              <a:t>• Bridge the Gap between the school community and the parent community that exist </a:t>
            </a:r>
          </a:p>
          <a:p>
            <a:pPr marL="0" indent="0">
              <a:buNone/>
            </a:pPr>
            <a:r>
              <a:rPr lang="en-US" sz="4500" dirty="0"/>
              <a:t>• The desire is that the Parents of South Park Elementary have an Active Voice in decision making </a:t>
            </a:r>
          </a:p>
          <a:p>
            <a:pPr marL="0" indent="0">
              <a:buNone/>
            </a:pPr>
            <a:r>
              <a:rPr lang="en-US" sz="4500" dirty="0"/>
              <a:t>• We want to build a solid relationship that will help increase student achievement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71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6"/>
            <a:ext cx="10178322" cy="9606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600"/>
              <a:t>P.T.O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43052"/>
            <a:ext cx="10178322" cy="53149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/>
              <a:t>Why should I join the P.T.O.? </a:t>
            </a:r>
          </a:p>
          <a:p>
            <a:pPr marL="0" indent="0">
              <a:buNone/>
            </a:pPr>
            <a:r>
              <a:rPr lang="en-US" sz="3500"/>
              <a:t>• Get Connected</a:t>
            </a:r>
          </a:p>
          <a:p>
            <a:pPr marL="0" indent="0">
              <a:buNone/>
            </a:pPr>
            <a:r>
              <a:rPr lang="en-US" sz="3500"/>
              <a:t>• Discover Great Resources </a:t>
            </a:r>
          </a:p>
          <a:p>
            <a:pPr marL="0" indent="0">
              <a:buNone/>
            </a:pPr>
            <a:r>
              <a:rPr lang="en-US" sz="3500"/>
              <a:t>• Tap into a Network </a:t>
            </a:r>
          </a:p>
          <a:p>
            <a:pPr marL="0" indent="0">
              <a:buNone/>
            </a:pPr>
            <a:r>
              <a:rPr lang="en-US" sz="3500"/>
              <a:t>• Watch Yourself Grow </a:t>
            </a:r>
          </a:p>
          <a:p>
            <a:pPr marL="0" indent="0">
              <a:buNone/>
            </a:pPr>
            <a:r>
              <a:rPr lang="en-US" sz="3500"/>
              <a:t>• Speak Up</a:t>
            </a:r>
            <a:br>
              <a:rPr lang="en-US" sz="3500"/>
            </a:br>
            <a:r>
              <a:rPr lang="en-US" sz="3500"/>
              <a:t>• Witness Improvement </a:t>
            </a:r>
          </a:p>
          <a:p>
            <a:pPr marL="0" indent="0">
              <a:buNone/>
            </a:pPr>
            <a:r>
              <a:rPr lang="en-US" sz="3500"/>
              <a:t>• Be a Role Model </a:t>
            </a:r>
          </a:p>
          <a:p>
            <a:pPr marL="0" indent="0">
              <a:buNone/>
            </a:pPr>
            <a:r>
              <a:rPr lang="en-US" sz="3500"/>
              <a:t>• Enjoy Substantial Benefits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08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F6280-4E2C-AC31-EFF7-127B14B16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DAD107-A55D-DB74-31B6-E7EBFBE6C8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September 2, 2024-Labor Day/No school  </a:t>
            </a:r>
          </a:p>
          <a:p>
            <a:r>
              <a:rPr lang="en-US" dirty="0"/>
              <a:t>September 5, 2024-Parent-Teacher Conference@4:00-7:00pm </a:t>
            </a:r>
          </a:p>
          <a:p>
            <a:r>
              <a:rPr lang="en-US" dirty="0"/>
              <a:t>September 25, 2024 @ 9:00amHispanic Heritage Program</a:t>
            </a:r>
          </a:p>
          <a:p>
            <a:r>
              <a:rPr lang="en-US" dirty="0"/>
              <a:t>After-School Tutoring</a:t>
            </a:r>
          </a:p>
          <a:p>
            <a:pPr lvl="1"/>
            <a:r>
              <a:rPr lang="en-US" dirty="0"/>
              <a:t>Tuesdays and Thursday </a:t>
            </a:r>
          </a:p>
          <a:p>
            <a:pPr lvl="1"/>
            <a:r>
              <a:rPr lang="en-US" dirty="0"/>
              <a:t>September 9-April 12, 2025</a:t>
            </a:r>
          </a:p>
          <a:p>
            <a:pPr lvl="1"/>
            <a:r>
              <a:rPr lang="en-US" dirty="0"/>
              <a:t>3:30-5:00pm</a:t>
            </a:r>
          </a:p>
        </p:txBody>
      </p:sp>
    </p:spTree>
    <p:extLst>
      <p:ext uri="{BB962C8B-B14F-4D97-AF65-F5344CB8AC3E}">
        <p14:creationId xmlns:p14="http://schemas.microsoft.com/office/powerpoint/2010/main" val="902584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230366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/>
              <a:t>BULLYING POLICY AND SCHOOL PROCEDURES </a:t>
            </a:r>
            <a:br>
              <a:rPr lang="en-US" sz="6000"/>
            </a:b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014536"/>
            <a:ext cx="10178322" cy="46005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000"/>
          </a:p>
          <a:p>
            <a:pPr marL="0" indent="0" algn="ctr">
              <a:buNone/>
            </a:pPr>
            <a:r>
              <a:rPr lang="en-US" sz="3000"/>
              <a:t>SCS 6046 </a:t>
            </a:r>
          </a:p>
          <a:p>
            <a:pPr marL="0" indent="0" algn="ctr">
              <a:buNone/>
            </a:pPr>
            <a:endParaRPr lang="en-US" sz="3000"/>
          </a:p>
          <a:p>
            <a:pPr marL="0" indent="0" algn="ctr">
              <a:buNone/>
            </a:pPr>
            <a:r>
              <a:rPr lang="en-US">
                <a:hlinkClick r:id="rId2"/>
              </a:rPr>
              <a:t>http://www.scsk12.org/</a:t>
            </a:r>
            <a:r>
              <a:rPr lang="en-US" err="1">
                <a:hlinkClick r:id="rId2"/>
              </a:rPr>
              <a:t>Policy_Manual</a:t>
            </a:r>
            <a:r>
              <a:rPr lang="en-US">
                <a:hlinkClick r:id="rId2"/>
              </a:rPr>
              <a:t>/pm/6000/6046_Harassment_Intim </a:t>
            </a:r>
            <a:r>
              <a:rPr lang="en-US" err="1">
                <a:hlinkClick r:id="rId2"/>
              </a:rPr>
              <a:t>idation_Bullying_Cyberbullying</a:t>
            </a:r>
            <a:r>
              <a:rPr lang="en-US">
                <a:hlinkClick r:id="rId2"/>
              </a:rPr>
              <a:t>. pdf  </a:t>
            </a:r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7656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100"/>
              <a:t>WHAT IS BULLYING? </a:t>
            </a:r>
            <a:br>
              <a:rPr lang="en-US" sz="6000"/>
            </a:b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43052"/>
            <a:ext cx="10178322" cy="53149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/>
              <a:t>Bullying- </a:t>
            </a:r>
            <a:r>
              <a:rPr lang="en-US" sz="4000">
                <a:solidFill>
                  <a:srgbClr val="FF0000"/>
                </a:solidFill>
              </a:rPr>
              <a:t>intentional repeated </a:t>
            </a:r>
            <a:r>
              <a:rPr lang="en-US" sz="4000"/>
              <a:t>aggressive attacks towards someone. It happens </a:t>
            </a:r>
            <a:r>
              <a:rPr lang="en-US" sz="4000">
                <a:solidFill>
                  <a:srgbClr val="FF0000"/>
                </a:solidFill>
              </a:rPr>
              <a:t>more than once</a:t>
            </a:r>
            <a:r>
              <a:rPr lang="en-US" sz="4000"/>
              <a:t>. </a:t>
            </a:r>
          </a:p>
          <a:p>
            <a:endParaRPr lang="en-US" sz="4000"/>
          </a:p>
          <a:p>
            <a:r>
              <a:rPr lang="en-US" sz="4000"/>
              <a:t>Physical</a:t>
            </a:r>
          </a:p>
          <a:p>
            <a:r>
              <a:rPr lang="en-US" sz="4000"/>
              <a:t>Verbal </a:t>
            </a:r>
          </a:p>
          <a:p>
            <a:r>
              <a:rPr lang="en-US" sz="4000"/>
              <a:t>Social  </a:t>
            </a:r>
          </a:p>
          <a:p>
            <a:r>
              <a:rPr lang="en-US" sz="4000"/>
              <a:t>Cyber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66BFC8-4AB8-296D-3F5F-29D19E5D6579}"/>
              </a:ext>
            </a:extLst>
          </p:cNvPr>
          <p:cNvSpPr txBox="1"/>
          <p:nvPr/>
        </p:nvSpPr>
        <p:spPr>
          <a:xfrm>
            <a:off x="4597764" y="3054147"/>
            <a:ext cx="327464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/>
              <a:t>Four Types of Bullying</a:t>
            </a:r>
          </a:p>
        </p:txBody>
      </p:sp>
    </p:spTree>
    <p:extLst>
      <p:ext uri="{BB962C8B-B14F-4D97-AF65-F5344CB8AC3E}">
        <p14:creationId xmlns:p14="http://schemas.microsoft.com/office/powerpoint/2010/main" val="2362660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100"/>
              <a:t>WHY DO CHILDREN BULLY? </a:t>
            </a:r>
            <a:br>
              <a:rPr lang="en-US" sz="6000"/>
            </a:b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43052"/>
            <a:ext cx="10178322" cy="5043486"/>
          </a:xfrm>
        </p:spPr>
        <p:txBody>
          <a:bodyPr>
            <a:normAutofit lnSpcReduction="10000"/>
          </a:bodyPr>
          <a:lstStyle/>
          <a:p>
            <a:r>
              <a:rPr lang="en-US" sz="3000"/>
              <a:t>To get power and control over other kids. </a:t>
            </a:r>
          </a:p>
          <a:p>
            <a:endParaRPr lang="en-US" sz="3000"/>
          </a:p>
          <a:p>
            <a:r>
              <a:rPr lang="en-US" sz="3000"/>
              <a:t>Some kids who bully feel bad about themselves, so they try to make others feel worse. </a:t>
            </a:r>
          </a:p>
          <a:p>
            <a:endParaRPr lang="en-US" sz="3000"/>
          </a:p>
          <a:p>
            <a:r>
              <a:rPr lang="en-US" sz="3000"/>
              <a:t>Some might think highly of themselves and think that it’s okay to be mean. </a:t>
            </a:r>
          </a:p>
          <a:p>
            <a:endParaRPr lang="en-US" sz="3000"/>
          </a:p>
          <a:p>
            <a:pPr marL="0" indent="0">
              <a:buNone/>
            </a:pPr>
            <a:r>
              <a:rPr lang="en-US" sz="3000"/>
              <a:t>• </a:t>
            </a:r>
            <a:r>
              <a:rPr lang="en-US" sz="3000" i="1"/>
              <a:t>*</a:t>
            </a:r>
            <a:r>
              <a:rPr lang="en-US" sz="3000" b="1" i="1"/>
              <a:t>Remember</a:t>
            </a:r>
            <a:r>
              <a:rPr lang="en-US" sz="3000" i="1"/>
              <a:t>, bullies think they have all the power, but they don’t! </a:t>
            </a:r>
            <a:endParaRPr lang="en-US" sz="3000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138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/>
              <a:t>HOW CAN YOU HELP? </a:t>
            </a:r>
            <a:br>
              <a:rPr lang="en-US" sz="6000"/>
            </a:b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43052"/>
            <a:ext cx="10178322" cy="504348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3000" dirty="0"/>
              <a:t>• Support South Park’s Zero Tolerance Policy </a:t>
            </a:r>
          </a:p>
          <a:p>
            <a:pPr marL="0" indent="0">
              <a:buNone/>
            </a:pPr>
            <a:endParaRPr lang="en-US" sz="3000"/>
          </a:p>
          <a:p>
            <a:pPr marL="0" indent="0">
              <a:buNone/>
            </a:pPr>
            <a:r>
              <a:rPr lang="en-US" sz="3000" dirty="0"/>
              <a:t>• Talk with your children about bullying </a:t>
            </a:r>
          </a:p>
          <a:p>
            <a:pPr marL="0" indent="0">
              <a:buNone/>
            </a:pPr>
            <a:endParaRPr lang="en-US" sz="3000"/>
          </a:p>
          <a:p>
            <a:pPr marL="0" indent="0">
              <a:buNone/>
            </a:pPr>
            <a:r>
              <a:rPr lang="en-US" sz="3000" dirty="0"/>
              <a:t>• If your child is a victim of bullying tell them to tell an adult (teacher/administration team) or you may contact the administration team.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731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3B3D315-2706-4149-873C-331EDFAFEF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99722A-4BEF-7B69-B7FA-9990531BA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949642"/>
            <a:ext cx="4882422" cy="1492132"/>
          </a:xfrm>
        </p:spPr>
        <p:txBody>
          <a:bodyPr>
            <a:normAutofit/>
          </a:bodyPr>
          <a:lstStyle/>
          <a:p>
            <a:r>
              <a:rPr lang="en-US" dirty="0"/>
              <a:t>Thank you!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D04E398-086D-467C-B390-9F9079FA7A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20E344BB-E23E-4198-B2C7-8E752C6A9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90140" y="61344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id="{70E57902-69A7-F75D-E191-528BB3F774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99261" y="1619392"/>
            <a:ext cx="3217333" cy="3217333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52F9B3-2912-506C-CE4C-DA5DDC0AB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3483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C8038EC-7218-AE6C-A6F8-7F23A2368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14338" y="132735"/>
            <a:ext cx="6753378" cy="47391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4400" dirty="0" err="1">
                <a:solidFill>
                  <a:schemeClr val="tx1"/>
                </a:solidFill>
                <a:latin typeface="+mj-lt"/>
              </a:rPr>
              <a:t>Estás</a:t>
            </a:r>
            <a:r>
              <a:rPr lang="en-US" sz="4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+mj-lt"/>
              </a:rPr>
              <a:t>invitado</a:t>
            </a:r>
            <a:r>
              <a:rPr lang="en-US" sz="4400" dirty="0">
                <a:solidFill>
                  <a:schemeClr val="tx1"/>
                </a:solidFill>
                <a:latin typeface="+mj-lt"/>
              </a:rPr>
              <a:t> a la Escuela Primaria de South Park
</a:t>
            </a:r>
            <a:r>
              <a:rPr lang="en-US" sz="4400" dirty="0" err="1">
                <a:solidFill>
                  <a:schemeClr val="tx1"/>
                </a:solidFill>
                <a:latin typeface="+mj-lt"/>
              </a:rPr>
              <a:t>Título</a:t>
            </a:r>
            <a:r>
              <a:rPr lang="en-US" sz="44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4400" dirty="0" err="1">
                <a:solidFill>
                  <a:schemeClr val="tx1"/>
                </a:solidFill>
                <a:latin typeface="+mj-lt"/>
              </a:rPr>
              <a:t>Anual</a:t>
            </a:r>
            <a:r>
              <a:rPr lang="en-US" sz="4400" dirty="0">
                <a:solidFill>
                  <a:schemeClr val="tx1"/>
                </a:solidFill>
                <a:latin typeface="+mj-lt"/>
              </a:rPr>
              <a:t> Uno
</a:t>
            </a:r>
            <a:r>
              <a:rPr lang="en-US" sz="4400" dirty="0" err="1">
                <a:solidFill>
                  <a:schemeClr val="tx1"/>
                </a:solidFill>
                <a:latin typeface="+mj-lt"/>
              </a:rPr>
              <a:t>Reunión</a:t>
            </a:r>
            <a:endParaRPr lang="en-US" sz="6000" dirty="0">
              <a:solidFill>
                <a:schemeClr val="tx1"/>
              </a:solidFill>
              <a:latin typeface="+mj-lt"/>
            </a:endParaRPr>
          </a:p>
          <a:p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4D7C000-916D-5C99-3891-2118B8A4E8F3}"/>
              </a:ext>
            </a:extLst>
          </p:cNvPr>
          <p:cNvSpPr txBox="1"/>
          <p:nvPr/>
        </p:nvSpPr>
        <p:spPr>
          <a:xfrm>
            <a:off x="996550" y="3383982"/>
            <a:ext cx="5747229" cy="110799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s-ES" sz="2200" b="1" dirty="0">
                <a:solidFill>
                  <a:schemeClr val="bg1"/>
                </a:solidFill>
              </a:rPr>
              <a:t>Cuándo: Martes 27 de agosto de 2024
		9:00 a.m. y 4:30 p.m.
Dónde: Salón de Usos Múltiples</a:t>
            </a:r>
            <a:endParaRPr lang="en-US" sz="2200" b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6CE913-8385-6390-FA31-5700FA841E74}"/>
              </a:ext>
            </a:extLst>
          </p:cNvPr>
          <p:cNvSpPr txBox="1"/>
          <p:nvPr/>
        </p:nvSpPr>
        <p:spPr>
          <a:xfrm>
            <a:off x="790432" y="4963976"/>
            <a:ext cx="5750488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/>
              <a:t>Felicia Strickland, </a:t>
            </a:r>
            <a:r>
              <a:rPr lang="en-US" b="1" dirty="0" err="1"/>
              <a:t>Directora</a:t>
            </a:r>
            <a:r>
              <a:rPr lang="en-US" b="1" dirty="0"/>
              <a:t>
Tara Edward, </a:t>
            </a:r>
            <a:r>
              <a:rPr lang="en-US" b="1" dirty="0" err="1"/>
              <a:t>subdirectora</a:t>
            </a:r>
            <a:r>
              <a:rPr lang="en-US" b="1" dirty="0"/>
              <a:t>
</a:t>
            </a:r>
            <a:r>
              <a:rPr lang="en-US" b="1" dirty="0" err="1"/>
              <a:t>Katena</a:t>
            </a:r>
            <a:r>
              <a:rPr lang="en-US" b="1" dirty="0"/>
              <a:t> Jones, </a:t>
            </a:r>
            <a:r>
              <a:rPr lang="en-US" b="1" dirty="0" err="1"/>
              <a:t>entrenadora</a:t>
            </a:r>
            <a:r>
              <a:rPr lang="en-US" b="1" dirty="0"/>
              <a:t> de PLC</a:t>
            </a:r>
          </a:p>
        </p:txBody>
      </p:sp>
      <p:pic>
        <p:nvPicPr>
          <p:cNvPr id="5" name="Content Placeholder 4" descr="A logo of a school mascot&#10;&#10;Description automatically generated">
            <a:extLst>
              <a:ext uri="{FF2B5EF4-FFF2-40B4-BE49-F238E27FC236}">
                <a16:creationId xmlns:a16="http://schemas.microsoft.com/office/drawing/2014/main" id="{93643A28-5401-7659-FDDF-8832D7B820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17013" y="1711656"/>
            <a:ext cx="6171166" cy="4452649"/>
          </a:xfrm>
        </p:spPr>
      </p:pic>
    </p:spTree>
    <p:extLst>
      <p:ext uri="{BB962C8B-B14F-4D97-AF65-F5344CB8AC3E}">
        <p14:creationId xmlns:p14="http://schemas.microsoft.com/office/powerpoint/2010/main" val="194044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2231" y="894690"/>
            <a:ext cx="4816208" cy="1214330"/>
          </a:xfrm>
        </p:spPr>
        <p:txBody>
          <a:bodyPr anchor="t">
            <a:noAutofit/>
          </a:bodyPr>
          <a:lstStyle/>
          <a:p>
            <a:pPr eaLnBrk="1" hangingPunct="1">
              <a:defRPr/>
            </a:pPr>
            <a:r>
              <a:rPr lang="en-US" sz="4800" b="1">
                <a:latin typeface="+mn-lt"/>
              </a:rPr>
              <a:t>Academic Progress</a:t>
            </a:r>
            <a:br>
              <a:rPr lang="en-US" sz="4000" b="1">
                <a:latin typeface="+mn-lt"/>
              </a:rPr>
            </a:br>
            <a:endParaRPr lang="en-US" sz="4000" b="1">
              <a:latin typeface="+mn-lt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40729" y="2450691"/>
            <a:ext cx="3384330" cy="1956618"/>
          </a:xfrm>
        </p:spPr>
        <p:txBody>
          <a:bodyPr>
            <a:normAutofit/>
          </a:bodyPr>
          <a:lstStyle/>
          <a:p>
            <a:pPr marL="0" indent="0" algn="ctr" eaLnBrk="1" hangingPunct="1">
              <a:buNone/>
            </a:pPr>
            <a:r>
              <a:rPr lang="en-US" sz="5400" b="1"/>
              <a:t>TVAAS Level</a:t>
            </a:r>
          </a:p>
          <a:p>
            <a:pPr marL="0" indent="0" eaLnBrk="1" hangingPunct="1">
              <a:buNone/>
            </a:pPr>
            <a:endParaRPr lang="en-US">
              <a:latin typeface="Berlin Sans FB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ED749C-170E-2ABF-BCFB-0A1921C9A6F6}"/>
              </a:ext>
            </a:extLst>
          </p:cNvPr>
          <p:cNvSpPr txBox="1"/>
          <p:nvPr/>
        </p:nvSpPr>
        <p:spPr>
          <a:xfrm>
            <a:off x="1325059" y="-28640"/>
            <a:ext cx="10135056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5400" b="1" dirty="0"/>
              <a:t>South Park Elementary’s</a:t>
            </a:r>
            <a:endParaRPr lang="en-US" sz="5400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A4D9ADC-8807-65AA-8BA9-0D3B8A75C494}"/>
              </a:ext>
            </a:extLst>
          </p:cNvPr>
          <p:cNvSpPr/>
          <p:nvPr/>
        </p:nvSpPr>
        <p:spPr>
          <a:xfrm>
            <a:off x="4235849" y="3269890"/>
            <a:ext cx="2320412" cy="5555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4AC799-51BA-5A63-8798-2CB0D86818CF}"/>
              </a:ext>
            </a:extLst>
          </p:cNvPr>
          <p:cNvSpPr txBox="1"/>
          <p:nvPr/>
        </p:nvSpPr>
        <p:spPr>
          <a:xfrm>
            <a:off x="3711575" y="6515100"/>
            <a:ext cx="4768850" cy="3175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r>
              <a:rPr lang="en-US"/>
              <a:t>ThePhoto by PhotoAuthor is licensed under CCYYSA.</a:t>
            </a:r>
          </a:p>
        </p:txBody>
      </p:sp>
      <p:pic>
        <p:nvPicPr>
          <p:cNvPr id="14" name="Picture 13" descr="A number in a circle&#10;&#10;Description automatically generated">
            <a:extLst>
              <a:ext uri="{FF2B5EF4-FFF2-40B4-BE49-F238E27FC236}">
                <a16:creationId xmlns:a16="http://schemas.microsoft.com/office/drawing/2014/main" id="{109369C6-0446-6D98-1616-F1F889A709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728861" y="1012632"/>
            <a:ext cx="4894446" cy="489444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1016511-25CC-5E07-B9D3-E90F7E8208DB}"/>
              </a:ext>
            </a:extLst>
          </p:cNvPr>
          <p:cNvSpPr txBox="1"/>
          <p:nvPr/>
        </p:nvSpPr>
        <p:spPr>
          <a:xfrm>
            <a:off x="9718485" y="5973168"/>
            <a:ext cx="1904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This Photo by Unknown Author is licensed under </a:t>
            </a:r>
            <a:r>
              <a:rPr lang="en-US" sz="900" dirty="0">
                <a:hlinkClick r:id="rId4" tooltip="https://creativecommons.org/licenses/by-nc-sa/3.0/"/>
              </a:rPr>
              <a:t>CC BY-SA-NC</a:t>
            </a:r>
            <a:endParaRPr lang="en-US" sz="9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B9824-7899-2C52-CC5E-4B6E4AD94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383" y="0"/>
            <a:ext cx="7026442" cy="6728060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South Park Elementary School  </a:t>
            </a:r>
          </a:p>
          <a:p>
            <a:r>
              <a:rPr lang="en-US" sz="1200" dirty="0"/>
              <a:t>Annual Title I Parent Meeting</a:t>
            </a:r>
          </a:p>
          <a:p>
            <a:pPr algn="ctr"/>
            <a:r>
              <a:rPr lang="en-US" sz="1200" dirty="0"/>
              <a:t>Tuesday,  August 27,  2024 (9:00-10:00am)</a:t>
            </a:r>
          </a:p>
          <a:p>
            <a:pPr algn="ctr"/>
            <a:r>
              <a:rPr lang="en-US" sz="1200" dirty="0"/>
              <a:t>Tuesday, August 27, 2024 (4:30-5:30pm)</a:t>
            </a:r>
          </a:p>
          <a:p>
            <a:r>
              <a:rPr lang="en-US" dirty="0"/>
              <a:t>AGENDA</a:t>
            </a:r>
          </a:p>
          <a:p>
            <a:pPr marL="457200" lvl="1" indent="0">
              <a:buNone/>
            </a:pPr>
            <a:r>
              <a:rPr lang="en-US" sz="1200" b="1" dirty="0"/>
              <a:t>Welcome-AP Edwards</a:t>
            </a:r>
          </a:p>
          <a:p>
            <a:pPr marL="457200" lvl="1" indent="0">
              <a:buNone/>
            </a:pPr>
            <a:r>
              <a:rPr lang="en-US" sz="1200" b="1" dirty="0"/>
              <a:t>The State of South Park Elementary/Review of School’s Data-Principal Strickland</a:t>
            </a:r>
          </a:p>
          <a:p>
            <a:pPr marL="457200" lvl="1" indent="0">
              <a:buNone/>
            </a:pPr>
            <a:r>
              <a:rPr lang="en-US" sz="1200" b="1" dirty="0"/>
              <a:t>Title 1 Part A Facts-PLC Coach K. Jones</a:t>
            </a:r>
          </a:p>
          <a:p>
            <a:pPr lvl="2"/>
            <a:r>
              <a:rPr lang="en-US" sz="1200" dirty="0"/>
              <a:t>Policies for Family Engagement (SCS Family Engagement Policy, Family Compact and ' School’s Engagement Plan)  </a:t>
            </a:r>
          </a:p>
          <a:p>
            <a:pPr lvl="2"/>
            <a:r>
              <a:rPr lang="en-US" sz="1200" dirty="0"/>
              <a:t>Reporting of Students' Progress  </a:t>
            </a:r>
          </a:p>
          <a:p>
            <a:pPr lvl="2"/>
            <a:r>
              <a:rPr lang="en-US" sz="1200" dirty="0"/>
              <a:t>Parent - Teacher Conferences </a:t>
            </a:r>
          </a:p>
          <a:p>
            <a:pPr lvl="2"/>
            <a:r>
              <a:rPr lang="en-US" sz="1200" dirty="0"/>
              <a:t> Parental Involvement Requirements </a:t>
            </a:r>
          </a:p>
          <a:p>
            <a:pPr lvl="2"/>
            <a:r>
              <a:rPr lang="en-US" sz="1200" dirty="0"/>
              <a:t> Availability of Parent Training </a:t>
            </a:r>
          </a:p>
          <a:p>
            <a:pPr lvl="2"/>
            <a:r>
              <a:rPr lang="en-US" sz="1200" dirty="0"/>
              <a:t> School Improvement </a:t>
            </a:r>
          </a:p>
          <a:p>
            <a:pPr lvl="2"/>
            <a:r>
              <a:rPr lang="en-US" sz="1200" dirty="0"/>
              <a:t>Opportunities for additional Parent Meetings </a:t>
            </a:r>
          </a:p>
          <a:p>
            <a:pPr lvl="2"/>
            <a:r>
              <a:rPr lang="en-US" sz="1200" dirty="0"/>
              <a:t>Teacher Qualifications </a:t>
            </a:r>
          </a:p>
          <a:p>
            <a:pPr lvl="2"/>
            <a:r>
              <a:rPr lang="en-US" sz="1200" dirty="0"/>
              <a:t>Parents' Right to Know </a:t>
            </a:r>
          </a:p>
          <a:p>
            <a:pPr lvl="2"/>
            <a:r>
              <a:rPr lang="en-US" sz="1200" dirty="0"/>
              <a:t>Notice of Title I School Status </a:t>
            </a:r>
          </a:p>
          <a:p>
            <a:pPr lvl="2"/>
            <a:r>
              <a:rPr lang="en-US" sz="1200" dirty="0"/>
              <a:t> Student Code of Conduct</a:t>
            </a:r>
          </a:p>
          <a:p>
            <a:pPr marL="914400" lvl="2" indent="0" algn="ctr">
              <a:buNone/>
            </a:pPr>
            <a:r>
              <a:rPr lang="en-US" sz="1200" b="1" dirty="0"/>
              <a:t>Bullying- Counselor Glover</a:t>
            </a:r>
          </a:p>
          <a:p>
            <a:pPr marL="914400" lvl="2" indent="0" algn="ctr">
              <a:buNone/>
            </a:pPr>
            <a:r>
              <a:rPr lang="en-US" sz="1200" b="1" dirty="0"/>
              <a:t>Questions &amp; Answers </a:t>
            </a:r>
          </a:p>
          <a:p>
            <a:pPr marL="914400" lvl="2" indent="0" algn="ctr">
              <a:buNone/>
            </a:pPr>
            <a:r>
              <a:rPr lang="en-US" sz="1200" b="1" dirty="0"/>
              <a:t>Meet your Child's Teacher </a:t>
            </a:r>
          </a:p>
        </p:txBody>
      </p:sp>
    </p:spTree>
    <p:extLst>
      <p:ext uri="{BB962C8B-B14F-4D97-AF65-F5344CB8AC3E}">
        <p14:creationId xmlns:p14="http://schemas.microsoft.com/office/powerpoint/2010/main" val="3551981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2053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DID YOU KNOW? </a:t>
            </a: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14439"/>
            <a:ext cx="10178322" cy="466515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sz="3500" dirty="0"/>
              <a:t>South Park Elementary School is </a:t>
            </a:r>
            <a:r>
              <a:rPr lang="en-US" sz="3500" b="1" dirty="0">
                <a:solidFill>
                  <a:srgbClr val="FFC000"/>
                </a:solidFill>
              </a:rPr>
              <a:t>a federally funded Title 1 school</a:t>
            </a:r>
            <a:r>
              <a:rPr lang="en-US" sz="3500" dirty="0">
                <a:solidFill>
                  <a:srgbClr val="FFC000"/>
                </a:solidFill>
              </a:rPr>
              <a:t>. </a:t>
            </a:r>
          </a:p>
          <a:p>
            <a:r>
              <a:rPr lang="en-US" sz="3500" b="1" dirty="0">
                <a:solidFill>
                  <a:srgbClr val="FFC000"/>
                </a:solidFill>
              </a:rPr>
              <a:t>Funds are available for academic programs and strategies</a:t>
            </a:r>
            <a:r>
              <a:rPr lang="en-US" sz="3500" dirty="0">
                <a:solidFill>
                  <a:srgbClr val="FFC000"/>
                </a:solidFill>
              </a:rPr>
              <a:t>, </a:t>
            </a:r>
            <a:r>
              <a:rPr lang="en-US" sz="3500" dirty="0"/>
              <a:t>additional teachers and other personnel, staff development, materials, supplies, technology, and parent training. </a:t>
            </a:r>
          </a:p>
          <a:p>
            <a:r>
              <a:rPr lang="en-US" sz="3500" dirty="0"/>
              <a:t>Elementary Secondary Education Act (ESEA)/Title I requires that schools </a:t>
            </a:r>
            <a:r>
              <a:rPr lang="en-US" sz="3500" b="1" dirty="0">
                <a:solidFill>
                  <a:srgbClr val="FFC000"/>
                </a:solidFill>
              </a:rPr>
              <a:t>create a positive, supportive learning environment</a:t>
            </a:r>
            <a:r>
              <a:rPr lang="en-US" sz="3500" b="1" dirty="0"/>
              <a:t> </a:t>
            </a:r>
            <a:r>
              <a:rPr lang="en-US" sz="3500" dirty="0"/>
              <a:t>that results in high levels of achievement for all students.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894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2053"/>
          </a:xfrm>
        </p:spPr>
        <p:txBody>
          <a:bodyPr>
            <a:normAutofit fontScale="90000"/>
          </a:bodyPr>
          <a:lstStyle/>
          <a:p>
            <a:pPr algn="ctr"/>
            <a:r>
              <a:rPr lang="en-US"/>
              <a:t>PARENTS’ RIGHT TO KNOW 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14439"/>
            <a:ext cx="10178322" cy="54578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6400" b="1" dirty="0"/>
              <a:t>All parents have the right to request the following: </a:t>
            </a:r>
            <a:endParaRPr lang="en-US" sz="6400" dirty="0"/>
          </a:p>
          <a:p>
            <a:r>
              <a:rPr lang="en-US" sz="6400" dirty="0"/>
              <a:t>A teacher’s professional qualifications, </a:t>
            </a:r>
            <a:r>
              <a:rPr lang="en-US" sz="6400" b="1" dirty="0">
                <a:solidFill>
                  <a:srgbClr val="FFC000"/>
                </a:solidFill>
              </a:rPr>
              <a:t>licensure</a:t>
            </a:r>
            <a:r>
              <a:rPr lang="en-US" sz="6400" dirty="0"/>
              <a:t>, grade(s) certification, waivers </a:t>
            </a:r>
          </a:p>
          <a:p>
            <a:r>
              <a:rPr lang="en-US" sz="6400" dirty="0"/>
              <a:t>A teacher’s baccalaureate and/or graduate degree, fields of endorsement, previous teaching experience </a:t>
            </a:r>
          </a:p>
          <a:p>
            <a:r>
              <a:rPr lang="en-US" sz="6400" dirty="0"/>
              <a:t>A paraprofessional’s qualifications. </a:t>
            </a:r>
          </a:p>
          <a:p>
            <a:r>
              <a:rPr lang="en-US" sz="6400" dirty="0"/>
              <a:t>An assurance that their child’s name, address and </a:t>
            </a:r>
          </a:p>
          <a:p>
            <a:pPr marL="0" indent="0">
              <a:buNone/>
            </a:pPr>
            <a:r>
              <a:rPr lang="en-US" sz="6400" dirty="0"/>
              <a:t>telephone listing not be released to military recruiters.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289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600"/>
              <a:t>PARENTS’ RIGHT TO KNOW 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214439"/>
            <a:ext cx="10178322" cy="52611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700" b="1"/>
              <a:t>All parents will receive information on the following: </a:t>
            </a:r>
            <a:endParaRPr lang="en-US" sz="2700"/>
          </a:p>
          <a:p>
            <a:r>
              <a:rPr lang="en-US" sz="2700"/>
              <a:t>Their </a:t>
            </a:r>
            <a:r>
              <a:rPr lang="en-US" sz="2700" b="1">
                <a:solidFill>
                  <a:srgbClr val="FFC000"/>
                </a:solidFill>
              </a:rPr>
              <a:t>child’s level of achievement </a:t>
            </a:r>
            <a:r>
              <a:rPr lang="en-US" sz="2700"/>
              <a:t>on each of the </a:t>
            </a:r>
            <a:r>
              <a:rPr lang="en-US" sz="2700" b="1">
                <a:solidFill>
                  <a:srgbClr val="FFC000"/>
                </a:solidFill>
              </a:rPr>
              <a:t>state’s academic assessments </a:t>
            </a:r>
            <a:endParaRPr lang="en-US" sz="2700">
              <a:solidFill>
                <a:srgbClr val="FFC000"/>
              </a:solidFill>
            </a:endParaRPr>
          </a:p>
          <a:p>
            <a:r>
              <a:rPr lang="en-US" sz="2700"/>
              <a:t>Notification of right to transfer their child to another school in the district if the student becomes the victim of a violent crime or is assigned to an unsafe school </a:t>
            </a:r>
          </a:p>
          <a:p>
            <a:r>
              <a:rPr lang="en-US" sz="2700"/>
              <a:t>District Family Involvement Policy and School Parent Involvement Policy </a:t>
            </a:r>
          </a:p>
          <a:p>
            <a:r>
              <a:rPr lang="en-US" sz="2700"/>
              <a:t>Their right to public school choice, Supplemental Educational Services and more effective involvement if their child’s school is identified for school improvement </a:t>
            </a:r>
          </a:p>
          <a:p>
            <a:endParaRPr lang="en-US" sz="2700"/>
          </a:p>
        </p:txBody>
      </p:sp>
    </p:spTree>
    <p:extLst>
      <p:ext uri="{BB962C8B-B14F-4D97-AF65-F5344CB8AC3E}">
        <p14:creationId xmlns:p14="http://schemas.microsoft.com/office/powerpoint/2010/main" val="1658375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100"/>
              <a:t>FAMILY ENGAGEMENT POLICY #7009 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75004"/>
            <a:ext cx="10178322" cy="488632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4000" dirty="0"/>
              <a:t>Purpose: </a:t>
            </a:r>
          </a:p>
          <a:p>
            <a:pPr marL="0" indent="0">
              <a:buNone/>
            </a:pPr>
            <a:r>
              <a:rPr lang="en-US" sz="4000" dirty="0"/>
              <a:t>• To </a:t>
            </a:r>
            <a:r>
              <a:rPr lang="en-US" sz="4000" dirty="0">
                <a:solidFill>
                  <a:srgbClr val="FFC000"/>
                </a:solidFill>
              </a:rPr>
              <a:t>partner with families </a:t>
            </a:r>
            <a:r>
              <a:rPr lang="en-US" sz="4000" dirty="0"/>
              <a:t>in an effort to provide MSCS students with a home/school/community environment that </a:t>
            </a:r>
            <a:r>
              <a:rPr lang="en-US" sz="4000" dirty="0">
                <a:solidFill>
                  <a:srgbClr val="FFC000"/>
                </a:solidFill>
              </a:rPr>
              <a:t>encourages academic achievement</a:t>
            </a:r>
            <a:r>
              <a:rPr lang="en-US" sz="4000" dirty="0"/>
              <a:t> and performance standards. </a:t>
            </a:r>
          </a:p>
          <a:p>
            <a:pPr marL="0" indent="0">
              <a:buNone/>
            </a:pPr>
            <a:r>
              <a:rPr lang="en-US" sz="4000" dirty="0"/>
              <a:t>• MSCS Family Engagement Policy </a:t>
            </a:r>
          </a:p>
          <a:p>
            <a:pPr marL="0" indent="0">
              <a:buNone/>
            </a:pPr>
            <a:r>
              <a:rPr lang="en-US" sz="4000" dirty="0"/>
              <a:t>• </a:t>
            </a:r>
            <a:r>
              <a:rPr lang="en-US" sz="4000" dirty="0">
                <a:solidFill>
                  <a:srgbClr val="595959"/>
                </a:solidFill>
              </a:rPr>
              <a:t>SPE</a:t>
            </a:r>
            <a:r>
              <a:rPr lang="en-US" sz="4000" b="1" dirty="0">
                <a:solidFill>
                  <a:srgbClr val="FFC000"/>
                </a:solidFill>
              </a:rPr>
              <a:t> Family Engagement Plan </a:t>
            </a:r>
            <a:endParaRPr lang="en-US" sz="4000" dirty="0">
              <a:solidFill>
                <a:srgbClr val="FFC000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05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/>
              <a:t>SCHOOL/PARENT COMPACT 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10461"/>
            <a:ext cx="10178322" cy="4918952"/>
          </a:xfrm>
        </p:spPr>
        <p:txBody>
          <a:bodyPr>
            <a:normAutofit fontScale="92500" lnSpcReduction="20000"/>
          </a:bodyPr>
          <a:lstStyle/>
          <a:p>
            <a:r>
              <a:rPr lang="en-US" sz="4500" b="1">
                <a:solidFill>
                  <a:srgbClr val="FFC000"/>
                </a:solidFill>
              </a:rPr>
              <a:t>Identifies the mutual responsibility of each party to help Title I students succeed. </a:t>
            </a:r>
            <a:endParaRPr lang="en-US" sz="4500">
              <a:solidFill>
                <a:srgbClr val="FFC000"/>
              </a:solidFill>
            </a:endParaRPr>
          </a:p>
          <a:p>
            <a:r>
              <a:rPr lang="en-US" sz="4500"/>
              <a:t>Jointly developed with parents of Title I students. </a:t>
            </a:r>
          </a:p>
          <a:p>
            <a:r>
              <a:rPr lang="en-US" sz="4500"/>
              <a:t>Outlines how parents, the entire school staff, and students will share responsibility for improved student achievement.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72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6070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100" dirty="0"/>
              <a:t>STUDENT CODE OF </a:t>
            </a:r>
            <a:br>
              <a:rPr lang="en-US" sz="6100"/>
            </a:br>
            <a:r>
              <a:rPr lang="en-US" sz="6100" dirty="0"/>
              <a:t>CONDUCT 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810461"/>
            <a:ext cx="10178322" cy="466515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000" dirty="0"/>
              <a:t>• MSCS chart informing parents and students of the categories of identified inappropriate behavior as well as intervention strategies </a:t>
            </a:r>
          </a:p>
          <a:p>
            <a:pPr marL="0" indent="0">
              <a:buNone/>
            </a:pPr>
            <a:r>
              <a:rPr lang="en-US" sz="4000" dirty="0"/>
              <a:t>• Range of possible disciplinary options when a student engages in a particular behavior or action </a:t>
            </a:r>
          </a:p>
          <a:p>
            <a:pPr marL="0" indent="0">
              <a:buNone/>
            </a:pPr>
            <a:r>
              <a:rPr lang="en-US" sz="4000" dirty="0"/>
              <a:t>• The </a:t>
            </a:r>
            <a:r>
              <a:rPr lang="en-US" sz="4000" b="1" dirty="0">
                <a:solidFill>
                  <a:srgbClr val="FFC000"/>
                </a:solidFill>
              </a:rPr>
              <a:t>Code of Conduct </a:t>
            </a:r>
            <a:r>
              <a:rPr lang="en-US" sz="4000" dirty="0"/>
              <a:t>can be </a:t>
            </a:r>
            <a:r>
              <a:rPr lang="en-US" sz="4000" b="1" dirty="0">
                <a:solidFill>
                  <a:srgbClr val="FFC000"/>
                </a:solidFill>
              </a:rPr>
              <a:t>found</a:t>
            </a:r>
            <a:r>
              <a:rPr lang="en-US" sz="4000" b="1" dirty="0"/>
              <a:t> </a:t>
            </a:r>
            <a:r>
              <a:rPr lang="en-US" sz="4000" dirty="0"/>
              <a:t>in the </a:t>
            </a:r>
            <a:r>
              <a:rPr lang="en-US" sz="4000" b="1" dirty="0">
                <a:solidFill>
                  <a:srgbClr val="FFC000"/>
                </a:solidFill>
              </a:rPr>
              <a:t>Parent Handbook</a:t>
            </a:r>
            <a:r>
              <a:rPr lang="en-US" sz="4000" dirty="0"/>
              <a:t>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8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6D22F-003D-3000-7241-33A29C48C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8320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600" dirty="0"/>
              <a:t>REPORTING PUPIL PROGRESS 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26C2C-163C-F81F-D2EC-124DBF21D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43052"/>
            <a:ext cx="10178322" cy="504348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5400" dirty="0"/>
              <a:t>• Biweekly Tuesday Folders </a:t>
            </a:r>
          </a:p>
          <a:p>
            <a:pPr marL="0" indent="0">
              <a:buNone/>
            </a:pPr>
            <a:r>
              <a:rPr lang="en-US" sz="5400" dirty="0"/>
              <a:t>• PowerSchool</a:t>
            </a:r>
            <a:br>
              <a:rPr lang="en-US" sz="5400" dirty="0"/>
            </a:br>
            <a:r>
              <a:rPr lang="en-US" sz="5400" dirty="0"/>
              <a:t>• Report Cards</a:t>
            </a:r>
            <a:br>
              <a:rPr lang="en-US" sz="5400" dirty="0"/>
            </a:br>
            <a:r>
              <a:rPr lang="en-US" sz="5400" dirty="0"/>
              <a:t>• Progress Reports </a:t>
            </a:r>
          </a:p>
          <a:p>
            <a:pPr marL="0" indent="0">
              <a:buNone/>
            </a:pPr>
            <a:r>
              <a:rPr lang="en-US" sz="5400" dirty="0"/>
              <a:t>• Teacher/Parent Communication </a:t>
            </a:r>
          </a:p>
          <a:p>
            <a:pPr marL="0" indent="0">
              <a:buNone/>
            </a:pPr>
            <a:r>
              <a:rPr lang="en-US" sz="5400" dirty="0"/>
              <a:t>• Benchmark Assessment Data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83020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C44A9AA87A80449AF051892C63A721" ma:contentTypeVersion="18" ma:contentTypeDescription="Create a new document." ma:contentTypeScope="" ma:versionID="208a68cea89c32c4d32c5d5d45bd70ac">
  <xsd:schema xmlns:xsd="http://www.w3.org/2001/XMLSchema" xmlns:xs="http://www.w3.org/2001/XMLSchema" xmlns:p="http://schemas.microsoft.com/office/2006/metadata/properties" xmlns:ns1="http://schemas.microsoft.com/sharepoint/v3" xmlns:ns3="c83f051e-3d3d-4f78-bcc5-1712053af274" xmlns:ns4="92d7a5c1-71ef-4b0c-bf00-08e777b23ef5" targetNamespace="http://schemas.microsoft.com/office/2006/metadata/properties" ma:root="true" ma:fieldsID="4664dc40915f7e2d9c4558d3db260a05" ns1:_="" ns3:_="" ns4:_="">
    <xsd:import namespace="http://schemas.microsoft.com/sharepoint/v3"/>
    <xsd:import namespace="c83f051e-3d3d-4f78-bcc5-1712053af274"/>
    <xsd:import namespace="92d7a5c1-71ef-4b0c-bf00-08e777b23e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SearchPropertie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3f051e-3d3d-4f78-bcc5-1712053af2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d7a5c1-71ef-4b0c-bf00-08e777b23ef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c83f051e-3d3d-4f78-bcc5-1712053af27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960C7A2-7DAF-45E0-85C6-883A428CB2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83f051e-3d3d-4f78-bcc5-1712053af274"/>
    <ds:schemaRef ds:uri="92d7a5c1-71ef-4b0c-bf00-08e777b23e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B0985B7-F82A-4FD6-A3E6-D91686DA6A29}">
  <ds:schemaRefs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92d7a5c1-71ef-4b0c-bf00-08e777b23ef5"/>
    <ds:schemaRef ds:uri="http://schemas.microsoft.com/sharepoint/v3"/>
    <ds:schemaRef ds:uri="http://www.w3.org/XML/1998/namespace"/>
    <ds:schemaRef ds:uri="c83f051e-3d3d-4f78-bcc5-1712053af274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42738A4-692B-44F6-AA40-7275B422A5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{0E3DFA8C-14CC-314B-9D11-2DAB81E1647B}tf10001071</Template>
  <TotalTime>1077</TotalTime>
  <Words>1036</Words>
  <Application>Microsoft Office PowerPoint</Application>
  <PresentationFormat>Widescreen</PresentationFormat>
  <Paragraphs>126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Badge</vt:lpstr>
      <vt:lpstr>PowerPoint Presentation</vt:lpstr>
      <vt:lpstr>Academic Progress </vt:lpstr>
      <vt:lpstr>DID YOU KNOW?  </vt:lpstr>
      <vt:lpstr>PARENTS’ RIGHT TO KNOW   </vt:lpstr>
      <vt:lpstr>PARENTS’ RIGHT TO KNOW   </vt:lpstr>
      <vt:lpstr>FAMILY ENGAGEMENT POLICY #7009   </vt:lpstr>
      <vt:lpstr>SCHOOL/PARENT COMPACT   </vt:lpstr>
      <vt:lpstr>STUDENT CODE OF  CONDUCT   </vt:lpstr>
      <vt:lpstr>REPORTING PUPIL PROGRESS   </vt:lpstr>
      <vt:lpstr>P.T.O  </vt:lpstr>
      <vt:lpstr>P.T.O  </vt:lpstr>
      <vt:lpstr>P.T.O  </vt:lpstr>
      <vt:lpstr>Upcoming Activities</vt:lpstr>
      <vt:lpstr>BULLYING POLICY AND SCHOOL PROCEDURES    </vt:lpstr>
      <vt:lpstr>WHAT IS BULLYING?    </vt:lpstr>
      <vt:lpstr>WHY DO CHILDREN BULLY?    </vt:lpstr>
      <vt:lpstr>HOW CAN YOU HELP?    </vt:lpstr>
      <vt:lpstr>Thank you!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N BRADEN</dc:creator>
  <cp:lastModifiedBy>KATENA V JONES</cp:lastModifiedBy>
  <cp:revision>168</cp:revision>
  <cp:lastPrinted>2024-08-27T16:14:42Z</cp:lastPrinted>
  <dcterms:created xsi:type="dcterms:W3CDTF">2022-08-26T14:25:20Z</dcterms:created>
  <dcterms:modified xsi:type="dcterms:W3CDTF">2025-01-15T18:04:45Z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0x0101003CC44A9AA87A80449AF051892C63A721</vt:lpwstr>
  </property>
</Properties>
</file>