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21"/>
  </p:notesMasterIdLst>
  <p:handoutMasterIdLst>
    <p:handoutMasterId r:id="rId22"/>
  </p:handoutMasterIdLst>
  <p:sldIdLst>
    <p:sldId id="256" r:id="rId5"/>
    <p:sldId id="324" r:id="rId6"/>
    <p:sldId id="292" r:id="rId7"/>
    <p:sldId id="294" r:id="rId8"/>
    <p:sldId id="539" r:id="rId9"/>
    <p:sldId id="337" r:id="rId10"/>
    <p:sldId id="315" r:id="rId11"/>
    <p:sldId id="298" r:id="rId12"/>
    <p:sldId id="295" r:id="rId13"/>
    <p:sldId id="296" r:id="rId14"/>
    <p:sldId id="293" r:id="rId15"/>
    <p:sldId id="297" r:id="rId16"/>
    <p:sldId id="322" r:id="rId17"/>
    <p:sldId id="578" r:id="rId18"/>
    <p:sldId id="286" r:id="rId19"/>
    <p:sldId id="326"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A5C93-84BE-4403-8C28-5E66337AA89A}" v="336" dt="2024-08-28T14:46:44.364"/>
    <p1510:client id="{524060E4-82E1-AD06-D57D-3F4A9ABF9CF5}" v="138" dt="2024-08-28T14:22:09.2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44" y="162"/>
      </p:cViewPr>
      <p:guideLst/>
    </p:cSldViewPr>
  </p:slideViewPr>
  <p:notesTextViewPr>
    <p:cViewPr>
      <p:scale>
        <a:sx n="1" d="1"/>
        <a:sy n="1" d="1"/>
      </p:scale>
      <p:origin x="0" y="0"/>
    </p:cViewPr>
  </p:notesTextViewPr>
  <p:sorterViewPr>
    <p:cViewPr>
      <p:scale>
        <a:sx n="100" d="100"/>
        <a:sy n="100" d="100"/>
      </p:scale>
      <p:origin x="0" y="-27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531E7-2BD5-4FA6-882E-699B89FBEE6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0C994FF-B7A8-4A03-A5F6-4D3C078B5BE4}">
      <dgm:prSet/>
      <dgm:spPr/>
      <dgm:t>
        <a:bodyPr/>
        <a:lstStyle/>
        <a:p>
          <a:r>
            <a:rPr lang="en-US" u="sng"/>
            <a:t>Agenda </a:t>
          </a:r>
          <a:endParaRPr lang="en-US"/>
        </a:p>
      </dgm:t>
    </dgm:pt>
    <dgm:pt modelId="{DD0C31B0-4714-4A8D-AA78-7372DFBD0B7A}" type="parTrans" cxnId="{F7B98749-C850-4A38-8BD0-E64C2088DAEB}">
      <dgm:prSet/>
      <dgm:spPr/>
      <dgm:t>
        <a:bodyPr/>
        <a:lstStyle/>
        <a:p>
          <a:endParaRPr lang="en-US"/>
        </a:p>
      </dgm:t>
    </dgm:pt>
    <dgm:pt modelId="{09D3B931-2025-435B-A687-767BD40E19B8}" type="sibTrans" cxnId="{F7B98749-C850-4A38-8BD0-E64C2088DAEB}">
      <dgm:prSet/>
      <dgm:spPr/>
      <dgm:t>
        <a:bodyPr/>
        <a:lstStyle/>
        <a:p>
          <a:endParaRPr lang="en-US"/>
        </a:p>
      </dgm:t>
    </dgm:pt>
    <dgm:pt modelId="{D68FE837-034C-4E9B-961F-19BBC845A4E2}">
      <dgm:prSet/>
      <dgm:spPr/>
      <dgm:t>
        <a:bodyPr/>
        <a:lstStyle/>
        <a:p>
          <a:r>
            <a:rPr lang="en-US"/>
            <a:t>What is Title 1 Purpose and Goals</a:t>
          </a:r>
        </a:p>
      </dgm:t>
    </dgm:pt>
    <dgm:pt modelId="{62F1D505-970A-4CE4-AEEE-C9AD38090375}" type="parTrans" cxnId="{830E39BE-0BD8-420A-8919-1A8884A70AC6}">
      <dgm:prSet/>
      <dgm:spPr/>
      <dgm:t>
        <a:bodyPr/>
        <a:lstStyle/>
        <a:p>
          <a:endParaRPr lang="en-US"/>
        </a:p>
      </dgm:t>
    </dgm:pt>
    <dgm:pt modelId="{EFFC2471-B105-4580-A68D-F48C32B0C933}" type="sibTrans" cxnId="{830E39BE-0BD8-420A-8919-1A8884A70AC6}">
      <dgm:prSet/>
      <dgm:spPr/>
      <dgm:t>
        <a:bodyPr/>
        <a:lstStyle/>
        <a:p>
          <a:endParaRPr lang="en-US"/>
        </a:p>
      </dgm:t>
    </dgm:pt>
    <dgm:pt modelId="{B811A525-FBC1-4775-A68D-240D6101BC1D}">
      <dgm:prSet/>
      <dgm:spPr/>
      <dgm:t>
        <a:bodyPr/>
        <a:lstStyle/>
        <a:p>
          <a:r>
            <a:rPr lang="en-US"/>
            <a:t>How Title 1 Works</a:t>
          </a:r>
        </a:p>
      </dgm:t>
    </dgm:pt>
    <dgm:pt modelId="{238BEF47-3778-49B2-B291-9F6AC3C06884}" type="parTrans" cxnId="{0EFEE246-44D7-432A-BD7B-A8D3A5BF5D71}">
      <dgm:prSet/>
      <dgm:spPr/>
      <dgm:t>
        <a:bodyPr/>
        <a:lstStyle/>
        <a:p>
          <a:endParaRPr lang="en-US"/>
        </a:p>
      </dgm:t>
    </dgm:pt>
    <dgm:pt modelId="{E08C5D33-FB81-4091-A9C2-1C940127BAE4}" type="sibTrans" cxnId="{0EFEE246-44D7-432A-BD7B-A8D3A5BF5D71}">
      <dgm:prSet/>
      <dgm:spPr/>
      <dgm:t>
        <a:bodyPr/>
        <a:lstStyle/>
        <a:p>
          <a:endParaRPr lang="en-US"/>
        </a:p>
      </dgm:t>
    </dgm:pt>
    <dgm:pt modelId="{C73AB6DF-1496-4CB7-885A-45533DFADA2E}">
      <dgm:prSet/>
      <dgm:spPr/>
      <dgm:t>
        <a:bodyPr/>
        <a:lstStyle/>
        <a:p>
          <a:r>
            <a:rPr lang="en-US"/>
            <a:t>School/Parent Compact, FEP &amp; Student Code of Conduct-</a:t>
          </a:r>
        </a:p>
      </dgm:t>
    </dgm:pt>
    <dgm:pt modelId="{B975065A-929F-4AFF-8C42-3017E4531E1A}" type="parTrans" cxnId="{227AB5DD-2523-44C9-8D4F-E24A8B1BD33E}">
      <dgm:prSet/>
      <dgm:spPr/>
      <dgm:t>
        <a:bodyPr/>
        <a:lstStyle/>
        <a:p>
          <a:endParaRPr lang="en-US"/>
        </a:p>
      </dgm:t>
    </dgm:pt>
    <dgm:pt modelId="{3CF5226F-2500-4EB5-901D-8D52AF09F809}" type="sibTrans" cxnId="{227AB5DD-2523-44C9-8D4F-E24A8B1BD33E}">
      <dgm:prSet/>
      <dgm:spPr/>
      <dgm:t>
        <a:bodyPr/>
        <a:lstStyle/>
        <a:p>
          <a:endParaRPr lang="en-US"/>
        </a:p>
      </dgm:t>
    </dgm:pt>
    <dgm:pt modelId="{4E8E824E-CAF0-4CB4-8947-202527D721FF}">
      <dgm:prSet/>
      <dgm:spPr/>
      <dgm:t>
        <a:bodyPr/>
        <a:lstStyle/>
        <a:p>
          <a:r>
            <a:rPr lang="en-US"/>
            <a:t>Parent’s Right to Know</a:t>
          </a:r>
        </a:p>
      </dgm:t>
    </dgm:pt>
    <dgm:pt modelId="{8805EE5F-55EB-41AD-8958-386BB36A2CBC}" type="parTrans" cxnId="{ED5DFD89-D98D-496A-A9A2-B9AC46F35D07}">
      <dgm:prSet/>
      <dgm:spPr/>
      <dgm:t>
        <a:bodyPr/>
        <a:lstStyle/>
        <a:p>
          <a:endParaRPr lang="en-US"/>
        </a:p>
      </dgm:t>
    </dgm:pt>
    <dgm:pt modelId="{081F863B-63B8-4BEE-AE63-FE0CEA616D03}" type="sibTrans" cxnId="{ED5DFD89-D98D-496A-A9A2-B9AC46F35D07}">
      <dgm:prSet/>
      <dgm:spPr/>
      <dgm:t>
        <a:bodyPr/>
        <a:lstStyle/>
        <a:p>
          <a:endParaRPr lang="en-US"/>
        </a:p>
      </dgm:t>
    </dgm:pt>
    <dgm:pt modelId="{BC4B7631-3DA7-413C-9B64-E0C245E807B4}">
      <dgm:prSet/>
      <dgm:spPr/>
      <dgm:t>
        <a:bodyPr/>
        <a:lstStyle/>
        <a:p>
          <a:r>
            <a:rPr lang="en-US"/>
            <a:t>Teacher Qualifications</a:t>
          </a:r>
        </a:p>
      </dgm:t>
    </dgm:pt>
    <dgm:pt modelId="{319E8BDA-5E60-40DF-8B7E-5A1299ED3B1E}" type="parTrans" cxnId="{A9C7021F-782B-42E6-A15D-26F0EB49552C}">
      <dgm:prSet/>
      <dgm:spPr/>
      <dgm:t>
        <a:bodyPr/>
        <a:lstStyle/>
        <a:p>
          <a:endParaRPr lang="en-US"/>
        </a:p>
      </dgm:t>
    </dgm:pt>
    <dgm:pt modelId="{37313056-C90E-4945-B1DD-EF777D337804}" type="sibTrans" cxnId="{A9C7021F-782B-42E6-A15D-26F0EB49552C}">
      <dgm:prSet/>
      <dgm:spPr/>
      <dgm:t>
        <a:bodyPr/>
        <a:lstStyle/>
        <a:p>
          <a:endParaRPr lang="en-US"/>
        </a:p>
      </dgm:t>
    </dgm:pt>
    <dgm:pt modelId="{25531F69-FFCE-492A-BF33-D83DA6A9CDBB}">
      <dgm:prSet/>
      <dgm:spPr/>
      <dgm:t>
        <a:bodyPr/>
        <a:lstStyle/>
        <a:p>
          <a:r>
            <a:rPr lang="en-US"/>
            <a:t>Parental Involvement Policy</a:t>
          </a:r>
        </a:p>
      </dgm:t>
    </dgm:pt>
    <dgm:pt modelId="{A8EAA850-37D6-472F-B100-6A1F2A5565B8}" type="parTrans" cxnId="{BF3465D6-DCA4-4848-81BB-D7B791684809}">
      <dgm:prSet/>
      <dgm:spPr/>
      <dgm:t>
        <a:bodyPr/>
        <a:lstStyle/>
        <a:p>
          <a:endParaRPr lang="en-US"/>
        </a:p>
      </dgm:t>
    </dgm:pt>
    <dgm:pt modelId="{51BF6010-E0E9-4132-BC2B-4E9E2ACCE0CB}" type="sibTrans" cxnId="{BF3465D6-DCA4-4848-81BB-D7B791684809}">
      <dgm:prSet/>
      <dgm:spPr/>
      <dgm:t>
        <a:bodyPr/>
        <a:lstStyle/>
        <a:p>
          <a:endParaRPr lang="en-US"/>
        </a:p>
      </dgm:t>
    </dgm:pt>
    <dgm:pt modelId="{DE8DB565-476A-4AB4-A438-A7E45A03CA51}">
      <dgm:prSet/>
      <dgm:spPr/>
      <dgm:t>
        <a:bodyPr/>
        <a:lstStyle/>
        <a:p>
          <a:r>
            <a:rPr lang="en-US"/>
            <a:t>Availability of Parent Training/Opportunities for Meetings</a:t>
          </a:r>
        </a:p>
      </dgm:t>
    </dgm:pt>
    <dgm:pt modelId="{31DA77DD-C5E3-4A4E-AE7F-EF1F7D4DBD23}" type="parTrans" cxnId="{739D10B4-68DA-4C09-A0F4-5E72B6105D44}">
      <dgm:prSet/>
      <dgm:spPr/>
      <dgm:t>
        <a:bodyPr/>
        <a:lstStyle/>
        <a:p>
          <a:endParaRPr lang="en-US"/>
        </a:p>
      </dgm:t>
    </dgm:pt>
    <dgm:pt modelId="{5550AFA2-D631-41E9-8444-6B44AA2BC591}" type="sibTrans" cxnId="{739D10B4-68DA-4C09-A0F4-5E72B6105D44}">
      <dgm:prSet/>
      <dgm:spPr/>
      <dgm:t>
        <a:bodyPr/>
        <a:lstStyle/>
        <a:p>
          <a:endParaRPr lang="en-US"/>
        </a:p>
      </dgm:t>
    </dgm:pt>
    <dgm:pt modelId="{775E593B-D5C8-46AB-9DFA-717D568B193D}">
      <dgm:prSet/>
      <dgm:spPr/>
      <dgm:t>
        <a:bodyPr/>
        <a:lstStyle/>
        <a:p>
          <a:r>
            <a:rPr lang="en-US"/>
            <a:t>Reporting Pupil Progress</a:t>
          </a:r>
        </a:p>
      </dgm:t>
    </dgm:pt>
    <dgm:pt modelId="{487902E7-A4E2-4B6F-AC01-630A876F909D}" type="parTrans" cxnId="{3AB9EFEC-5C26-410E-A7E2-AC6E71BFA366}">
      <dgm:prSet/>
      <dgm:spPr/>
      <dgm:t>
        <a:bodyPr/>
        <a:lstStyle/>
        <a:p>
          <a:endParaRPr lang="en-US"/>
        </a:p>
      </dgm:t>
    </dgm:pt>
    <dgm:pt modelId="{54C1861B-2793-4802-B2B7-F40821E3ADFC}" type="sibTrans" cxnId="{3AB9EFEC-5C26-410E-A7E2-AC6E71BFA366}">
      <dgm:prSet/>
      <dgm:spPr/>
      <dgm:t>
        <a:bodyPr/>
        <a:lstStyle/>
        <a:p>
          <a:endParaRPr lang="en-US"/>
        </a:p>
      </dgm:t>
    </dgm:pt>
    <dgm:pt modelId="{BEF55852-0D94-48E1-93D5-2E3CEB0F318C}">
      <dgm:prSet/>
      <dgm:spPr/>
      <dgm:t>
        <a:bodyPr/>
        <a:lstStyle/>
        <a:p>
          <a:r>
            <a:rPr lang="en-US"/>
            <a:t>Parent Teacher Conferences</a:t>
          </a:r>
        </a:p>
      </dgm:t>
    </dgm:pt>
    <dgm:pt modelId="{B1A24C49-53BF-40E9-AC3B-A98E678BA7CB}" type="parTrans" cxnId="{2F83D12D-7FA6-4B3F-A64D-AA0E2C4A2586}">
      <dgm:prSet/>
      <dgm:spPr/>
      <dgm:t>
        <a:bodyPr/>
        <a:lstStyle/>
        <a:p>
          <a:endParaRPr lang="en-US"/>
        </a:p>
      </dgm:t>
    </dgm:pt>
    <dgm:pt modelId="{E57E0DF3-8080-4FD6-A69B-C5E42B0196B6}" type="sibTrans" cxnId="{2F83D12D-7FA6-4B3F-A64D-AA0E2C4A2586}">
      <dgm:prSet/>
      <dgm:spPr/>
      <dgm:t>
        <a:bodyPr/>
        <a:lstStyle/>
        <a:p>
          <a:endParaRPr lang="en-US"/>
        </a:p>
      </dgm:t>
    </dgm:pt>
    <dgm:pt modelId="{40E2FFCF-9E11-480C-A6F4-C9A0A71F30C8}" type="pres">
      <dgm:prSet presAssocID="{0C9531E7-2BD5-4FA6-882E-699B89FBEE67}" presName="linear" presStyleCnt="0">
        <dgm:presLayoutVars>
          <dgm:animLvl val="lvl"/>
          <dgm:resizeHandles val="exact"/>
        </dgm:presLayoutVars>
      </dgm:prSet>
      <dgm:spPr/>
    </dgm:pt>
    <dgm:pt modelId="{4D906CFE-9706-4B17-BFAB-D4EE6FAE8279}" type="pres">
      <dgm:prSet presAssocID="{F0C994FF-B7A8-4A03-A5F6-4D3C078B5BE4}" presName="parentText" presStyleLbl="node1" presStyleIdx="0" presStyleCnt="1">
        <dgm:presLayoutVars>
          <dgm:chMax val="0"/>
          <dgm:bulletEnabled val="1"/>
        </dgm:presLayoutVars>
      </dgm:prSet>
      <dgm:spPr/>
    </dgm:pt>
    <dgm:pt modelId="{F363D346-1B59-47D6-A840-6B525AA05E05}" type="pres">
      <dgm:prSet presAssocID="{F0C994FF-B7A8-4A03-A5F6-4D3C078B5BE4}" presName="childText" presStyleLbl="revTx" presStyleIdx="0" presStyleCnt="1">
        <dgm:presLayoutVars>
          <dgm:bulletEnabled val="1"/>
        </dgm:presLayoutVars>
      </dgm:prSet>
      <dgm:spPr/>
    </dgm:pt>
  </dgm:ptLst>
  <dgm:cxnLst>
    <dgm:cxn modelId="{F77FF100-9EF3-484D-8C5D-FFCFB4DCD2A2}" type="presOf" srcId="{4E8E824E-CAF0-4CB4-8947-202527D721FF}" destId="{F363D346-1B59-47D6-A840-6B525AA05E05}" srcOrd="0" destOrd="3" presId="urn:microsoft.com/office/officeart/2005/8/layout/vList2"/>
    <dgm:cxn modelId="{8C2B7511-8B56-4B64-B1FC-57C696898EAA}" type="presOf" srcId="{DE8DB565-476A-4AB4-A438-A7E45A03CA51}" destId="{F363D346-1B59-47D6-A840-6B525AA05E05}" srcOrd="0" destOrd="6" presId="urn:microsoft.com/office/officeart/2005/8/layout/vList2"/>
    <dgm:cxn modelId="{97505113-A6AC-4788-98A2-1155A0D42E69}" type="presOf" srcId="{F0C994FF-B7A8-4A03-A5F6-4D3C078B5BE4}" destId="{4D906CFE-9706-4B17-BFAB-D4EE6FAE8279}" srcOrd="0" destOrd="0" presId="urn:microsoft.com/office/officeart/2005/8/layout/vList2"/>
    <dgm:cxn modelId="{E0F8631D-3D72-4C53-8FC7-466E17E661C5}" type="presOf" srcId="{BC4B7631-3DA7-413C-9B64-E0C245E807B4}" destId="{F363D346-1B59-47D6-A840-6B525AA05E05}" srcOrd="0" destOrd="4" presId="urn:microsoft.com/office/officeart/2005/8/layout/vList2"/>
    <dgm:cxn modelId="{A9C7021F-782B-42E6-A15D-26F0EB49552C}" srcId="{F0C994FF-B7A8-4A03-A5F6-4D3C078B5BE4}" destId="{BC4B7631-3DA7-413C-9B64-E0C245E807B4}" srcOrd="4" destOrd="0" parTransId="{319E8BDA-5E60-40DF-8B7E-5A1299ED3B1E}" sibTransId="{37313056-C90E-4945-B1DD-EF777D337804}"/>
    <dgm:cxn modelId="{2F83D12D-7FA6-4B3F-A64D-AA0E2C4A2586}" srcId="{F0C994FF-B7A8-4A03-A5F6-4D3C078B5BE4}" destId="{BEF55852-0D94-48E1-93D5-2E3CEB0F318C}" srcOrd="8" destOrd="0" parTransId="{B1A24C49-53BF-40E9-AC3B-A98E678BA7CB}" sibTransId="{E57E0DF3-8080-4FD6-A69B-C5E42B0196B6}"/>
    <dgm:cxn modelId="{0EFEE246-44D7-432A-BD7B-A8D3A5BF5D71}" srcId="{F0C994FF-B7A8-4A03-A5F6-4D3C078B5BE4}" destId="{B811A525-FBC1-4775-A68D-240D6101BC1D}" srcOrd="1" destOrd="0" parTransId="{238BEF47-3778-49B2-B291-9F6AC3C06884}" sibTransId="{E08C5D33-FB81-4091-A9C2-1C940127BAE4}"/>
    <dgm:cxn modelId="{F7B98749-C850-4A38-8BD0-E64C2088DAEB}" srcId="{0C9531E7-2BD5-4FA6-882E-699B89FBEE67}" destId="{F0C994FF-B7A8-4A03-A5F6-4D3C078B5BE4}" srcOrd="0" destOrd="0" parTransId="{DD0C31B0-4714-4A8D-AA78-7372DFBD0B7A}" sibTransId="{09D3B931-2025-435B-A687-767BD40E19B8}"/>
    <dgm:cxn modelId="{9C875050-AD3E-4F8B-91E4-7F36EAF97F0C}" type="presOf" srcId="{25531F69-FFCE-492A-BF33-D83DA6A9CDBB}" destId="{F363D346-1B59-47D6-A840-6B525AA05E05}" srcOrd="0" destOrd="5" presId="urn:microsoft.com/office/officeart/2005/8/layout/vList2"/>
    <dgm:cxn modelId="{FCAB3958-4540-4E0D-9FDC-D4F58716CC93}" type="presOf" srcId="{0C9531E7-2BD5-4FA6-882E-699B89FBEE67}" destId="{40E2FFCF-9E11-480C-A6F4-C9A0A71F30C8}" srcOrd="0" destOrd="0" presId="urn:microsoft.com/office/officeart/2005/8/layout/vList2"/>
    <dgm:cxn modelId="{ED5DFD89-D98D-496A-A9A2-B9AC46F35D07}" srcId="{F0C994FF-B7A8-4A03-A5F6-4D3C078B5BE4}" destId="{4E8E824E-CAF0-4CB4-8947-202527D721FF}" srcOrd="3" destOrd="0" parTransId="{8805EE5F-55EB-41AD-8958-386BB36A2CBC}" sibTransId="{081F863B-63B8-4BEE-AE63-FE0CEA616D03}"/>
    <dgm:cxn modelId="{B682D18A-6F91-4CA3-B0F5-93F8A7CFAB2A}" type="presOf" srcId="{775E593B-D5C8-46AB-9DFA-717D568B193D}" destId="{F363D346-1B59-47D6-A840-6B525AA05E05}" srcOrd="0" destOrd="7" presId="urn:microsoft.com/office/officeart/2005/8/layout/vList2"/>
    <dgm:cxn modelId="{2FBE5694-9BA0-40FC-879E-60B43A4071DE}" type="presOf" srcId="{B811A525-FBC1-4775-A68D-240D6101BC1D}" destId="{F363D346-1B59-47D6-A840-6B525AA05E05}" srcOrd="0" destOrd="1" presId="urn:microsoft.com/office/officeart/2005/8/layout/vList2"/>
    <dgm:cxn modelId="{739D10B4-68DA-4C09-A0F4-5E72B6105D44}" srcId="{F0C994FF-B7A8-4A03-A5F6-4D3C078B5BE4}" destId="{DE8DB565-476A-4AB4-A438-A7E45A03CA51}" srcOrd="6" destOrd="0" parTransId="{31DA77DD-C5E3-4A4E-AE7F-EF1F7D4DBD23}" sibTransId="{5550AFA2-D631-41E9-8444-6B44AA2BC591}"/>
    <dgm:cxn modelId="{F38035BD-8CF6-4685-9778-6D038602D0CF}" type="presOf" srcId="{BEF55852-0D94-48E1-93D5-2E3CEB0F318C}" destId="{F363D346-1B59-47D6-A840-6B525AA05E05}" srcOrd="0" destOrd="8" presId="urn:microsoft.com/office/officeart/2005/8/layout/vList2"/>
    <dgm:cxn modelId="{830E39BE-0BD8-420A-8919-1A8884A70AC6}" srcId="{F0C994FF-B7A8-4A03-A5F6-4D3C078B5BE4}" destId="{D68FE837-034C-4E9B-961F-19BBC845A4E2}" srcOrd="0" destOrd="0" parTransId="{62F1D505-970A-4CE4-AEEE-C9AD38090375}" sibTransId="{EFFC2471-B105-4580-A68D-F48C32B0C933}"/>
    <dgm:cxn modelId="{BF3465D6-DCA4-4848-81BB-D7B791684809}" srcId="{F0C994FF-B7A8-4A03-A5F6-4D3C078B5BE4}" destId="{25531F69-FFCE-492A-BF33-D83DA6A9CDBB}" srcOrd="5" destOrd="0" parTransId="{A8EAA850-37D6-472F-B100-6A1F2A5565B8}" sibTransId="{51BF6010-E0E9-4132-BC2B-4E9E2ACCE0CB}"/>
    <dgm:cxn modelId="{227AB5DD-2523-44C9-8D4F-E24A8B1BD33E}" srcId="{F0C994FF-B7A8-4A03-A5F6-4D3C078B5BE4}" destId="{C73AB6DF-1496-4CB7-885A-45533DFADA2E}" srcOrd="2" destOrd="0" parTransId="{B975065A-929F-4AFF-8C42-3017E4531E1A}" sibTransId="{3CF5226F-2500-4EB5-901D-8D52AF09F809}"/>
    <dgm:cxn modelId="{1EEBE4E4-9FE3-4EBD-97A7-CE2E3FCB468A}" type="presOf" srcId="{C73AB6DF-1496-4CB7-885A-45533DFADA2E}" destId="{F363D346-1B59-47D6-A840-6B525AA05E05}" srcOrd="0" destOrd="2" presId="urn:microsoft.com/office/officeart/2005/8/layout/vList2"/>
    <dgm:cxn modelId="{3AB9EFEC-5C26-410E-A7E2-AC6E71BFA366}" srcId="{F0C994FF-B7A8-4A03-A5F6-4D3C078B5BE4}" destId="{775E593B-D5C8-46AB-9DFA-717D568B193D}" srcOrd="7" destOrd="0" parTransId="{487902E7-A4E2-4B6F-AC01-630A876F909D}" sibTransId="{54C1861B-2793-4802-B2B7-F40821E3ADFC}"/>
    <dgm:cxn modelId="{8A48F9F5-1BE6-4A19-BEEA-F3F2117949D0}" type="presOf" srcId="{D68FE837-034C-4E9B-961F-19BBC845A4E2}" destId="{F363D346-1B59-47D6-A840-6B525AA05E05}" srcOrd="0" destOrd="0" presId="urn:microsoft.com/office/officeart/2005/8/layout/vList2"/>
    <dgm:cxn modelId="{90707267-9B7C-4791-8E2D-19FA55D9650C}" type="presParOf" srcId="{40E2FFCF-9E11-480C-A6F4-C9A0A71F30C8}" destId="{4D906CFE-9706-4B17-BFAB-D4EE6FAE8279}" srcOrd="0" destOrd="0" presId="urn:microsoft.com/office/officeart/2005/8/layout/vList2"/>
    <dgm:cxn modelId="{145921DB-583F-4857-AFBD-531C97849021}" type="presParOf" srcId="{40E2FFCF-9E11-480C-A6F4-C9A0A71F30C8}" destId="{F363D346-1B59-47D6-A840-6B525AA05E0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1839A7-E5F2-418D-BFE8-62D6A26E2A5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AFA9536D-5E88-488C-BF14-6D715453097E}">
      <dgm:prSet/>
      <dgm:spPr/>
      <dgm:t>
        <a:bodyPr/>
        <a:lstStyle/>
        <a:p>
          <a:r>
            <a:rPr lang="en-US" b="1" u="sng"/>
            <a:t>Title I Schoolwide Program</a:t>
          </a:r>
          <a:r>
            <a:rPr lang="en-US"/>
            <a:t> </a:t>
          </a:r>
        </a:p>
      </dgm:t>
    </dgm:pt>
    <dgm:pt modelId="{7C68F514-3505-45E1-9AC4-9C86E669A964}" type="parTrans" cxnId="{944A413B-28EB-400D-B288-7A9001D52BAA}">
      <dgm:prSet/>
      <dgm:spPr/>
      <dgm:t>
        <a:bodyPr/>
        <a:lstStyle/>
        <a:p>
          <a:endParaRPr lang="en-US"/>
        </a:p>
      </dgm:t>
    </dgm:pt>
    <dgm:pt modelId="{F7A4D305-D1B1-48B9-99F9-0C17C8793CF8}" type="sibTrans" cxnId="{944A413B-28EB-400D-B288-7A9001D52BAA}">
      <dgm:prSet/>
      <dgm:spPr/>
      <dgm:t>
        <a:bodyPr/>
        <a:lstStyle/>
        <a:p>
          <a:endParaRPr lang="en-US"/>
        </a:p>
      </dgm:t>
    </dgm:pt>
    <dgm:pt modelId="{ACAFDCAD-E783-457B-BE25-C1DC62A02113}">
      <dgm:prSet/>
      <dgm:spPr/>
      <dgm:t>
        <a:bodyPr/>
        <a:lstStyle/>
        <a:p>
          <a:r>
            <a:rPr lang="en-US"/>
            <a:t>Being a Title 1 school means receiving federal funding to supplement the school’s existing programs. These dollars are used for… </a:t>
          </a:r>
        </a:p>
      </dgm:t>
    </dgm:pt>
    <dgm:pt modelId="{E0B0ABD6-9DF3-4BED-9B9D-AEF73EFAB8FA}" type="parTrans" cxnId="{071FFBC5-E226-4560-BAB3-68A8F40D7496}">
      <dgm:prSet/>
      <dgm:spPr/>
      <dgm:t>
        <a:bodyPr/>
        <a:lstStyle/>
        <a:p>
          <a:endParaRPr lang="en-US"/>
        </a:p>
      </dgm:t>
    </dgm:pt>
    <dgm:pt modelId="{62AEB176-F494-47FE-A85E-7FA1BFB186DD}" type="sibTrans" cxnId="{071FFBC5-E226-4560-BAB3-68A8F40D7496}">
      <dgm:prSet/>
      <dgm:spPr/>
      <dgm:t>
        <a:bodyPr/>
        <a:lstStyle/>
        <a:p>
          <a:endParaRPr lang="en-US"/>
        </a:p>
      </dgm:t>
    </dgm:pt>
    <dgm:pt modelId="{6D578D48-D140-4719-A0F7-B41B5AB6B4DC}">
      <dgm:prSet/>
      <dgm:spPr/>
      <dgm:t>
        <a:bodyPr/>
        <a:lstStyle/>
        <a:p>
          <a:r>
            <a:rPr lang="en-US"/>
            <a:t>Identifying students experiencing academic difficulties and providing timely assistance to help these students meet the State’s challenging content standards.</a:t>
          </a:r>
        </a:p>
      </dgm:t>
    </dgm:pt>
    <dgm:pt modelId="{0EACF3E4-40D8-44DB-A8EA-D4B3A1D0D32D}" type="parTrans" cxnId="{17438B12-5DBC-49E4-9FFC-192E0382332B}">
      <dgm:prSet/>
      <dgm:spPr/>
      <dgm:t>
        <a:bodyPr/>
        <a:lstStyle/>
        <a:p>
          <a:endParaRPr lang="en-US"/>
        </a:p>
      </dgm:t>
    </dgm:pt>
    <dgm:pt modelId="{C6D60827-CEC3-4026-8792-53F77A42C2E2}" type="sibTrans" cxnId="{17438B12-5DBC-49E4-9FFC-192E0382332B}">
      <dgm:prSet/>
      <dgm:spPr/>
      <dgm:t>
        <a:bodyPr/>
        <a:lstStyle/>
        <a:p>
          <a:endParaRPr lang="en-US"/>
        </a:p>
      </dgm:t>
    </dgm:pt>
    <dgm:pt modelId="{5BF4A6C3-BFD0-4A41-98E0-A473C3BEF8C3}">
      <dgm:prSet/>
      <dgm:spPr/>
      <dgm:t>
        <a:bodyPr/>
        <a:lstStyle/>
        <a:p>
          <a:r>
            <a:rPr lang="en-US"/>
            <a:t>Purchasing supplemental staff/programs/materials/supplies</a:t>
          </a:r>
        </a:p>
      </dgm:t>
    </dgm:pt>
    <dgm:pt modelId="{671D9BFB-0D02-4471-902E-76E21FF4FB9A}" type="parTrans" cxnId="{BEE27062-B6DC-4004-AA42-EEECC5A13794}">
      <dgm:prSet/>
      <dgm:spPr/>
      <dgm:t>
        <a:bodyPr/>
        <a:lstStyle/>
        <a:p>
          <a:endParaRPr lang="en-US"/>
        </a:p>
      </dgm:t>
    </dgm:pt>
    <dgm:pt modelId="{8BDB4583-D50E-47C5-910A-2B8323EAFF93}" type="sibTrans" cxnId="{BEE27062-B6DC-4004-AA42-EEECC5A13794}">
      <dgm:prSet/>
      <dgm:spPr/>
      <dgm:t>
        <a:bodyPr/>
        <a:lstStyle/>
        <a:p>
          <a:endParaRPr lang="en-US"/>
        </a:p>
      </dgm:t>
    </dgm:pt>
    <dgm:pt modelId="{EA6C2475-8CD7-46D2-8BBB-3AEBA12EB98D}">
      <dgm:prSet/>
      <dgm:spPr/>
      <dgm:t>
        <a:bodyPr/>
        <a:lstStyle/>
        <a:p>
          <a:r>
            <a:rPr lang="en-US"/>
            <a:t>Conducting parental involvement meeting/training/activities</a:t>
          </a:r>
        </a:p>
      </dgm:t>
    </dgm:pt>
    <dgm:pt modelId="{F21474E1-F169-42D5-9B0F-3E828D48DFD3}" type="parTrans" cxnId="{DA657969-7DC3-4727-BF89-DA311EC6BB2F}">
      <dgm:prSet/>
      <dgm:spPr/>
      <dgm:t>
        <a:bodyPr/>
        <a:lstStyle/>
        <a:p>
          <a:endParaRPr lang="en-US"/>
        </a:p>
      </dgm:t>
    </dgm:pt>
    <dgm:pt modelId="{9C2ADAD0-CE3C-4239-A2A8-8496C28E90FC}" type="sibTrans" cxnId="{DA657969-7DC3-4727-BF89-DA311EC6BB2F}">
      <dgm:prSet/>
      <dgm:spPr/>
      <dgm:t>
        <a:bodyPr/>
        <a:lstStyle/>
        <a:p>
          <a:endParaRPr lang="en-US"/>
        </a:p>
      </dgm:t>
    </dgm:pt>
    <dgm:pt modelId="{E2A50665-B457-473D-9567-9978C82158F5}">
      <dgm:prSet/>
      <dgm:spPr/>
      <dgm:t>
        <a:bodyPr/>
        <a:lstStyle/>
        <a:p>
          <a:r>
            <a:rPr lang="en-US"/>
            <a:t>Recruiting/hiring/retaining Highly qualified teachers</a:t>
          </a:r>
        </a:p>
      </dgm:t>
    </dgm:pt>
    <dgm:pt modelId="{1FB95EE2-1E50-4B5B-A55C-B232E8D09FA6}" type="parTrans" cxnId="{4E3AB15D-BEA9-46D4-8EF2-37A4509E2F47}">
      <dgm:prSet/>
      <dgm:spPr/>
      <dgm:t>
        <a:bodyPr/>
        <a:lstStyle/>
        <a:p>
          <a:endParaRPr lang="en-US"/>
        </a:p>
      </dgm:t>
    </dgm:pt>
    <dgm:pt modelId="{88E1F618-8E57-427A-A527-7797BE52E722}" type="sibTrans" cxnId="{4E3AB15D-BEA9-46D4-8EF2-37A4509E2F47}">
      <dgm:prSet/>
      <dgm:spPr/>
      <dgm:t>
        <a:bodyPr/>
        <a:lstStyle/>
        <a:p>
          <a:endParaRPr lang="en-US"/>
        </a:p>
      </dgm:t>
    </dgm:pt>
    <dgm:pt modelId="{E1E92760-C198-447F-988F-75246259554D}" type="pres">
      <dgm:prSet presAssocID="{711839A7-E5F2-418D-BFE8-62D6A26E2A52}" presName="diagram" presStyleCnt="0">
        <dgm:presLayoutVars>
          <dgm:dir/>
          <dgm:resizeHandles val="exact"/>
        </dgm:presLayoutVars>
      </dgm:prSet>
      <dgm:spPr/>
    </dgm:pt>
    <dgm:pt modelId="{5D6A1C28-37E6-42A7-9412-C17D3505EAE0}" type="pres">
      <dgm:prSet presAssocID="{AFA9536D-5E88-488C-BF14-6D715453097E}" presName="node" presStyleLbl="node1" presStyleIdx="0" presStyleCnt="6">
        <dgm:presLayoutVars>
          <dgm:bulletEnabled val="1"/>
        </dgm:presLayoutVars>
      </dgm:prSet>
      <dgm:spPr/>
    </dgm:pt>
    <dgm:pt modelId="{A5C85A21-7FE7-48A1-BF6F-DFAAC9183648}" type="pres">
      <dgm:prSet presAssocID="{F7A4D305-D1B1-48B9-99F9-0C17C8793CF8}" presName="sibTrans" presStyleCnt="0"/>
      <dgm:spPr/>
    </dgm:pt>
    <dgm:pt modelId="{25E38067-E9AA-446C-9702-85473B671B45}" type="pres">
      <dgm:prSet presAssocID="{ACAFDCAD-E783-457B-BE25-C1DC62A02113}" presName="node" presStyleLbl="node1" presStyleIdx="1" presStyleCnt="6">
        <dgm:presLayoutVars>
          <dgm:bulletEnabled val="1"/>
        </dgm:presLayoutVars>
      </dgm:prSet>
      <dgm:spPr/>
    </dgm:pt>
    <dgm:pt modelId="{523A2B97-C936-4FD8-8952-8D805ACD2456}" type="pres">
      <dgm:prSet presAssocID="{62AEB176-F494-47FE-A85E-7FA1BFB186DD}" presName="sibTrans" presStyleCnt="0"/>
      <dgm:spPr/>
    </dgm:pt>
    <dgm:pt modelId="{2A704C59-3AE1-4DEB-9F64-CFA08BBF35FB}" type="pres">
      <dgm:prSet presAssocID="{6D578D48-D140-4719-A0F7-B41B5AB6B4DC}" presName="node" presStyleLbl="node1" presStyleIdx="2" presStyleCnt="6">
        <dgm:presLayoutVars>
          <dgm:bulletEnabled val="1"/>
        </dgm:presLayoutVars>
      </dgm:prSet>
      <dgm:spPr/>
    </dgm:pt>
    <dgm:pt modelId="{81BE3042-4735-4A1B-900D-9F8B4D470BCC}" type="pres">
      <dgm:prSet presAssocID="{C6D60827-CEC3-4026-8792-53F77A42C2E2}" presName="sibTrans" presStyleCnt="0"/>
      <dgm:spPr/>
    </dgm:pt>
    <dgm:pt modelId="{E07490E4-3F71-4DAA-B389-0052D1F250FA}" type="pres">
      <dgm:prSet presAssocID="{5BF4A6C3-BFD0-4A41-98E0-A473C3BEF8C3}" presName="node" presStyleLbl="node1" presStyleIdx="3" presStyleCnt="6">
        <dgm:presLayoutVars>
          <dgm:bulletEnabled val="1"/>
        </dgm:presLayoutVars>
      </dgm:prSet>
      <dgm:spPr/>
    </dgm:pt>
    <dgm:pt modelId="{91D73E20-6CC2-457A-BEC7-D90C79753D11}" type="pres">
      <dgm:prSet presAssocID="{8BDB4583-D50E-47C5-910A-2B8323EAFF93}" presName="sibTrans" presStyleCnt="0"/>
      <dgm:spPr/>
    </dgm:pt>
    <dgm:pt modelId="{0B2B3398-8966-4D7D-B762-469339E7E6FE}" type="pres">
      <dgm:prSet presAssocID="{EA6C2475-8CD7-46D2-8BBB-3AEBA12EB98D}" presName="node" presStyleLbl="node1" presStyleIdx="4" presStyleCnt="6">
        <dgm:presLayoutVars>
          <dgm:bulletEnabled val="1"/>
        </dgm:presLayoutVars>
      </dgm:prSet>
      <dgm:spPr/>
    </dgm:pt>
    <dgm:pt modelId="{F3E86D54-D1EA-440B-9287-8FC46E717C02}" type="pres">
      <dgm:prSet presAssocID="{9C2ADAD0-CE3C-4239-A2A8-8496C28E90FC}" presName="sibTrans" presStyleCnt="0"/>
      <dgm:spPr/>
    </dgm:pt>
    <dgm:pt modelId="{CF2DF5CF-EBA7-4369-97FA-87821194DCB9}" type="pres">
      <dgm:prSet presAssocID="{E2A50665-B457-473D-9567-9978C82158F5}" presName="node" presStyleLbl="node1" presStyleIdx="5" presStyleCnt="6">
        <dgm:presLayoutVars>
          <dgm:bulletEnabled val="1"/>
        </dgm:presLayoutVars>
      </dgm:prSet>
      <dgm:spPr/>
    </dgm:pt>
  </dgm:ptLst>
  <dgm:cxnLst>
    <dgm:cxn modelId="{46401A01-73CE-4837-9DB9-1092C49D3A05}" type="presOf" srcId="{6D578D48-D140-4719-A0F7-B41B5AB6B4DC}" destId="{2A704C59-3AE1-4DEB-9F64-CFA08BBF35FB}" srcOrd="0" destOrd="0" presId="urn:microsoft.com/office/officeart/2005/8/layout/default"/>
    <dgm:cxn modelId="{17438B12-5DBC-49E4-9FFC-192E0382332B}" srcId="{711839A7-E5F2-418D-BFE8-62D6A26E2A52}" destId="{6D578D48-D140-4719-A0F7-B41B5AB6B4DC}" srcOrd="2" destOrd="0" parTransId="{0EACF3E4-40D8-44DB-A8EA-D4B3A1D0D32D}" sibTransId="{C6D60827-CEC3-4026-8792-53F77A42C2E2}"/>
    <dgm:cxn modelId="{944A413B-28EB-400D-B288-7A9001D52BAA}" srcId="{711839A7-E5F2-418D-BFE8-62D6A26E2A52}" destId="{AFA9536D-5E88-488C-BF14-6D715453097E}" srcOrd="0" destOrd="0" parTransId="{7C68F514-3505-45E1-9AC4-9C86E669A964}" sibTransId="{F7A4D305-D1B1-48B9-99F9-0C17C8793CF8}"/>
    <dgm:cxn modelId="{98E5D13C-868D-4A8A-99C9-47C2E0E46D2D}" type="presOf" srcId="{5BF4A6C3-BFD0-4A41-98E0-A473C3BEF8C3}" destId="{E07490E4-3F71-4DAA-B389-0052D1F250FA}" srcOrd="0" destOrd="0" presId="urn:microsoft.com/office/officeart/2005/8/layout/default"/>
    <dgm:cxn modelId="{4E3AB15D-BEA9-46D4-8EF2-37A4509E2F47}" srcId="{711839A7-E5F2-418D-BFE8-62D6A26E2A52}" destId="{E2A50665-B457-473D-9567-9978C82158F5}" srcOrd="5" destOrd="0" parTransId="{1FB95EE2-1E50-4B5B-A55C-B232E8D09FA6}" sibTransId="{88E1F618-8E57-427A-A527-7797BE52E722}"/>
    <dgm:cxn modelId="{BEE27062-B6DC-4004-AA42-EEECC5A13794}" srcId="{711839A7-E5F2-418D-BFE8-62D6A26E2A52}" destId="{5BF4A6C3-BFD0-4A41-98E0-A473C3BEF8C3}" srcOrd="3" destOrd="0" parTransId="{671D9BFB-0D02-4471-902E-76E21FF4FB9A}" sibTransId="{8BDB4583-D50E-47C5-910A-2B8323EAFF93}"/>
    <dgm:cxn modelId="{DA657969-7DC3-4727-BF89-DA311EC6BB2F}" srcId="{711839A7-E5F2-418D-BFE8-62D6A26E2A52}" destId="{EA6C2475-8CD7-46D2-8BBB-3AEBA12EB98D}" srcOrd="4" destOrd="0" parTransId="{F21474E1-F169-42D5-9B0F-3E828D48DFD3}" sibTransId="{9C2ADAD0-CE3C-4239-A2A8-8496C28E90FC}"/>
    <dgm:cxn modelId="{03138A52-062A-4087-9C02-99349402F970}" type="presOf" srcId="{711839A7-E5F2-418D-BFE8-62D6A26E2A52}" destId="{E1E92760-C198-447F-988F-75246259554D}" srcOrd="0" destOrd="0" presId="urn:microsoft.com/office/officeart/2005/8/layout/default"/>
    <dgm:cxn modelId="{071FFBC5-E226-4560-BAB3-68A8F40D7496}" srcId="{711839A7-E5F2-418D-BFE8-62D6A26E2A52}" destId="{ACAFDCAD-E783-457B-BE25-C1DC62A02113}" srcOrd="1" destOrd="0" parTransId="{E0B0ABD6-9DF3-4BED-9B9D-AEF73EFAB8FA}" sibTransId="{62AEB176-F494-47FE-A85E-7FA1BFB186DD}"/>
    <dgm:cxn modelId="{19C3A9DA-3B55-457E-A6EA-4FAF8C0D9A57}" type="presOf" srcId="{EA6C2475-8CD7-46D2-8BBB-3AEBA12EB98D}" destId="{0B2B3398-8966-4D7D-B762-469339E7E6FE}" srcOrd="0" destOrd="0" presId="urn:microsoft.com/office/officeart/2005/8/layout/default"/>
    <dgm:cxn modelId="{DF43ADE4-A57E-41A1-9C61-F1A206D85BC1}" type="presOf" srcId="{ACAFDCAD-E783-457B-BE25-C1DC62A02113}" destId="{25E38067-E9AA-446C-9702-85473B671B45}" srcOrd="0" destOrd="0" presId="urn:microsoft.com/office/officeart/2005/8/layout/default"/>
    <dgm:cxn modelId="{F1D6D0F9-5D30-4741-90BE-2EE00F53F827}" type="presOf" srcId="{AFA9536D-5E88-488C-BF14-6D715453097E}" destId="{5D6A1C28-37E6-42A7-9412-C17D3505EAE0}" srcOrd="0" destOrd="0" presId="urn:microsoft.com/office/officeart/2005/8/layout/default"/>
    <dgm:cxn modelId="{DFA07BFE-881B-4E07-B13D-02F0E5A3F61B}" type="presOf" srcId="{E2A50665-B457-473D-9567-9978C82158F5}" destId="{CF2DF5CF-EBA7-4369-97FA-87821194DCB9}" srcOrd="0" destOrd="0" presId="urn:microsoft.com/office/officeart/2005/8/layout/default"/>
    <dgm:cxn modelId="{CB1BFB81-C954-4590-BA56-7BB47996B0E3}" type="presParOf" srcId="{E1E92760-C198-447F-988F-75246259554D}" destId="{5D6A1C28-37E6-42A7-9412-C17D3505EAE0}" srcOrd="0" destOrd="0" presId="urn:microsoft.com/office/officeart/2005/8/layout/default"/>
    <dgm:cxn modelId="{BE030E3B-5F97-4630-A89F-9E945F412639}" type="presParOf" srcId="{E1E92760-C198-447F-988F-75246259554D}" destId="{A5C85A21-7FE7-48A1-BF6F-DFAAC9183648}" srcOrd="1" destOrd="0" presId="urn:microsoft.com/office/officeart/2005/8/layout/default"/>
    <dgm:cxn modelId="{FE93A3B9-2ED0-4A68-8400-4F87D42FAB93}" type="presParOf" srcId="{E1E92760-C198-447F-988F-75246259554D}" destId="{25E38067-E9AA-446C-9702-85473B671B45}" srcOrd="2" destOrd="0" presId="urn:microsoft.com/office/officeart/2005/8/layout/default"/>
    <dgm:cxn modelId="{2AF4203E-1AC5-4E62-867C-366C83AD89EE}" type="presParOf" srcId="{E1E92760-C198-447F-988F-75246259554D}" destId="{523A2B97-C936-4FD8-8952-8D805ACD2456}" srcOrd="3" destOrd="0" presId="urn:microsoft.com/office/officeart/2005/8/layout/default"/>
    <dgm:cxn modelId="{67DE2BCE-0C34-490E-B04D-E13165101E28}" type="presParOf" srcId="{E1E92760-C198-447F-988F-75246259554D}" destId="{2A704C59-3AE1-4DEB-9F64-CFA08BBF35FB}" srcOrd="4" destOrd="0" presId="urn:microsoft.com/office/officeart/2005/8/layout/default"/>
    <dgm:cxn modelId="{D42B04E7-C10F-48CF-9B8D-26634A1DCA91}" type="presParOf" srcId="{E1E92760-C198-447F-988F-75246259554D}" destId="{81BE3042-4735-4A1B-900D-9F8B4D470BCC}" srcOrd="5" destOrd="0" presId="urn:microsoft.com/office/officeart/2005/8/layout/default"/>
    <dgm:cxn modelId="{63AB13B5-AB27-4C02-90F0-F08A568A9AB1}" type="presParOf" srcId="{E1E92760-C198-447F-988F-75246259554D}" destId="{E07490E4-3F71-4DAA-B389-0052D1F250FA}" srcOrd="6" destOrd="0" presId="urn:microsoft.com/office/officeart/2005/8/layout/default"/>
    <dgm:cxn modelId="{5971A9D5-5349-4036-9E65-5738520737CF}" type="presParOf" srcId="{E1E92760-C198-447F-988F-75246259554D}" destId="{91D73E20-6CC2-457A-BEC7-D90C79753D11}" srcOrd="7" destOrd="0" presId="urn:microsoft.com/office/officeart/2005/8/layout/default"/>
    <dgm:cxn modelId="{78D60E92-A54C-40CF-ACEF-2FBF8D592686}" type="presParOf" srcId="{E1E92760-C198-447F-988F-75246259554D}" destId="{0B2B3398-8966-4D7D-B762-469339E7E6FE}" srcOrd="8" destOrd="0" presId="urn:microsoft.com/office/officeart/2005/8/layout/default"/>
    <dgm:cxn modelId="{5890A80D-E24A-4744-8C8F-88B14695996C}" type="presParOf" srcId="{E1E92760-C198-447F-988F-75246259554D}" destId="{F3E86D54-D1EA-440B-9287-8FC46E717C02}" srcOrd="9" destOrd="0" presId="urn:microsoft.com/office/officeart/2005/8/layout/default"/>
    <dgm:cxn modelId="{E51D9438-5E06-406A-A71D-0E56B708674D}" type="presParOf" srcId="{E1E92760-C198-447F-988F-75246259554D}" destId="{CF2DF5CF-EBA7-4369-97FA-87821194DCB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BC2A07-F19A-4847-B8A6-AB5D8632620A}"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0A8D9286-8DDD-4A4F-B4F4-68FB1D014B88}">
      <dgm:prSet/>
      <dgm:spPr/>
      <dgm:t>
        <a:bodyPr/>
        <a:lstStyle/>
        <a:p>
          <a:r>
            <a:rPr lang="en-US" b="1" u="sng"/>
            <a:t>Parent’s Right to Know</a:t>
          </a:r>
          <a:r>
            <a:rPr lang="en-US"/>
            <a:t> </a:t>
          </a:r>
        </a:p>
      </dgm:t>
    </dgm:pt>
    <dgm:pt modelId="{CF3892B7-3096-404A-B4F5-FEA845724C3B}" type="parTrans" cxnId="{EC8402A4-0C1B-46D7-85B5-0FBEEC8045C0}">
      <dgm:prSet/>
      <dgm:spPr/>
      <dgm:t>
        <a:bodyPr/>
        <a:lstStyle/>
        <a:p>
          <a:endParaRPr lang="en-US"/>
        </a:p>
      </dgm:t>
    </dgm:pt>
    <dgm:pt modelId="{2B8F1732-38BC-426E-B79B-0CC9D80D7309}" type="sibTrans" cxnId="{EC8402A4-0C1B-46D7-85B5-0FBEEC8045C0}">
      <dgm:prSet/>
      <dgm:spPr/>
      <dgm:t>
        <a:bodyPr/>
        <a:lstStyle/>
        <a:p>
          <a:endParaRPr lang="en-US"/>
        </a:p>
      </dgm:t>
    </dgm:pt>
    <dgm:pt modelId="{4AD5A9C8-ECA2-4B73-AF7F-6841BC1BC870}">
      <dgm:prSet/>
      <dgm:spPr/>
      <dgm:t>
        <a:bodyPr/>
        <a:lstStyle/>
        <a:p>
          <a:r>
            <a:rPr lang="en-US"/>
            <a:t>All parents have the right to request the following: </a:t>
          </a:r>
        </a:p>
      </dgm:t>
    </dgm:pt>
    <dgm:pt modelId="{0253E4F4-4C0C-46C7-8A61-E508381EFBA5}" type="parTrans" cxnId="{B60A0B8A-A27F-4C14-8308-51E44E270848}">
      <dgm:prSet/>
      <dgm:spPr/>
      <dgm:t>
        <a:bodyPr/>
        <a:lstStyle/>
        <a:p>
          <a:endParaRPr lang="en-US"/>
        </a:p>
      </dgm:t>
    </dgm:pt>
    <dgm:pt modelId="{16AD79F5-9572-4257-BFB8-79DB15F13867}" type="sibTrans" cxnId="{B60A0B8A-A27F-4C14-8308-51E44E270848}">
      <dgm:prSet/>
      <dgm:spPr/>
      <dgm:t>
        <a:bodyPr/>
        <a:lstStyle/>
        <a:p>
          <a:endParaRPr lang="en-US"/>
        </a:p>
      </dgm:t>
    </dgm:pt>
    <dgm:pt modelId="{2D3B0453-1413-496E-AB33-140488E14AA7}">
      <dgm:prSet/>
      <dgm:spPr/>
      <dgm:t>
        <a:bodyPr/>
        <a:lstStyle/>
        <a:p>
          <a:r>
            <a:rPr lang="en-US"/>
            <a:t>A teacher’s professional qualifications licensure, grade(s) certification, waivers</a:t>
          </a:r>
        </a:p>
      </dgm:t>
    </dgm:pt>
    <dgm:pt modelId="{C724FC1A-B858-4F6B-8148-8F0E2E9B666C}" type="parTrans" cxnId="{6EEC256B-B24A-4B90-B25B-27C8D511C2DC}">
      <dgm:prSet/>
      <dgm:spPr/>
      <dgm:t>
        <a:bodyPr/>
        <a:lstStyle/>
        <a:p>
          <a:endParaRPr lang="en-US"/>
        </a:p>
      </dgm:t>
    </dgm:pt>
    <dgm:pt modelId="{E8219428-B560-45C8-A918-127FB2E98AA0}" type="sibTrans" cxnId="{6EEC256B-B24A-4B90-B25B-27C8D511C2DC}">
      <dgm:prSet/>
      <dgm:spPr/>
      <dgm:t>
        <a:bodyPr/>
        <a:lstStyle/>
        <a:p>
          <a:endParaRPr lang="en-US"/>
        </a:p>
      </dgm:t>
    </dgm:pt>
    <dgm:pt modelId="{97DD6D91-CA7E-4441-B1A4-CC778B35EDB2}">
      <dgm:prSet/>
      <dgm:spPr/>
      <dgm:t>
        <a:bodyPr/>
        <a:lstStyle/>
        <a:p>
          <a:r>
            <a:rPr lang="en-US"/>
            <a:t>A teachers baccalaureate and/or graduate degree fields of endorsement, previous teaching experience.</a:t>
          </a:r>
        </a:p>
      </dgm:t>
    </dgm:pt>
    <dgm:pt modelId="{C826EC0A-CF5F-4E27-9D8F-19140C319390}" type="parTrans" cxnId="{A9E6841D-301C-4595-A812-5D5776905B90}">
      <dgm:prSet/>
      <dgm:spPr/>
      <dgm:t>
        <a:bodyPr/>
        <a:lstStyle/>
        <a:p>
          <a:endParaRPr lang="en-US"/>
        </a:p>
      </dgm:t>
    </dgm:pt>
    <dgm:pt modelId="{ABB4A287-AAEB-4C0C-9E2B-3A969DD34D37}" type="sibTrans" cxnId="{A9E6841D-301C-4595-A812-5D5776905B90}">
      <dgm:prSet/>
      <dgm:spPr/>
      <dgm:t>
        <a:bodyPr/>
        <a:lstStyle/>
        <a:p>
          <a:endParaRPr lang="en-US"/>
        </a:p>
      </dgm:t>
    </dgm:pt>
    <dgm:pt modelId="{D50744F4-604F-4AF0-9A1B-AB9C4219E568}">
      <dgm:prSet/>
      <dgm:spPr/>
      <dgm:t>
        <a:bodyPr/>
        <a:lstStyle/>
        <a:p>
          <a:r>
            <a:rPr lang="en-US"/>
            <a:t>A paraprofessional’s qualifications</a:t>
          </a:r>
        </a:p>
      </dgm:t>
    </dgm:pt>
    <dgm:pt modelId="{C3076769-5DCF-4A10-B472-BEC07DEA6288}" type="parTrans" cxnId="{9CE374BD-646B-434E-AD1C-C79C21DD3064}">
      <dgm:prSet/>
      <dgm:spPr/>
      <dgm:t>
        <a:bodyPr/>
        <a:lstStyle/>
        <a:p>
          <a:endParaRPr lang="en-US"/>
        </a:p>
      </dgm:t>
    </dgm:pt>
    <dgm:pt modelId="{9DBE5D9E-2F2D-4039-B458-ECEA3F9F7AB7}" type="sibTrans" cxnId="{9CE374BD-646B-434E-AD1C-C79C21DD3064}">
      <dgm:prSet/>
      <dgm:spPr/>
      <dgm:t>
        <a:bodyPr/>
        <a:lstStyle/>
        <a:p>
          <a:endParaRPr lang="en-US"/>
        </a:p>
      </dgm:t>
    </dgm:pt>
    <dgm:pt modelId="{24C92AC6-3190-4B85-95EF-876C5EF69635}">
      <dgm:prSet/>
      <dgm:spPr/>
      <dgm:t>
        <a:bodyPr/>
        <a:lstStyle/>
        <a:p>
          <a:r>
            <a:rPr lang="en-US"/>
            <a:t>An annual notice of Student Education Records Privacy and notice for disclosure of School Directory Information</a:t>
          </a:r>
        </a:p>
      </dgm:t>
    </dgm:pt>
    <dgm:pt modelId="{41AA4E4C-6EAE-4FB6-8939-6B7ADF2A76A7}" type="parTrans" cxnId="{76662BBE-E64E-4A01-8515-7994EE74211C}">
      <dgm:prSet/>
      <dgm:spPr/>
      <dgm:t>
        <a:bodyPr/>
        <a:lstStyle/>
        <a:p>
          <a:endParaRPr lang="en-US"/>
        </a:p>
      </dgm:t>
    </dgm:pt>
    <dgm:pt modelId="{2E206AD0-3865-4B83-9B63-81B3FB11FD0C}" type="sibTrans" cxnId="{76662BBE-E64E-4A01-8515-7994EE74211C}">
      <dgm:prSet/>
      <dgm:spPr/>
      <dgm:t>
        <a:bodyPr/>
        <a:lstStyle/>
        <a:p>
          <a:endParaRPr lang="en-US"/>
        </a:p>
      </dgm:t>
    </dgm:pt>
    <dgm:pt modelId="{5BBAC1A9-5CF5-4149-85C8-D2DD9F8DC394}">
      <dgm:prSet/>
      <dgm:spPr/>
      <dgm:t>
        <a:bodyPr/>
        <a:lstStyle/>
        <a:p>
          <a:r>
            <a:rPr lang="en-US"/>
            <a:t>An assurance that their child’s name, address and telephone listing in not being released to military recruiters.</a:t>
          </a:r>
        </a:p>
      </dgm:t>
    </dgm:pt>
    <dgm:pt modelId="{4AF9B4E1-0955-4CA5-ACA3-F18250FF3908}" type="parTrans" cxnId="{DF11EE53-76BA-499D-BE1B-0C1474B087F8}">
      <dgm:prSet/>
      <dgm:spPr/>
      <dgm:t>
        <a:bodyPr/>
        <a:lstStyle/>
        <a:p>
          <a:endParaRPr lang="en-US"/>
        </a:p>
      </dgm:t>
    </dgm:pt>
    <dgm:pt modelId="{0B12A1FF-5DB5-45E7-9607-A7D7F0347923}" type="sibTrans" cxnId="{DF11EE53-76BA-499D-BE1B-0C1474B087F8}">
      <dgm:prSet/>
      <dgm:spPr/>
      <dgm:t>
        <a:bodyPr/>
        <a:lstStyle/>
        <a:p>
          <a:endParaRPr lang="en-US"/>
        </a:p>
      </dgm:t>
    </dgm:pt>
    <dgm:pt modelId="{F8BF9DCC-15FC-462E-944E-AE21DE00B5ED}">
      <dgm:prSet/>
      <dgm:spPr/>
      <dgm:t>
        <a:bodyPr/>
        <a:lstStyle/>
        <a:p>
          <a:r>
            <a:rPr lang="en-US"/>
            <a:t>All Parents will receive information on the following: </a:t>
          </a:r>
        </a:p>
      </dgm:t>
    </dgm:pt>
    <dgm:pt modelId="{A3659192-E9B4-4DD0-A790-D9D63725ADC5}" type="parTrans" cxnId="{3458BFB4-FD34-476D-8DFC-1B6398510673}">
      <dgm:prSet/>
      <dgm:spPr/>
      <dgm:t>
        <a:bodyPr/>
        <a:lstStyle/>
        <a:p>
          <a:endParaRPr lang="en-US"/>
        </a:p>
      </dgm:t>
    </dgm:pt>
    <dgm:pt modelId="{5300A253-75B1-4ABA-9A3D-9C6D1874B4DB}" type="sibTrans" cxnId="{3458BFB4-FD34-476D-8DFC-1B6398510673}">
      <dgm:prSet/>
      <dgm:spPr/>
      <dgm:t>
        <a:bodyPr/>
        <a:lstStyle/>
        <a:p>
          <a:endParaRPr lang="en-US"/>
        </a:p>
      </dgm:t>
    </dgm:pt>
    <dgm:pt modelId="{E324520C-39F9-4F3E-B0F0-E9DADDE8D769}">
      <dgm:prSet/>
      <dgm:spPr/>
      <dgm:t>
        <a:bodyPr/>
        <a:lstStyle/>
        <a:p>
          <a:r>
            <a:rPr lang="en-US"/>
            <a:t>Their child’s level of achievement on each of the state’s academic assessments</a:t>
          </a:r>
        </a:p>
      </dgm:t>
    </dgm:pt>
    <dgm:pt modelId="{4A94C070-8EEB-4F76-842A-9341CC4DDD2A}" type="parTrans" cxnId="{9FA04621-77B4-444B-A188-C2D15A104297}">
      <dgm:prSet/>
      <dgm:spPr/>
      <dgm:t>
        <a:bodyPr/>
        <a:lstStyle/>
        <a:p>
          <a:endParaRPr lang="en-US"/>
        </a:p>
      </dgm:t>
    </dgm:pt>
    <dgm:pt modelId="{E701C969-9663-4035-AC46-E5AD7BE5747D}" type="sibTrans" cxnId="{9FA04621-77B4-444B-A188-C2D15A104297}">
      <dgm:prSet/>
      <dgm:spPr/>
      <dgm:t>
        <a:bodyPr/>
        <a:lstStyle/>
        <a:p>
          <a:endParaRPr lang="en-US"/>
        </a:p>
      </dgm:t>
    </dgm:pt>
    <dgm:pt modelId="{76ACB631-7C8D-44D6-9B1B-644CAAE36BE3}">
      <dgm:prSet/>
      <dgm:spPr/>
      <dgm:t>
        <a:bodyPr/>
        <a:lstStyle/>
        <a:p>
          <a:r>
            <a:rPr lang="en-US"/>
            <a:t>Notification of the right to transfer the child to another school in the district if the student becomes a victim of a violent crime or is assigned to an unsafe school.</a:t>
          </a:r>
        </a:p>
      </dgm:t>
    </dgm:pt>
    <dgm:pt modelId="{F9468EEE-74A3-4D25-A64B-78C921E4AB7B}" type="parTrans" cxnId="{AE33F0B5-E874-41C7-8B07-2291CAA09621}">
      <dgm:prSet/>
      <dgm:spPr/>
      <dgm:t>
        <a:bodyPr/>
        <a:lstStyle/>
        <a:p>
          <a:endParaRPr lang="en-US"/>
        </a:p>
      </dgm:t>
    </dgm:pt>
    <dgm:pt modelId="{F4711F97-367F-489E-9370-E5B48ADF6DD3}" type="sibTrans" cxnId="{AE33F0B5-E874-41C7-8B07-2291CAA09621}">
      <dgm:prSet/>
      <dgm:spPr/>
      <dgm:t>
        <a:bodyPr/>
        <a:lstStyle/>
        <a:p>
          <a:endParaRPr lang="en-US"/>
        </a:p>
      </dgm:t>
    </dgm:pt>
    <dgm:pt modelId="{B2EA9461-32CC-4399-83D4-6DF152E74518}">
      <dgm:prSet/>
      <dgm:spPr/>
      <dgm:t>
        <a:bodyPr/>
        <a:lstStyle/>
        <a:p>
          <a:r>
            <a:rPr lang="en-US"/>
            <a:t>District Family Involvement Policy and School Parent Involvement Policy</a:t>
          </a:r>
        </a:p>
      </dgm:t>
    </dgm:pt>
    <dgm:pt modelId="{CD4090B9-48A5-4614-A2CD-25EAFCE5E956}" type="parTrans" cxnId="{8658F44D-38E8-4462-9E5C-E5B97B04EE93}">
      <dgm:prSet/>
      <dgm:spPr/>
      <dgm:t>
        <a:bodyPr/>
        <a:lstStyle/>
        <a:p>
          <a:endParaRPr lang="en-US"/>
        </a:p>
      </dgm:t>
    </dgm:pt>
    <dgm:pt modelId="{741B1EFB-EB0C-4BB8-8828-54A0663F815E}" type="sibTrans" cxnId="{8658F44D-38E8-4462-9E5C-E5B97B04EE93}">
      <dgm:prSet/>
      <dgm:spPr/>
      <dgm:t>
        <a:bodyPr/>
        <a:lstStyle/>
        <a:p>
          <a:endParaRPr lang="en-US"/>
        </a:p>
      </dgm:t>
    </dgm:pt>
    <dgm:pt modelId="{5A2DC853-95EC-4865-854C-A2453FECF73E}" type="pres">
      <dgm:prSet presAssocID="{DBBC2A07-F19A-4847-B8A6-AB5D8632620A}" presName="Name0" presStyleCnt="0">
        <dgm:presLayoutVars>
          <dgm:dir/>
          <dgm:resizeHandles val="exact"/>
        </dgm:presLayoutVars>
      </dgm:prSet>
      <dgm:spPr/>
    </dgm:pt>
    <dgm:pt modelId="{71F5120A-F998-4392-B492-73D34ECAED76}" type="pres">
      <dgm:prSet presAssocID="{0A8D9286-8DDD-4A4F-B4F4-68FB1D014B88}" presName="node" presStyleLbl="node1" presStyleIdx="0" presStyleCnt="11">
        <dgm:presLayoutVars>
          <dgm:bulletEnabled val="1"/>
        </dgm:presLayoutVars>
      </dgm:prSet>
      <dgm:spPr/>
    </dgm:pt>
    <dgm:pt modelId="{9C2FCE14-A43C-438D-AD00-78F53DBF2653}" type="pres">
      <dgm:prSet presAssocID="{2B8F1732-38BC-426E-B79B-0CC9D80D7309}" presName="sibTrans" presStyleLbl="sibTrans1D1" presStyleIdx="0" presStyleCnt="10"/>
      <dgm:spPr/>
    </dgm:pt>
    <dgm:pt modelId="{A5BEF418-C9DC-459A-9C78-8F2BAAEB96CB}" type="pres">
      <dgm:prSet presAssocID="{2B8F1732-38BC-426E-B79B-0CC9D80D7309}" presName="connectorText" presStyleLbl="sibTrans1D1" presStyleIdx="0" presStyleCnt="10"/>
      <dgm:spPr/>
    </dgm:pt>
    <dgm:pt modelId="{E449E9CC-A746-4DCE-9C92-7AA3644FD739}" type="pres">
      <dgm:prSet presAssocID="{4AD5A9C8-ECA2-4B73-AF7F-6841BC1BC870}" presName="node" presStyleLbl="node1" presStyleIdx="1" presStyleCnt="11">
        <dgm:presLayoutVars>
          <dgm:bulletEnabled val="1"/>
        </dgm:presLayoutVars>
      </dgm:prSet>
      <dgm:spPr/>
    </dgm:pt>
    <dgm:pt modelId="{30F1F729-3AA4-4884-9CF8-FE08236923A3}" type="pres">
      <dgm:prSet presAssocID="{16AD79F5-9572-4257-BFB8-79DB15F13867}" presName="sibTrans" presStyleLbl="sibTrans1D1" presStyleIdx="1" presStyleCnt="10"/>
      <dgm:spPr/>
    </dgm:pt>
    <dgm:pt modelId="{A0E114F9-710A-44B3-894C-407867B2A4FB}" type="pres">
      <dgm:prSet presAssocID="{16AD79F5-9572-4257-BFB8-79DB15F13867}" presName="connectorText" presStyleLbl="sibTrans1D1" presStyleIdx="1" presStyleCnt="10"/>
      <dgm:spPr/>
    </dgm:pt>
    <dgm:pt modelId="{AD6124E4-67AE-4F11-BA30-FCFD3887F0AB}" type="pres">
      <dgm:prSet presAssocID="{2D3B0453-1413-496E-AB33-140488E14AA7}" presName="node" presStyleLbl="node1" presStyleIdx="2" presStyleCnt="11">
        <dgm:presLayoutVars>
          <dgm:bulletEnabled val="1"/>
        </dgm:presLayoutVars>
      </dgm:prSet>
      <dgm:spPr/>
    </dgm:pt>
    <dgm:pt modelId="{5FCF341B-246A-4C79-864A-D02C6F537AB7}" type="pres">
      <dgm:prSet presAssocID="{E8219428-B560-45C8-A918-127FB2E98AA0}" presName="sibTrans" presStyleLbl="sibTrans1D1" presStyleIdx="2" presStyleCnt="10"/>
      <dgm:spPr/>
    </dgm:pt>
    <dgm:pt modelId="{D33AB1CA-75CE-4FA3-AC32-B30080D66EB5}" type="pres">
      <dgm:prSet presAssocID="{E8219428-B560-45C8-A918-127FB2E98AA0}" presName="connectorText" presStyleLbl="sibTrans1D1" presStyleIdx="2" presStyleCnt="10"/>
      <dgm:spPr/>
    </dgm:pt>
    <dgm:pt modelId="{43D941B4-A9F7-4A49-860A-A8D4B170B909}" type="pres">
      <dgm:prSet presAssocID="{97DD6D91-CA7E-4441-B1A4-CC778B35EDB2}" presName="node" presStyleLbl="node1" presStyleIdx="3" presStyleCnt="11">
        <dgm:presLayoutVars>
          <dgm:bulletEnabled val="1"/>
        </dgm:presLayoutVars>
      </dgm:prSet>
      <dgm:spPr/>
    </dgm:pt>
    <dgm:pt modelId="{E1BD7A53-BDAA-4423-8DC6-A269936958E9}" type="pres">
      <dgm:prSet presAssocID="{ABB4A287-AAEB-4C0C-9E2B-3A969DD34D37}" presName="sibTrans" presStyleLbl="sibTrans1D1" presStyleIdx="3" presStyleCnt="10"/>
      <dgm:spPr/>
    </dgm:pt>
    <dgm:pt modelId="{C77F020B-FD69-41BA-A9B6-529A103FDFFA}" type="pres">
      <dgm:prSet presAssocID="{ABB4A287-AAEB-4C0C-9E2B-3A969DD34D37}" presName="connectorText" presStyleLbl="sibTrans1D1" presStyleIdx="3" presStyleCnt="10"/>
      <dgm:spPr/>
    </dgm:pt>
    <dgm:pt modelId="{3505D81C-F60A-4609-A2D7-5B2B59A5C2AD}" type="pres">
      <dgm:prSet presAssocID="{D50744F4-604F-4AF0-9A1B-AB9C4219E568}" presName="node" presStyleLbl="node1" presStyleIdx="4" presStyleCnt="11">
        <dgm:presLayoutVars>
          <dgm:bulletEnabled val="1"/>
        </dgm:presLayoutVars>
      </dgm:prSet>
      <dgm:spPr/>
    </dgm:pt>
    <dgm:pt modelId="{2244A198-3359-4167-AD7E-6F1CC665DA95}" type="pres">
      <dgm:prSet presAssocID="{9DBE5D9E-2F2D-4039-B458-ECEA3F9F7AB7}" presName="sibTrans" presStyleLbl="sibTrans1D1" presStyleIdx="4" presStyleCnt="10"/>
      <dgm:spPr/>
    </dgm:pt>
    <dgm:pt modelId="{2E5774B2-7C18-40FC-B9FE-3160CFC7F633}" type="pres">
      <dgm:prSet presAssocID="{9DBE5D9E-2F2D-4039-B458-ECEA3F9F7AB7}" presName="connectorText" presStyleLbl="sibTrans1D1" presStyleIdx="4" presStyleCnt="10"/>
      <dgm:spPr/>
    </dgm:pt>
    <dgm:pt modelId="{1D6FBFD5-062F-4CD9-95A1-C6660AEDFE79}" type="pres">
      <dgm:prSet presAssocID="{24C92AC6-3190-4B85-95EF-876C5EF69635}" presName="node" presStyleLbl="node1" presStyleIdx="5" presStyleCnt="11">
        <dgm:presLayoutVars>
          <dgm:bulletEnabled val="1"/>
        </dgm:presLayoutVars>
      </dgm:prSet>
      <dgm:spPr/>
    </dgm:pt>
    <dgm:pt modelId="{BFD478B5-00D3-4BD9-8610-25D137E0DED6}" type="pres">
      <dgm:prSet presAssocID="{2E206AD0-3865-4B83-9B63-81B3FB11FD0C}" presName="sibTrans" presStyleLbl="sibTrans1D1" presStyleIdx="5" presStyleCnt="10"/>
      <dgm:spPr/>
    </dgm:pt>
    <dgm:pt modelId="{BE515CA4-C97F-428A-8FA8-C23313886DE0}" type="pres">
      <dgm:prSet presAssocID="{2E206AD0-3865-4B83-9B63-81B3FB11FD0C}" presName="connectorText" presStyleLbl="sibTrans1D1" presStyleIdx="5" presStyleCnt="10"/>
      <dgm:spPr/>
    </dgm:pt>
    <dgm:pt modelId="{6FBD3304-E259-4B59-B8B4-005BC740C144}" type="pres">
      <dgm:prSet presAssocID="{5BBAC1A9-5CF5-4149-85C8-D2DD9F8DC394}" presName="node" presStyleLbl="node1" presStyleIdx="6" presStyleCnt="11">
        <dgm:presLayoutVars>
          <dgm:bulletEnabled val="1"/>
        </dgm:presLayoutVars>
      </dgm:prSet>
      <dgm:spPr/>
    </dgm:pt>
    <dgm:pt modelId="{503E46CA-2157-415F-8D6E-99165FC391D6}" type="pres">
      <dgm:prSet presAssocID="{0B12A1FF-5DB5-45E7-9607-A7D7F0347923}" presName="sibTrans" presStyleLbl="sibTrans1D1" presStyleIdx="6" presStyleCnt="10"/>
      <dgm:spPr/>
    </dgm:pt>
    <dgm:pt modelId="{E714D93F-6402-48F7-B99A-3D4CF6748D4E}" type="pres">
      <dgm:prSet presAssocID="{0B12A1FF-5DB5-45E7-9607-A7D7F0347923}" presName="connectorText" presStyleLbl="sibTrans1D1" presStyleIdx="6" presStyleCnt="10"/>
      <dgm:spPr/>
    </dgm:pt>
    <dgm:pt modelId="{DCC7D24B-CEBF-4E3A-9425-13BA27E5252C}" type="pres">
      <dgm:prSet presAssocID="{F8BF9DCC-15FC-462E-944E-AE21DE00B5ED}" presName="node" presStyleLbl="node1" presStyleIdx="7" presStyleCnt="11">
        <dgm:presLayoutVars>
          <dgm:bulletEnabled val="1"/>
        </dgm:presLayoutVars>
      </dgm:prSet>
      <dgm:spPr/>
    </dgm:pt>
    <dgm:pt modelId="{8DB8AB94-E1B8-48E0-B94A-3EE2C1BCB270}" type="pres">
      <dgm:prSet presAssocID="{5300A253-75B1-4ABA-9A3D-9C6D1874B4DB}" presName="sibTrans" presStyleLbl="sibTrans1D1" presStyleIdx="7" presStyleCnt="10"/>
      <dgm:spPr/>
    </dgm:pt>
    <dgm:pt modelId="{3CC9876A-494B-4D0B-B939-7FDC9833E85D}" type="pres">
      <dgm:prSet presAssocID="{5300A253-75B1-4ABA-9A3D-9C6D1874B4DB}" presName="connectorText" presStyleLbl="sibTrans1D1" presStyleIdx="7" presStyleCnt="10"/>
      <dgm:spPr/>
    </dgm:pt>
    <dgm:pt modelId="{1669AAA7-5300-409F-BCD2-C782BC304913}" type="pres">
      <dgm:prSet presAssocID="{E324520C-39F9-4F3E-B0F0-E9DADDE8D769}" presName="node" presStyleLbl="node1" presStyleIdx="8" presStyleCnt="11">
        <dgm:presLayoutVars>
          <dgm:bulletEnabled val="1"/>
        </dgm:presLayoutVars>
      </dgm:prSet>
      <dgm:spPr/>
    </dgm:pt>
    <dgm:pt modelId="{F6843706-D24D-4318-B025-F9F05A27E648}" type="pres">
      <dgm:prSet presAssocID="{E701C969-9663-4035-AC46-E5AD7BE5747D}" presName="sibTrans" presStyleLbl="sibTrans1D1" presStyleIdx="8" presStyleCnt="10"/>
      <dgm:spPr/>
    </dgm:pt>
    <dgm:pt modelId="{3AE7B3BB-9360-4992-BF37-FECD4DC1A5DC}" type="pres">
      <dgm:prSet presAssocID="{E701C969-9663-4035-AC46-E5AD7BE5747D}" presName="connectorText" presStyleLbl="sibTrans1D1" presStyleIdx="8" presStyleCnt="10"/>
      <dgm:spPr/>
    </dgm:pt>
    <dgm:pt modelId="{95041CC0-3D87-40EE-9115-7DEE9FBCCD95}" type="pres">
      <dgm:prSet presAssocID="{76ACB631-7C8D-44D6-9B1B-644CAAE36BE3}" presName="node" presStyleLbl="node1" presStyleIdx="9" presStyleCnt="11">
        <dgm:presLayoutVars>
          <dgm:bulletEnabled val="1"/>
        </dgm:presLayoutVars>
      </dgm:prSet>
      <dgm:spPr/>
    </dgm:pt>
    <dgm:pt modelId="{6256166E-576D-4BC3-8FCA-E5080F94FB27}" type="pres">
      <dgm:prSet presAssocID="{F4711F97-367F-489E-9370-E5B48ADF6DD3}" presName="sibTrans" presStyleLbl="sibTrans1D1" presStyleIdx="9" presStyleCnt="10"/>
      <dgm:spPr/>
    </dgm:pt>
    <dgm:pt modelId="{D066CF34-C71A-45F3-A95A-EDD26A87A443}" type="pres">
      <dgm:prSet presAssocID="{F4711F97-367F-489E-9370-E5B48ADF6DD3}" presName="connectorText" presStyleLbl="sibTrans1D1" presStyleIdx="9" presStyleCnt="10"/>
      <dgm:spPr/>
    </dgm:pt>
    <dgm:pt modelId="{28FB8610-A9BC-481B-81EF-BE6A49D0D1E9}" type="pres">
      <dgm:prSet presAssocID="{B2EA9461-32CC-4399-83D4-6DF152E74518}" presName="node" presStyleLbl="node1" presStyleIdx="10" presStyleCnt="11">
        <dgm:presLayoutVars>
          <dgm:bulletEnabled val="1"/>
        </dgm:presLayoutVars>
      </dgm:prSet>
      <dgm:spPr/>
    </dgm:pt>
  </dgm:ptLst>
  <dgm:cxnLst>
    <dgm:cxn modelId="{39A80400-6F13-4364-8B74-C16B2119827B}" type="presOf" srcId="{0B12A1FF-5DB5-45E7-9607-A7D7F0347923}" destId="{E714D93F-6402-48F7-B99A-3D4CF6748D4E}" srcOrd="1" destOrd="0" presId="urn:microsoft.com/office/officeart/2016/7/layout/RepeatingBendingProcessNew"/>
    <dgm:cxn modelId="{5CC9B901-5540-419A-B185-11E22E49CB86}" type="presOf" srcId="{5300A253-75B1-4ABA-9A3D-9C6D1874B4DB}" destId="{3CC9876A-494B-4D0B-B939-7FDC9833E85D}" srcOrd="1" destOrd="0" presId="urn:microsoft.com/office/officeart/2016/7/layout/RepeatingBendingProcessNew"/>
    <dgm:cxn modelId="{FCB8C307-6AE0-4FEB-8608-65E0E69351DD}" type="presOf" srcId="{F4711F97-367F-489E-9370-E5B48ADF6DD3}" destId="{6256166E-576D-4BC3-8FCA-E5080F94FB27}" srcOrd="0" destOrd="0" presId="urn:microsoft.com/office/officeart/2016/7/layout/RepeatingBendingProcessNew"/>
    <dgm:cxn modelId="{A022250B-C6F5-452F-8E36-4214AC2E8659}" type="presOf" srcId="{E324520C-39F9-4F3E-B0F0-E9DADDE8D769}" destId="{1669AAA7-5300-409F-BCD2-C782BC304913}" srcOrd="0" destOrd="0" presId="urn:microsoft.com/office/officeart/2016/7/layout/RepeatingBendingProcessNew"/>
    <dgm:cxn modelId="{A9E6841D-301C-4595-A812-5D5776905B90}" srcId="{DBBC2A07-F19A-4847-B8A6-AB5D8632620A}" destId="{97DD6D91-CA7E-4441-B1A4-CC778B35EDB2}" srcOrd="3" destOrd="0" parTransId="{C826EC0A-CF5F-4E27-9D8F-19140C319390}" sibTransId="{ABB4A287-AAEB-4C0C-9E2B-3A969DD34D37}"/>
    <dgm:cxn modelId="{5F6A8020-020D-4997-AD0F-323FF2176A01}" type="presOf" srcId="{97DD6D91-CA7E-4441-B1A4-CC778B35EDB2}" destId="{43D941B4-A9F7-4A49-860A-A8D4B170B909}" srcOrd="0" destOrd="0" presId="urn:microsoft.com/office/officeart/2016/7/layout/RepeatingBendingProcessNew"/>
    <dgm:cxn modelId="{9FA04621-77B4-444B-A188-C2D15A104297}" srcId="{DBBC2A07-F19A-4847-B8A6-AB5D8632620A}" destId="{E324520C-39F9-4F3E-B0F0-E9DADDE8D769}" srcOrd="8" destOrd="0" parTransId="{4A94C070-8EEB-4F76-842A-9341CC4DDD2A}" sibTransId="{E701C969-9663-4035-AC46-E5AD7BE5747D}"/>
    <dgm:cxn modelId="{D59E882B-1776-44F6-9762-8223D656246C}" type="presOf" srcId="{16AD79F5-9572-4257-BFB8-79DB15F13867}" destId="{30F1F729-3AA4-4884-9CF8-FE08236923A3}" srcOrd="0" destOrd="0" presId="urn:microsoft.com/office/officeart/2016/7/layout/RepeatingBendingProcessNew"/>
    <dgm:cxn modelId="{55E24C37-6738-4A44-BCA4-05CABAD8F3BA}" type="presOf" srcId="{E701C969-9663-4035-AC46-E5AD7BE5747D}" destId="{3AE7B3BB-9360-4992-BF37-FECD4DC1A5DC}" srcOrd="1" destOrd="0" presId="urn:microsoft.com/office/officeart/2016/7/layout/RepeatingBendingProcessNew"/>
    <dgm:cxn modelId="{4E3C293E-1841-41D8-84F8-D0C6C2079972}" type="presOf" srcId="{76ACB631-7C8D-44D6-9B1B-644CAAE36BE3}" destId="{95041CC0-3D87-40EE-9115-7DEE9FBCCD95}" srcOrd="0" destOrd="0" presId="urn:microsoft.com/office/officeart/2016/7/layout/RepeatingBendingProcessNew"/>
    <dgm:cxn modelId="{F96A0F3F-5C56-48EE-A5EE-F97D22236791}" type="presOf" srcId="{0A8D9286-8DDD-4A4F-B4F4-68FB1D014B88}" destId="{71F5120A-F998-4392-B492-73D34ECAED76}" srcOrd="0" destOrd="0" presId="urn:microsoft.com/office/officeart/2016/7/layout/RepeatingBendingProcessNew"/>
    <dgm:cxn modelId="{C6896440-5843-4F51-A7F5-07F5DC797069}" type="presOf" srcId="{4AD5A9C8-ECA2-4B73-AF7F-6841BC1BC870}" destId="{E449E9CC-A746-4DCE-9C92-7AA3644FD739}" srcOrd="0" destOrd="0" presId="urn:microsoft.com/office/officeart/2016/7/layout/RepeatingBendingProcessNew"/>
    <dgm:cxn modelId="{8D6AE55D-069F-49EA-8C63-EABC2B71A4A9}" type="presOf" srcId="{2B8F1732-38BC-426E-B79B-0CC9D80D7309}" destId="{A5BEF418-C9DC-459A-9C78-8F2BAAEB96CB}" srcOrd="1" destOrd="0" presId="urn:microsoft.com/office/officeart/2016/7/layout/RepeatingBendingProcessNew"/>
    <dgm:cxn modelId="{7048FC5E-7B8C-477C-8355-4C488F515B8B}" type="presOf" srcId="{E8219428-B560-45C8-A918-127FB2E98AA0}" destId="{D33AB1CA-75CE-4FA3-AC32-B30080D66EB5}" srcOrd="1" destOrd="0" presId="urn:microsoft.com/office/officeart/2016/7/layout/RepeatingBendingProcessNew"/>
    <dgm:cxn modelId="{0D2EA760-2C64-4B19-BEA8-EB4C2772AD18}" type="presOf" srcId="{ABB4A287-AAEB-4C0C-9E2B-3A969DD34D37}" destId="{C77F020B-FD69-41BA-A9B6-529A103FDFFA}" srcOrd="1" destOrd="0" presId="urn:microsoft.com/office/officeart/2016/7/layout/RepeatingBendingProcessNew"/>
    <dgm:cxn modelId="{450B0D41-805A-4FBC-A2D9-7F4A6C2EC00F}" type="presOf" srcId="{9DBE5D9E-2F2D-4039-B458-ECEA3F9F7AB7}" destId="{2E5774B2-7C18-40FC-B9FE-3160CFC7F633}" srcOrd="1" destOrd="0" presId="urn:microsoft.com/office/officeart/2016/7/layout/RepeatingBendingProcessNew"/>
    <dgm:cxn modelId="{0EC3D343-D94B-4531-86CB-AEE20A4CB092}" type="presOf" srcId="{16AD79F5-9572-4257-BFB8-79DB15F13867}" destId="{A0E114F9-710A-44B3-894C-407867B2A4FB}" srcOrd="1" destOrd="0" presId="urn:microsoft.com/office/officeart/2016/7/layout/RepeatingBendingProcessNew"/>
    <dgm:cxn modelId="{B24FB949-4799-4068-B3A1-62E9030058F7}" type="presOf" srcId="{5BBAC1A9-5CF5-4149-85C8-D2DD9F8DC394}" destId="{6FBD3304-E259-4B59-B8B4-005BC740C144}" srcOrd="0" destOrd="0" presId="urn:microsoft.com/office/officeart/2016/7/layout/RepeatingBendingProcessNew"/>
    <dgm:cxn modelId="{6EEC256B-B24A-4B90-B25B-27C8D511C2DC}" srcId="{DBBC2A07-F19A-4847-B8A6-AB5D8632620A}" destId="{2D3B0453-1413-496E-AB33-140488E14AA7}" srcOrd="2" destOrd="0" parTransId="{C724FC1A-B858-4F6B-8148-8F0E2E9B666C}" sibTransId="{E8219428-B560-45C8-A918-127FB2E98AA0}"/>
    <dgm:cxn modelId="{8658F44D-38E8-4462-9E5C-E5B97B04EE93}" srcId="{DBBC2A07-F19A-4847-B8A6-AB5D8632620A}" destId="{B2EA9461-32CC-4399-83D4-6DF152E74518}" srcOrd="10" destOrd="0" parTransId="{CD4090B9-48A5-4614-A2CD-25EAFCE5E956}" sibTransId="{741B1EFB-EB0C-4BB8-8828-54A0663F815E}"/>
    <dgm:cxn modelId="{23383852-7AA3-4DB0-8BEF-CC4786F3B9EA}" type="presOf" srcId="{2B8F1732-38BC-426E-B79B-0CC9D80D7309}" destId="{9C2FCE14-A43C-438D-AD00-78F53DBF2653}" srcOrd="0" destOrd="0" presId="urn:microsoft.com/office/officeart/2016/7/layout/RepeatingBendingProcessNew"/>
    <dgm:cxn modelId="{DF11EE53-76BA-499D-BE1B-0C1474B087F8}" srcId="{DBBC2A07-F19A-4847-B8A6-AB5D8632620A}" destId="{5BBAC1A9-5CF5-4149-85C8-D2DD9F8DC394}" srcOrd="6" destOrd="0" parTransId="{4AF9B4E1-0955-4CA5-ACA3-F18250FF3908}" sibTransId="{0B12A1FF-5DB5-45E7-9607-A7D7F0347923}"/>
    <dgm:cxn modelId="{AD569E75-F218-4673-89E0-5A4DE6DD4FBF}" type="presOf" srcId="{0B12A1FF-5DB5-45E7-9607-A7D7F0347923}" destId="{503E46CA-2157-415F-8D6E-99165FC391D6}" srcOrd="0" destOrd="0" presId="urn:microsoft.com/office/officeart/2016/7/layout/RepeatingBendingProcessNew"/>
    <dgm:cxn modelId="{FEB46579-78D3-4FAA-AECB-B909C82F6E30}" type="presOf" srcId="{2D3B0453-1413-496E-AB33-140488E14AA7}" destId="{AD6124E4-67AE-4F11-BA30-FCFD3887F0AB}" srcOrd="0" destOrd="0" presId="urn:microsoft.com/office/officeart/2016/7/layout/RepeatingBendingProcessNew"/>
    <dgm:cxn modelId="{667ED87A-C8C1-437C-A33A-8EB7B32055F7}" type="presOf" srcId="{E8219428-B560-45C8-A918-127FB2E98AA0}" destId="{5FCF341B-246A-4C79-864A-D02C6F537AB7}" srcOrd="0" destOrd="0" presId="urn:microsoft.com/office/officeart/2016/7/layout/RepeatingBendingProcessNew"/>
    <dgm:cxn modelId="{D873CD7C-8E31-4BA4-831D-5CCCAFA8D1F4}" type="presOf" srcId="{B2EA9461-32CC-4399-83D4-6DF152E74518}" destId="{28FB8610-A9BC-481B-81EF-BE6A49D0D1E9}" srcOrd="0" destOrd="0" presId="urn:microsoft.com/office/officeart/2016/7/layout/RepeatingBendingProcessNew"/>
    <dgm:cxn modelId="{B60A0B8A-A27F-4C14-8308-51E44E270848}" srcId="{DBBC2A07-F19A-4847-B8A6-AB5D8632620A}" destId="{4AD5A9C8-ECA2-4B73-AF7F-6841BC1BC870}" srcOrd="1" destOrd="0" parTransId="{0253E4F4-4C0C-46C7-8A61-E508381EFBA5}" sibTransId="{16AD79F5-9572-4257-BFB8-79DB15F13867}"/>
    <dgm:cxn modelId="{29634390-35E3-4E8A-B7BE-53CF9FFBBD3B}" type="presOf" srcId="{9DBE5D9E-2F2D-4039-B458-ECEA3F9F7AB7}" destId="{2244A198-3359-4167-AD7E-6F1CC665DA95}" srcOrd="0" destOrd="0" presId="urn:microsoft.com/office/officeart/2016/7/layout/RepeatingBendingProcessNew"/>
    <dgm:cxn modelId="{CA395998-B8D4-450F-86A1-1F90E1FE637D}" type="presOf" srcId="{F8BF9DCC-15FC-462E-944E-AE21DE00B5ED}" destId="{DCC7D24B-CEBF-4E3A-9425-13BA27E5252C}" srcOrd="0" destOrd="0" presId="urn:microsoft.com/office/officeart/2016/7/layout/RepeatingBendingProcessNew"/>
    <dgm:cxn modelId="{02F351A0-A051-4E26-B74D-9EACEB34A5AE}" type="presOf" srcId="{D50744F4-604F-4AF0-9A1B-AB9C4219E568}" destId="{3505D81C-F60A-4609-A2D7-5B2B59A5C2AD}" srcOrd="0" destOrd="0" presId="urn:microsoft.com/office/officeart/2016/7/layout/RepeatingBendingProcessNew"/>
    <dgm:cxn modelId="{EC8402A4-0C1B-46D7-85B5-0FBEEC8045C0}" srcId="{DBBC2A07-F19A-4847-B8A6-AB5D8632620A}" destId="{0A8D9286-8DDD-4A4F-B4F4-68FB1D014B88}" srcOrd="0" destOrd="0" parTransId="{CF3892B7-3096-404A-B4F5-FEA845724C3B}" sibTransId="{2B8F1732-38BC-426E-B79B-0CC9D80D7309}"/>
    <dgm:cxn modelId="{1F417CA6-9441-4679-A2E7-C544320681EE}" type="presOf" srcId="{ABB4A287-AAEB-4C0C-9E2B-3A969DD34D37}" destId="{E1BD7A53-BDAA-4423-8DC6-A269936958E9}" srcOrd="0" destOrd="0" presId="urn:microsoft.com/office/officeart/2016/7/layout/RepeatingBendingProcessNew"/>
    <dgm:cxn modelId="{145260AE-0174-4630-BE6A-888EF1C6D111}" type="presOf" srcId="{E701C969-9663-4035-AC46-E5AD7BE5747D}" destId="{F6843706-D24D-4318-B025-F9F05A27E648}" srcOrd="0" destOrd="0" presId="urn:microsoft.com/office/officeart/2016/7/layout/RepeatingBendingProcessNew"/>
    <dgm:cxn modelId="{3458BFB4-FD34-476D-8DFC-1B6398510673}" srcId="{DBBC2A07-F19A-4847-B8A6-AB5D8632620A}" destId="{F8BF9DCC-15FC-462E-944E-AE21DE00B5ED}" srcOrd="7" destOrd="0" parTransId="{A3659192-E9B4-4DD0-A790-D9D63725ADC5}" sibTransId="{5300A253-75B1-4ABA-9A3D-9C6D1874B4DB}"/>
    <dgm:cxn modelId="{AE33F0B5-E874-41C7-8B07-2291CAA09621}" srcId="{DBBC2A07-F19A-4847-B8A6-AB5D8632620A}" destId="{76ACB631-7C8D-44D6-9B1B-644CAAE36BE3}" srcOrd="9" destOrd="0" parTransId="{F9468EEE-74A3-4D25-A64B-78C921E4AB7B}" sibTransId="{F4711F97-367F-489E-9370-E5B48ADF6DD3}"/>
    <dgm:cxn modelId="{9CE374BD-646B-434E-AD1C-C79C21DD3064}" srcId="{DBBC2A07-F19A-4847-B8A6-AB5D8632620A}" destId="{D50744F4-604F-4AF0-9A1B-AB9C4219E568}" srcOrd="4" destOrd="0" parTransId="{C3076769-5DCF-4A10-B472-BEC07DEA6288}" sibTransId="{9DBE5D9E-2F2D-4039-B458-ECEA3F9F7AB7}"/>
    <dgm:cxn modelId="{76662BBE-E64E-4A01-8515-7994EE74211C}" srcId="{DBBC2A07-F19A-4847-B8A6-AB5D8632620A}" destId="{24C92AC6-3190-4B85-95EF-876C5EF69635}" srcOrd="5" destOrd="0" parTransId="{41AA4E4C-6EAE-4FB6-8939-6B7ADF2A76A7}" sibTransId="{2E206AD0-3865-4B83-9B63-81B3FB11FD0C}"/>
    <dgm:cxn modelId="{321E7DC1-1FD3-4097-868C-BE059975FC27}" type="presOf" srcId="{2E206AD0-3865-4B83-9B63-81B3FB11FD0C}" destId="{BFD478B5-00D3-4BD9-8610-25D137E0DED6}" srcOrd="0" destOrd="0" presId="urn:microsoft.com/office/officeart/2016/7/layout/RepeatingBendingProcessNew"/>
    <dgm:cxn modelId="{A6E763CC-B8FB-4500-AD44-12E68365EE9B}" type="presOf" srcId="{DBBC2A07-F19A-4847-B8A6-AB5D8632620A}" destId="{5A2DC853-95EC-4865-854C-A2453FECF73E}" srcOrd="0" destOrd="0" presId="urn:microsoft.com/office/officeart/2016/7/layout/RepeatingBendingProcessNew"/>
    <dgm:cxn modelId="{B1636ACC-97A4-48C2-A115-A98BFEBA733C}" type="presOf" srcId="{5300A253-75B1-4ABA-9A3D-9C6D1874B4DB}" destId="{8DB8AB94-E1B8-48E0-B94A-3EE2C1BCB270}" srcOrd="0" destOrd="0" presId="urn:microsoft.com/office/officeart/2016/7/layout/RepeatingBendingProcessNew"/>
    <dgm:cxn modelId="{C13F9BDD-F8EC-4117-AB76-99AFECBA23FB}" type="presOf" srcId="{24C92AC6-3190-4B85-95EF-876C5EF69635}" destId="{1D6FBFD5-062F-4CD9-95A1-C6660AEDFE79}" srcOrd="0" destOrd="0" presId="urn:microsoft.com/office/officeart/2016/7/layout/RepeatingBendingProcessNew"/>
    <dgm:cxn modelId="{8213F3EE-76DA-42FF-A295-A827AD159DB6}" type="presOf" srcId="{2E206AD0-3865-4B83-9B63-81B3FB11FD0C}" destId="{BE515CA4-C97F-428A-8FA8-C23313886DE0}" srcOrd="1" destOrd="0" presId="urn:microsoft.com/office/officeart/2016/7/layout/RepeatingBendingProcessNew"/>
    <dgm:cxn modelId="{EBDB35F5-8142-439D-ADC9-C7279CC77FF9}" type="presOf" srcId="{F4711F97-367F-489E-9370-E5B48ADF6DD3}" destId="{D066CF34-C71A-45F3-A95A-EDD26A87A443}" srcOrd="1" destOrd="0" presId="urn:microsoft.com/office/officeart/2016/7/layout/RepeatingBendingProcessNew"/>
    <dgm:cxn modelId="{E59F08C7-81F3-49DC-8819-538ECE503AB7}" type="presParOf" srcId="{5A2DC853-95EC-4865-854C-A2453FECF73E}" destId="{71F5120A-F998-4392-B492-73D34ECAED76}" srcOrd="0" destOrd="0" presId="urn:microsoft.com/office/officeart/2016/7/layout/RepeatingBendingProcessNew"/>
    <dgm:cxn modelId="{290A12AB-0E72-437E-A5D3-67C1EE26CDB4}" type="presParOf" srcId="{5A2DC853-95EC-4865-854C-A2453FECF73E}" destId="{9C2FCE14-A43C-438D-AD00-78F53DBF2653}" srcOrd="1" destOrd="0" presId="urn:microsoft.com/office/officeart/2016/7/layout/RepeatingBendingProcessNew"/>
    <dgm:cxn modelId="{EC9F9379-601F-4863-9618-071A0245DBE1}" type="presParOf" srcId="{9C2FCE14-A43C-438D-AD00-78F53DBF2653}" destId="{A5BEF418-C9DC-459A-9C78-8F2BAAEB96CB}" srcOrd="0" destOrd="0" presId="urn:microsoft.com/office/officeart/2016/7/layout/RepeatingBendingProcessNew"/>
    <dgm:cxn modelId="{E32C397E-6881-47FA-B80F-03C38B392C1C}" type="presParOf" srcId="{5A2DC853-95EC-4865-854C-A2453FECF73E}" destId="{E449E9CC-A746-4DCE-9C92-7AA3644FD739}" srcOrd="2" destOrd="0" presId="urn:microsoft.com/office/officeart/2016/7/layout/RepeatingBendingProcessNew"/>
    <dgm:cxn modelId="{6F4E217B-B319-4D56-BC44-F20070F0A31E}" type="presParOf" srcId="{5A2DC853-95EC-4865-854C-A2453FECF73E}" destId="{30F1F729-3AA4-4884-9CF8-FE08236923A3}" srcOrd="3" destOrd="0" presId="urn:microsoft.com/office/officeart/2016/7/layout/RepeatingBendingProcessNew"/>
    <dgm:cxn modelId="{8BB4B4E2-2A74-4DAC-8EC1-21F153A4644C}" type="presParOf" srcId="{30F1F729-3AA4-4884-9CF8-FE08236923A3}" destId="{A0E114F9-710A-44B3-894C-407867B2A4FB}" srcOrd="0" destOrd="0" presId="urn:microsoft.com/office/officeart/2016/7/layout/RepeatingBendingProcessNew"/>
    <dgm:cxn modelId="{8E3A0116-5A44-4B84-B157-4AEDB1393EB9}" type="presParOf" srcId="{5A2DC853-95EC-4865-854C-A2453FECF73E}" destId="{AD6124E4-67AE-4F11-BA30-FCFD3887F0AB}" srcOrd="4" destOrd="0" presId="urn:microsoft.com/office/officeart/2016/7/layout/RepeatingBendingProcessNew"/>
    <dgm:cxn modelId="{45E77A79-70BA-4514-B7E8-CFE6AA6184B5}" type="presParOf" srcId="{5A2DC853-95EC-4865-854C-A2453FECF73E}" destId="{5FCF341B-246A-4C79-864A-D02C6F537AB7}" srcOrd="5" destOrd="0" presId="urn:microsoft.com/office/officeart/2016/7/layout/RepeatingBendingProcessNew"/>
    <dgm:cxn modelId="{FC7D25F9-3888-44E2-8846-E2E85CC17FE4}" type="presParOf" srcId="{5FCF341B-246A-4C79-864A-D02C6F537AB7}" destId="{D33AB1CA-75CE-4FA3-AC32-B30080D66EB5}" srcOrd="0" destOrd="0" presId="urn:microsoft.com/office/officeart/2016/7/layout/RepeatingBendingProcessNew"/>
    <dgm:cxn modelId="{4F3F2E34-07D0-49AC-87BF-580CF697879C}" type="presParOf" srcId="{5A2DC853-95EC-4865-854C-A2453FECF73E}" destId="{43D941B4-A9F7-4A49-860A-A8D4B170B909}" srcOrd="6" destOrd="0" presId="urn:microsoft.com/office/officeart/2016/7/layout/RepeatingBendingProcessNew"/>
    <dgm:cxn modelId="{424BF09F-718C-478A-8165-37E6B4357E8F}" type="presParOf" srcId="{5A2DC853-95EC-4865-854C-A2453FECF73E}" destId="{E1BD7A53-BDAA-4423-8DC6-A269936958E9}" srcOrd="7" destOrd="0" presId="urn:microsoft.com/office/officeart/2016/7/layout/RepeatingBendingProcessNew"/>
    <dgm:cxn modelId="{9D161BE6-9280-4A19-8D4E-5FFB8C04D5C5}" type="presParOf" srcId="{E1BD7A53-BDAA-4423-8DC6-A269936958E9}" destId="{C77F020B-FD69-41BA-A9B6-529A103FDFFA}" srcOrd="0" destOrd="0" presId="urn:microsoft.com/office/officeart/2016/7/layout/RepeatingBendingProcessNew"/>
    <dgm:cxn modelId="{2225921E-8336-4644-8CB2-C3B9F401D1EB}" type="presParOf" srcId="{5A2DC853-95EC-4865-854C-A2453FECF73E}" destId="{3505D81C-F60A-4609-A2D7-5B2B59A5C2AD}" srcOrd="8" destOrd="0" presId="urn:microsoft.com/office/officeart/2016/7/layout/RepeatingBendingProcessNew"/>
    <dgm:cxn modelId="{CC6A87A7-7E94-4CA8-9782-A272A8417594}" type="presParOf" srcId="{5A2DC853-95EC-4865-854C-A2453FECF73E}" destId="{2244A198-3359-4167-AD7E-6F1CC665DA95}" srcOrd="9" destOrd="0" presId="urn:microsoft.com/office/officeart/2016/7/layout/RepeatingBendingProcessNew"/>
    <dgm:cxn modelId="{2C5969EF-7FC2-4788-99DE-C1EB139E25CF}" type="presParOf" srcId="{2244A198-3359-4167-AD7E-6F1CC665DA95}" destId="{2E5774B2-7C18-40FC-B9FE-3160CFC7F633}" srcOrd="0" destOrd="0" presId="urn:microsoft.com/office/officeart/2016/7/layout/RepeatingBendingProcessNew"/>
    <dgm:cxn modelId="{336793DF-CD13-4B32-A2F1-78A973DBD3BC}" type="presParOf" srcId="{5A2DC853-95EC-4865-854C-A2453FECF73E}" destId="{1D6FBFD5-062F-4CD9-95A1-C6660AEDFE79}" srcOrd="10" destOrd="0" presId="urn:microsoft.com/office/officeart/2016/7/layout/RepeatingBendingProcessNew"/>
    <dgm:cxn modelId="{258676B2-1520-428D-BF0B-3747448B39EE}" type="presParOf" srcId="{5A2DC853-95EC-4865-854C-A2453FECF73E}" destId="{BFD478B5-00D3-4BD9-8610-25D137E0DED6}" srcOrd="11" destOrd="0" presId="urn:microsoft.com/office/officeart/2016/7/layout/RepeatingBendingProcessNew"/>
    <dgm:cxn modelId="{BB570BE3-FB3D-42D4-BCA9-1295F203323C}" type="presParOf" srcId="{BFD478B5-00D3-4BD9-8610-25D137E0DED6}" destId="{BE515CA4-C97F-428A-8FA8-C23313886DE0}" srcOrd="0" destOrd="0" presId="urn:microsoft.com/office/officeart/2016/7/layout/RepeatingBendingProcessNew"/>
    <dgm:cxn modelId="{2D681CF4-8F20-4049-96A7-0F01A4C6B6D7}" type="presParOf" srcId="{5A2DC853-95EC-4865-854C-A2453FECF73E}" destId="{6FBD3304-E259-4B59-B8B4-005BC740C144}" srcOrd="12" destOrd="0" presId="urn:microsoft.com/office/officeart/2016/7/layout/RepeatingBendingProcessNew"/>
    <dgm:cxn modelId="{C09D911C-3B8E-42F5-B583-C2E392FCB1A2}" type="presParOf" srcId="{5A2DC853-95EC-4865-854C-A2453FECF73E}" destId="{503E46CA-2157-415F-8D6E-99165FC391D6}" srcOrd="13" destOrd="0" presId="urn:microsoft.com/office/officeart/2016/7/layout/RepeatingBendingProcessNew"/>
    <dgm:cxn modelId="{66940F16-8B10-4C4D-8E36-0C3B804E1A3D}" type="presParOf" srcId="{503E46CA-2157-415F-8D6E-99165FC391D6}" destId="{E714D93F-6402-48F7-B99A-3D4CF6748D4E}" srcOrd="0" destOrd="0" presId="urn:microsoft.com/office/officeart/2016/7/layout/RepeatingBendingProcessNew"/>
    <dgm:cxn modelId="{7FBA6629-9BAA-4DDB-A49A-CDEC546ED30B}" type="presParOf" srcId="{5A2DC853-95EC-4865-854C-A2453FECF73E}" destId="{DCC7D24B-CEBF-4E3A-9425-13BA27E5252C}" srcOrd="14" destOrd="0" presId="urn:microsoft.com/office/officeart/2016/7/layout/RepeatingBendingProcessNew"/>
    <dgm:cxn modelId="{4D3A2D05-CE8A-4F0C-AFBB-A71870DDF16D}" type="presParOf" srcId="{5A2DC853-95EC-4865-854C-A2453FECF73E}" destId="{8DB8AB94-E1B8-48E0-B94A-3EE2C1BCB270}" srcOrd="15" destOrd="0" presId="urn:microsoft.com/office/officeart/2016/7/layout/RepeatingBendingProcessNew"/>
    <dgm:cxn modelId="{764EE94D-A514-48A0-9B42-88E719BAAD18}" type="presParOf" srcId="{8DB8AB94-E1B8-48E0-B94A-3EE2C1BCB270}" destId="{3CC9876A-494B-4D0B-B939-7FDC9833E85D}" srcOrd="0" destOrd="0" presId="urn:microsoft.com/office/officeart/2016/7/layout/RepeatingBendingProcessNew"/>
    <dgm:cxn modelId="{378F6D10-F8D1-4A2E-9A0E-50803EDEB259}" type="presParOf" srcId="{5A2DC853-95EC-4865-854C-A2453FECF73E}" destId="{1669AAA7-5300-409F-BCD2-C782BC304913}" srcOrd="16" destOrd="0" presId="urn:microsoft.com/office/officeart/2016/7/layout/RepeatingBendingProcessNew"/>
    <dgm:cxn modelId="{EC6EA4F6-7933-4368-9EB7-ACC867DBBB5D}" type="presParOf" srcId="{5A2DC853-95EC-4865-854C-A2453FECF73E}" destId="{F6843706-D24D-4318-B025-F9F05A27E648}" srcOrd="17" destOrd="0" presId="urn:microsoft.com/office/officeart/2016/7/layout/RepeatingBendingProcessNew"/>
    <dgm:cxn modelId="{60EF4FEA-6080-4CA0-BE9E-418047EB2B17}" type="presParOf" srcId="{F6843706-D24D-4318-B025-F9F05A27E648}" destId="{3AE7B3BB-9360-4992-BF37-FECD4DC1A5DC}" srcOrd="0" destOrd="0" presId="urn:microsoft.com/office/officeart/2016/7/layout/RepeatingBendingProcessNew"/>
    <dgm:cxn modelId="{B2AB4BE9-F79C-48DC-A342-251BDACCEDF9}" type="presParOf" srcId="{5A2DC853-95EC-4865-854C-A2453FECF73E}" destId="{95041CC0-3D87-40EE-9115-7DEE9FBCCD95}" srcOrd="18" destOrd="0" presId="urn:microsoft.com/office/officeart/2016/7/layout/RepeatingBendingProcessNew"/>
    <dgm:cxn modelId="{E101C3E2-792C-4191-9949-667CF9193B6C}" type="presParOf" srcId="{5A2DC853-95EC-4865-854C-A2453FECF73E}" destId="{6256166E-576D-4BC3-8FCA-E5080F94FB27}" srcOrd="19" destOrd="0" presId="urn:microsoft.com/office/officeart/2016/7/layout/RepeatingBendingProcessNew"/>
    <dgm:cxn modelId="{8B173566-2AC4-44FE-9531-A3EC9A8BAF75}" type="presParOf" srcId="{6256166E-576D-4BC3-8FCA-E5080F94FB27}" destId="{D066CF34-C71A-45F3-A95A-EDD26A87A443}" srcOrd="0" destOrd="0" presId="urn:microsoft.com/office/officeart/2016/7/layout/RepeatingBendingProcessNew"/>
    <dgm:cxn modelId="{B99E8EED-A4CF-469F-B914-EF639C1AA387}" type="presParOf" srcId="{5A2DC853-95EC-4865-854C-A2453FECF73E}" destId="{28FB8610-A9BC-481B-81EF-BE6A49D0D1E9}" srcOrd="2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60F64B-B62E-4083-8054-20F96E994BF5}" type="doc">
      <dgm:prSet loTypeId="urn:microsoft.com/office/officeart/2005/8/layout/arrow5" loCatId="relationship" qsTypeId="urn:microsoft.com/office/officeart/2005/8/quickstyle/simple1" qsCatId="simple" csTypeId="urn:microsoft.com/office/officeart/2005/8/colors/accent1_2" csCatId="accent1"/>
      <dgm:spPr/>
      <dgm:t>
        <a:bodyPr/>
        <a:lstStyle/>
        <a:p>
          <a:endParaRPr lang="en-US"/>
        </a:p>
      </dgm:t>
    </dgm:pt>
    <dgm:pt modelId="{3A66098B-795E-4BCE-A00D-65F2A4B48D99}">
      <dgm:prSet/>
      <dgm:spPr/>
      <dgm:t>
        <a:bodyPr/>
        <a:lstStyle/>
        <a:p>
          <a:r>
            <a:rPr lang="en-US" b="1" u="sng"/>
            <a:t>School/Parent Compact</a:t>
          </a:r>
          <a:r>
            <a:rPr lang="en-US"/>
            <a:t> </a:t>
          </a:r>
        </a:p>
      </dgm:t>
    </dgm:pt>
    <dgm:pt modelId="{B59D1B62-E534-4268-9AC3-D1E9C4D91F94}" type="parTrans" cxnId="{5EC3CEEA-20C4-4D3B-9AAA-85EF5C855C5C}">
      <dgm:prSet/>
      <dgm:spPr/>
      <dgm:t>
        <a:bodyPr/>
        <a:lstStyle/>
        <a:p>
          <a:endParaRPr lang="en-US"/>
        </a:p>
      </dgm:t>
    </dgm:pt>
    <dgm:pt modelId="{15B77C64-F017-4B3E-9A1B-3CF66C3E2AB6}" type="sibTrans" cxnId="{5EC3CEEA-20C4-4D3B-9AAA-85EF5C855C5C}">
      <dgm:prSet/>
      <dgm:spPr/>
      <dgm:t>
        <a:bodyPr/>
        <a:lstStyle/>
        <a:p>
          <a:endParaRPr lang="en-US"/>
        </a:p>
      </dgm:t>
    </dgm:pt>
    <dgm:pt modelId="{90B9C868-5677-4C1B-9A00-02596B5071E8}">
      <dgm:prSet/>
      <dgm:spPr/>
      <dgm:t>
        <a:bodyPr/>
        <a:lstStyle/>
        <a:p>
          <a:r>
            <a:rPr lang="en-US"/>
            <a:t>The school compact is a commitment from the school, parent, and the student to share in the responsibility for improved academic achievement. </a:t>
          </a:r>
        </a:p>
      </dgm:t>
    </dgm:pt>
    <dgm:pt modelId="{0810F336-3DF3-43F7-A0AC-D57F3CA88714}" type="parTrans" cxnId="{92B0373A-88E4-4FAC-80EF-78D586F4BEC5}">
      <dgm:prSet/>
      <dgm:spPr/>
      <dgm:t>
        <a:bodyPr/>
        <a:lstStyle/>
        <a:p>
          <a:endParaRPr lang="en-US"/>
        </a:p>
      </dgm:t>
    </dgm:pt>
    <dgm:pt modelId="{D223DA6D-387D-4B14-9557-D88BA9288216}" type="sibTrans" cxnId="{92B0373A-88E4-4FAC-80EF-78D586F4BEC5}">
      <dgm:prSet/>
      <dgm:spPr/>
      <dgm:t>
        <a:bodyPr/>
        <a:lstStyle/>
        <a:p>
          <a:endParaRPr lang="en-US"/>
        </a:p>
      </dgm:t>
    </dgm:pt>
    <dgm:pt modelId="{AA9A9460-1F90-4C6E-8CA3-46CF8F7D45ED}">
      <dgm:prSet/>
      <dgm:spPr/>
      <dgm:t>
        <a:bodyPr/>
        <a:lstStyle/>
        <a:p>
          <a:r>
            <a:rPr lang="en-US"/>
            <a:t>After all signatures have been gathered, the compacts are collected and placed in the Title 1 office. </a:t>
          </a:r>
        </a:p>
      </dgm:t>
    </dgm:pt>
    <dgm:pt modelId="{9E0DD341-C631-427C-94C1-A3F3ACF58E25}" type="parTrans" cxnId="{3C2D8ED1-0C71-4644-8F61-65E905D9C5F9}">
      <dgm:prSet/>
      <dgm:spPr/>
      <dgm:t>
        <a:bodyPr/>
        <a:lstStyle/>
        <a:p>
          <a:endParaRPr lang="en-US"/>
        </a:p>
      </dgm:t>
    </dgm:pt>
    <dgm:pt modelId="{F7C4ABC8-ECF5-425C-8A11-0D06B3C5814D}" type="sibTrans" cxnId="{3C2D8ED1-0C71-4644-8F61-65E905D9C5F9}">
      <dgm:prSet/>
      <dgm:spPr/>
      <dgm:t>
        <a:bodyPr/>
        <a:lstStyle/>
        <a:p>
          <a:endParaRPr lang="en-US"/>
        </a:p>
      </dgm:t>
    </dgm:pt>
    <dgm:pt modelId="{704AFEE1-EBE1-4202-A4CA-4E471F3E58CC}" type="pres">
      <dgm:prSet presAssocID="{D660F64B-B62E-4083-8054-20F96E994BF5}" presName="diagram" presStyleCnt="0">
        <dgm:presLayoutVars>
          <dgm:dir/>
          <dgm:resizeHandles val="exact"/>
        </dgm:presLayoutVars>
      </dgm:prSet>
      <dgm:spPr/>
    </dgm:pt>
    <dgm:pt modelId="{C355CD5A-72D4-4C2A-964F-9E845CAB383E}" type="pres">
      <dgm:prSet presAssocID="{3A66098B-795E-4BCE-A00D-65F2A4B48D99}" presName="arrow" presStyleLbl="node1" presStyleIdx="0" presStyleCnt="3">
        <dgm:presLayoutVars>
          <dgm:bulletEnabled val="1"/>
        </dgm:presLayoutVars>
      </dgm:prSet>
      <dgm:spPr/>
    </dgm:pt>
    <dgm:pt modelId="{0FC934CF-24D5-4A18-AE3E-65E7B403AFFB}" type="pres">
      <dgm:prSet presAssocID="{90B9C868-5677-4C1B-9A00-02596B5071E8}" presName="arrow" presStyleLbl="node1" presStyleIdx="1" presStyleCnt="3">
        <dgm:presLayoutVars>
          <dgm:bulletEnabled val="1"/>
        </dgm:presLayoutVars>
      </dgm:prSet>
      <dgm:spPr/>
    </dgm:pt>
    <dgm:pt modelId="{FB1D47D4-42D1-4184-B961-7C44FDF65024}" type="pres">
      <dgm:prSet presAssocID="{AA9A9460-1F90-4C6E-8CA3-46CF8F7D45ED}" presName="arrow" presStyleLbl="node1" presStyleIdx="2" presStyleCnt="3">
        <dgm:presLayoutVars>
          <dgm:bulletEnabled val="1"/>
        </dgm:presLayoutVars>
      </dgm:prSet>
      <dgm:spPr/>
    </dgm:pt>
  </dgm:ptLst>
  <dgm:cxnLst>
    <dgm:cxn modelId="{38CFA411-6BFF-40BE-87DC-55CEE75B977E}" type="presOf" srcId="{90B9C868-5677-4C1B-9A00-02596B5071E8}" destId="{0FC934CF-24D5-4A18-AE3E-65E7B403AFFB}" srcOrd="0" destOrd="0" presId="urn:microsoft.com/office/officeart/2005/8/layout/arrow5"/>
    <dgm:cxn modelId="{92B0373A-88E4-4FAC-80EF-78D586F4BEC5}" srcId="{D660F64B-B62E-4083-8054-20F96E994BF5}" destId="{90B9C868-5677-4C1B-9A00-02596B5071E8}" srcOrd="1" destOrd="0" parTransId="{0810F336-3DF3-43F7-A0AC-D57F3CA88714}" sibTransId="{D223DA6D-387D-4B14-9557-D88BA9288216}"/>
    <dgm:cxn modelId="{2D9C903B-2C5F-4B1A-9AFA-5310295A80F1}" type="presOf" srcId="{D660F64B-B62E-4083-8054-20F96E994BF5}" destId="{704AFEE1-EBE1-4202-A4CA-4E471F3E58CC}" srcOrd="0" destOrd="0" presId="urn:microsoft.com/office/officeart/2005/8/layout/arrow5"/>
    <dgm:cxn modelId="{B24D654B-CE48-4290-A96B-1A2DE4E3A6E8}" type="presOf" srcId="{3A66098B-795E-4BCE-A00D-65F2A4B48D99}" destId="{C355CD5A-72D4-4C2A-964F-9E845CAB383E}" srcOrd="0" destOrd="0" presId="urn:microsoft.com/office/officeart/2005/8/layout/arrow5"/>
    <dgm:cxn modelId="{8AED4E6F-0153-4ADB-8966-14F040C03F5E}" type="presOf" srcId="{AA9A9460-1F90-4C6E-8CA3-46CF8F7D45ED}" destId="{FB1D47D4-42D1-4184-B961-7C44FDF65024}" srcOrd="0" destOrd="0" presId="urn:microsoft.com/office/officeart/2005/8/layout/arrow5"/>
    <dgm:cxn modelId="{3C2D8ED1-0C71-4644-8F61-65E905D9C5F9}" srcId="{D660F64B-B62E-4083-8054-20F96E994BF5}" destId="{AA9A9460-1F90-4C6E-8CA3-46CF8F7D45ED}" srcOrd="2" destOrd="0" parTransId="{9E0DD341-C631-427C-94C1-A3F3ACF58E25}" sibTransId="{F7C4ABC8-ECF5-425C-8A11-0D06B3C5814D}"/>
    <dgm:cxn modelId="{5EC3CEEA-20C4-4D3B-9AAA-85EF5C855C5C}" srcId="{D660F64B-B62E-4083-8054-20F96E994BF5}" destId="{3A66098B-795E-4BCE-A00D-65F2A4B48D99}" srcOrd="0" destOrd="0" parTransId="{B59D1B62-E534-4268-9AC3-D1E9C4D91F94}" sibTransId="{15B77C64-F017-4B3E-9A1B-3CF66C3E2AB6}"/>
    <dgm:cxn modelId="{A0EBDE0E-A67C-4607-84A6-BB323303AD05}" type="presParOf" srcId="{704AFEE1-EBE1-4202-A4CA-4E471F3E58CC}" destId="{C355CD5A-72D4-4C2A-964F-9E845CAB383E}" srcOrd="0" destOrd="0" presId="urn:microsoft.com/office/officeart/2005/8/layout/arrow5"/>
    <dgm:cxn modelId="{F16CBB67-8C54-430B-8F74-1E88B48919BC}" type="presParOf" srcId="{704AFEE1-EBE1-4202-A4CA-4E471F3E58CC}" destId="{0FC934CF-24D5-4A18-AE3E-65E7B403AFFB}" srcOrd="1" destOrd="0" presId="urn:microsoft.com/office/officeart/2005/8/layout/arrow5"/>
    <dgm:cxn modelId="{A4E158F6-206C-4C0D-94C3-9BBB14A26EB3}" type="presParOf" srcId="{704AFEE1-EBE1-4202-A4CA-4E471F3E58CC}" destId="{FB1D47D4-42D1-4184-B961-7C44FDF65024}"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06CFE-9706-4B17-BFAB-D4EE6FAE8279}">
      <dsp:nvSpPr>
        <dsp:cNvPr id="0" name=""/>
        <dsp:cNvSpPr/>
      </dsp:nvSpPr>
      <dsp:spPr>
        <a:xfrm>
          <a:off x="0" y="69502"/>
          <a:ext cx="4937760" cy="5516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u="sng" kern="1200"/>
            <a:t>Agenda </a:t>
          </a:r>
          <a:endParaRPr lang="en-US" sz="2300" kern="1200"/>
        </a:p>
      </dsp:txBody>
      <dsp:txXfrm>
        <a:off x="26930" y="96432"/>
        <a:ext cx="4883900" cy="497795"/>
      </dsp:txXfrm>
    </dsp:sp>
    <dsp:sp modelId="{F363D346-1B59-47D6-A840-6B525AA05E05}">
      <dsp:nvSpPr>
        <dsp:cNvPr id="0" name=""/>
        <dsp:cNvSpPr/>
      </dsp:nvSpPr>
      <dsp:spPr>
        <a:xfrm>
          <a:off x="0" y="621157"/>
          <a:ext cx="4937760" cy="333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77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What is Title 1 Purpose and Goals</a:t>
          </a:r>
        </a:p>
        <a:p>
          <a:pPr marL="171450" lvl="1" indent="-171450" algn="l" defTabSz="800100">
            <a:lnSpc>
              <a:spcPct val="90000"/>
            </a:lnSpc>
            <a:spcBef>
              <a:spcPct val="0"/>
            </a:spcBef>
            <a:spcAft>
              <a:spcPct val="20000"/>
            </a:spcAft>
            <a:buChar char="•"/>
          </a:pPr>
          <a:r>
            <a:rPr lang="en-US" sz="1800" kern="1200"/>
            <a:t>How Title 1 Works</a:t>
          </a:r>
        </a:p>
        <a:p>
          <a:pPr marL="171450" lvl="1" indent="-171450" algn="l" defTabSz="800100">
            <a:lnSpc>
              <a:spcPct val="90000"/>
            </a:lnSpc>
            <a:spcBef>
              <a:spcPct val="0"/>
            </a:spcBef>
            <a:spcAft>
              <a:spcPct val="20000"/>
            </a:spcAft>
            <a:buChar char="•"/>
          </a:pPr>
          <a:r>
            <a:rPr lang="en-US" sz="1800" kern="1200"/>
            <a:t>School/Parent Compact, FEP &amp; Student Code of Conduct-</a:t>
          </a:r>
        </a:p>
        <a:p>
          <a:pPr marL="171450" lvl="1" indent="-171450" algn="l" defTabSz="800100">
            <a:lnSpc>
              <a:spcPct val="90000"/>
            </a:lnSpc>
            <a:spcBef>
              <a:spcPct val="0"/>
            </a:spcBef>
            <a:spcAft>
              <a:spcPct val="20000"/>
            </a:spcAft>
            <a:buChar char="•"/>
          </a:pPr>
          <a:r>
            <a:rPr lang="en-US" sz="1800" kern="1200"/>
            <a:t>Parent’s Right to Know</a:t>
          </a:r>
        </a:p>
        <a:p>
          <a:pPr marL="171450" lvl="1" indent="-171450" algn="l" defTabSz="800100">
            <a:lnSpc>
              <a:spcPct val="90000"/>
            </a:lnSpc>
            <a:spcBef>
              <a:spcPct val="0"/>
            </a:spcBef>
            <a:spcAft>
              <a:spcPct val="20000"/>
            </a:spcAft>
            <a:buChar char="•"/>
          </a:pPr>
          <a:r>
            <a:rPr lang="en-US" sz="1800" kern="1200"/>
            <a:t>Teacher Qualifications</a:t>
          </a:r>
        </a:p>
        <a:p>
          <a:pPr marL="171450" lvl="1" indent="-171450" algn="l" defTabSz="800100">
            <a:lnSpc>
              <a:spcPct val="90000"/>
            </a:lnSpc>
            <a:spcBef>
              <a:spcPct val="0"/>
            </a:spcBef>
            <a:spcAft>
              <a:spcPct val="20000"/>
            </a:spcAft>
            <a:buChar char="•"/>
          </a:pPr>
          <a:r>
            <a:rPr lang="en-US" sz="1800" kern="1200"/>
            <a:t>Parental Involvement Policy</a:t>
          </a:r>
        </a:p>
        <a:p>
          <a:pPr marL="171450" lvl="1" indent="-171450" algn="l" defTabSz="800100">
            <a:lnSpc>
              <a:spcPct val="90000"/>
            </a:lnSpc>
            <a:spcBef>
              <a:spcPct val="0"/>
            </a:spcBef>
            <a:spcAft>
              <a:spcPct val="20000"/>
            </a:spcAft>
            <a:buChar char="•"/>
          </a:pPr>
          <a:r>
            <a:rPr lang="en-US" sz="1800" kern="1200"/>
            <a:t>Availability of Parent Training/Opportunities for Meetings</a:t>
          </a:r>
        </a:p>
        <a:p>
          <a:pPr marL="171450" lvl="1" indent="-171450" algn="l" defTabSz="800100">
            <a:lnSpc>
              <a:spcPct val="90000"/>
            </a:lnSpc>
            <a:spcBef>
              <a:spcPct val="0"/>
            </a:spcBef>
            <a:spcAft>
              <a:spcPct val="20000"/>
            </a:spcAft>
            <a:buChar char="•"/>
          </a:pPr>
          <a:r>
            <a:rPr lang="en-US" sz="1800" kern="1200"/>
            <a:t>Reporting Pupil Progress</a:t>
          </a:r>
        </a:p>
        <a:p>
          <a:pPr marL="171450" lvl="1" indent="-171450" algn="l" defTabSz="800100">
            <a:lnSpc>
              <a:spcPct val="90000"/>
            </a:lnSpc>
            <a:spcBef>
              <a:spcPct val="0"/>
            </a:spcBef>
            <a:spcAft>
              <a:spcPct val="20000"/>
            </a:spcAft>
            <a:buChar char="•"/>
          </a:pPr>
          <a:r>
            <a:rPr lang="en-US" sz="1800" kern="1200"/>
            <a:t>Parent Teacher Conferences</a:t>
          </a:r>
        </a:p>
      </dsp:txBody>
      <dsp:txXfrm>
        <a:off x="0" y="621157"/>
        <a:ext cx="4937760" cy="33327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A1C28-37E6-42A7-9412-C17D3505EAE0}">
      <dsp:nvSpPr>
        <dsp:cNvPr id="0" name=""/>
        <dsp:cNvSpPr/>
      </dsp:nvSpPr>
      <dsp:spPr>
        <a:xfrm>
          <a:off x="377190" y="3160"/>
          <a:ext cx="2907506" cy="174450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u="sng" kern="1200"/>
            <a:t>Title I Schoolwide Program</a:t>
          </a:r>
          <a:r>
            <a:rPr lang="en-US" sz="1500" kern="1200"/>
            <a:t> </a:t>
          </a:r>
        </a:p>
      </dsp:txBody>
      <dsp:txXfrm>
        <a:off x="377190" y="3160"/>
        <a:ext cx="2907506" cy="1744503"/>
      </dsp:txXfrm>
    </dsp:sp>
    <dsp:sp modelId="{25E38067-E9AA-446C-9702-85473B671B45}">
      <dsp:nvSpPr>
        <dsp:cNvPr id="0" name=""/>
        <dsp:cNvSpPr/>
      </dsp:nvSpPr>
      <dsp:spPr>
        <a:xfrm>
          <a:off x="3575446" y="3160"/>
          <a:ext cx="2907506" cy="1744503"/>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Being a Title 1 school means receiving federal funding to supplement the school’s existing programs. These dollars are used for… </a:t>
          </a:r>
        </a:p>
      </dsp:txBody>
      <dsp:txXfrm>
        <a:off x="3575446" y="3160"/>
        <a:ext cx="2907506" cy="1744503"/>
      </dsp:txXfrm>
    </dsp:sp>
    <dsp:sp modelId="{2A704C59-3AE1-4DEB-9F64-CFA08BBF35FB}">
      <dsp:nvSpPr>
        <dsp:cNvPr id="0" name=""/>
        <dsp:cNvSpPr/>
      </dsp:nvSpPr>
      <dsp:spPr>
        <a:xfrm>
          <a:off x="6773703" y="3160"/>
          <a:ext cx="2907506" cy="1744503"/>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Identifying students experiencing academic difficulties and providing timely assistance to help these students meet the State’s challenging content standards.</a:t>
          </a:r>
        </a:p>
      </dsp:txBody>
      <dsp:txXfrm>
        <a:off x="6773703" y="3160"/>
        <a:ext cx="2907506" cy="1744503"/>
      </dsp:txXfrm>
    </dsp:sp>
    <dsp:sp modelId="{E07490E4-3F71-4DAA-B389-0052D1F250FA}">
      <dsp:nvSpPr>
        <dsp:cNvPr id="0" name=""/>
        <dsp:cNvSpPr/>
      </dsp:nvSpPr>
      <dsp:spPr>
        <a:xfrm>
          <a:off x="377190" y="2038415"/>
          <a:ext cx="2907506" cy="1744503"/>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Purchasing supplemental staff/programs/materials/supplies</a:t>
          </a:r>
        </a:p>
      </dsp:txBody>
      <dsp:txXfrm>
        <a:off x="377190" y="2038415"/>
        <a:ext cx="2907506" cy="1744503"/>
      </dsp:txXfrm>
    </dsp:sp>
    <dsp:sp modelId="{0B2B3398-8966-4D7D-B762-469339E7E6FE}">
      <dsp:nvSpPr>
        <dsp:cNvPr id="0" name=""/>
        <dsp:cNvSpPr/>
      </dsp:nvSpPr>
      <dsp:spPr>
        <a:xfrm>
          <a:off x="3575446" y="2038415"/>
          <a:ext cx="2907506" cy="1744503"/>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Conducting parental involvement meeting/training/activities</a:t>
          </a:r>
        </a:p>
      </dsp:txBody>
      <dsp:txXfrm>
        <a:off x="3575446" y="2038415"/>
        <a:ext cx="2907506" cy="1744503"/>
      </dsp:txXfrm>
    </dsp:sp>
    <dsp:sp modelId="{CF2DF5CF-EBA7-4369-97FA-87821194DCB9}">
      <dsp:nvSpPr>
        <dsp:cNvPr id="0" name=""/>
        <dsp:cNvSpPr/>
      </dsp:nvSpPr>
      <dsp:spPr>
        <a:xfrm>
          <a:off x="6773703" y="2038415"/>
          <a:ext cx="2907506" cy="174450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Recruiting/hiring/retaining Highly qualified teachers</a:t>
          </a:r>
        </a:p>
      </dsp:txBody>
      <dsp:txXfrm>
        <a:off x="6773703" y="2038415"/>
        <a:ext cx="2907506" cy="17445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FCE14-A43C-438D-AD00-78F53DBF2653}">
      <dsp:nvSpPr>
        <dsp:cNvPr id="0" name=""/>
        <dsp:cNvSpPr/>
      </dsp:nvSpPr>
      <dsp:spPr>
        <a:xfrm>
          <a:off x="2262381" y="448745"/>
          <a:ext cx="344650" cy="91440"/>
        </a:xfrm>
        <a:custGeom>
          <a:avLst/>
          <a:gdLst/>
          <a:ahLst/>
          <a:cxnLst/>
          <a:rect l="0" t="0" r="0" b="0"/>
          <a:pathLst>
            <a:path>
              <a:moveTo>
                <a:pt x="0" y="45720"/>
              </a:moveTo>
              <a:lnTo>
                <a:pt x="344650" y="45720"/>
              </a:lnTo>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25325" y="492587"/>
        <a:ext cx="18762" cy="3756"/>
      </dsp:txXfrm>
    </dsp:sp>
    <dsp:sp modelId="{71F5120A-F998-4392-B492-73D34ECAED76}">
      <dsp:nvSpPr>
        <dsp:cNvPr id="0" name=""/>
        <dsp:cNvSpPr/>
      </dsp:nvSpPr>
      <dsp:spPr>
        <a:xfrm>
          <a:off x="632657" y="5007"/>
          <a:ext cx="1631523" cy="97891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b="1" u="sng" kern="1200"/>
            <a:t>Parent’s Right to Know</a:t>
          </a:r>
          <a:r>
            <a:rPr lang="en-US" sz="1200" kern="1200"/>
            <a:t> </a:t>
          </a:r>
        </a:p>
      </dsp:txBody>
      <dsp:txXfrm>
        <a:off x="632657" y="5007"/>
        <a:ext cx="1631523" cy="978914"/>
      </dsp:txXfrm>
    </dsp:sp>
    <dsp:sp modelId="{30F1F729-3AA4-4884-9CF8-FE08236923A3}">
      <dsp:nvSpPr>
        <dsp:cNvPr id="0" name=""/>
        <dsp:cNvSpPr/>
      </dsp:nvSpPr>
      <dsp:spPr>
        <a:xfrm>
          <a:off x="4269155" y="448745"/>
          <a:ext cx="344650" cy="91440"/>
        </a:xfrm>
        <a:custGeom>
          <a:avLst/>
          <a:gdLst/>
          <a:ahLst/>
          <a:cxnLst/>
          <a:rect l="0" t="0" r="0" b="0"/>
          <a:pathLst>
            <a:path>
              <a:moveTo>
                <a:pt x="0" y="45720"/>
              </a:moveTo>
              <a:lnTo>
                <a:pt x="344650"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32099" y="492587"/>
        <a:ext cx="18762" cy="3756"/>
      </dsp:txXfrm>
    </dsp:sp>
    <dsp:sp modelId="{E449E9CC-A746-4DCE-9C92-7AA3644FD739}">
      <dsp:nvSpPr>
        <dsp:cNvPr id="0" name=""/>
        <dsp:cNvSpPr/>
      </dsp:nvSpPr>
      <dsp:spPr>
        <a:xfrm>
          <a:off x="2639431" y="5007"/>
          <a:ext cx="1631523" cy="978914"/>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All parents have the right to request the following: </a:t>
          </a:r>
        </a:p>
      </dsp:txBody>
      <dsp:txXfrm>
        <a:off x="2639431" y="5007"/>
        <a:ext cx="1631523" cy="978914"/>
      </dsp:txXfrm>
    </dsp:sp>
    <dsp:sp modelId="{5FCF341B-246A-4C79-864A-D02C6F537AB7}">
      <dsp:nvSpPr>
        <dsp:cNvPr id="0" name=""/>
        <dsp:cNvSpPr/>
      </dsp:nvSpPr>
      <dsp:spPr>
        <a:xfrm>
          <a:off x="1448419" y="982122"/>
          <a:ext cx="4013548" cy="344650"/>
        </a:xfrm>
        <a:custGeom>
          <a:avLst/>
          <a:gdLst/>
          <a:ahLst/>
          <a:cxnLst/>
          <a:rect l="0" t="0" r="0" b="0"/>
          <a:pathLst>
            <a:path>
              <a:moveTo>
                <a:pt x="4013548" y="0"/>
              </a:moveTo>
              <a:lnTo>
                <a:pt x="4013548" y="189425"/>
              </a:lnTo>
              <a:lnTo>
                <a:pt x="0" y="189425"/>
              </a:lnTo>
              <a:lnTo>
                <a:pt x="0" y="344650"/>
              </a:lnTo>
            </a:path>
          </a:pathLst>
        </a:custGeom>
        <a:noFill/>
        <a:ln w="127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4417" y="1152569"/>
        <a:ext cx="201552" cy="3756"/>
      </dsp:txXfrm>
    </dsp:sp>
    <dsp:sp modelId="{AD6124E4-67AE-4F11-BA30-FCFD3887F0AB}">
      <dsp:nvSpPr>
        <dsp:cNvPr id="0" name=""/>
        <dsp:cNvSpPr/>
      </dsp:nvSpPr>
      <dsp:spPr>
        <a:xfrm>
          <a:off x="4646205" y="5007"/>
          <a:ext cx="1631523" cy="978914"/>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 teacher’s professional qualifications licensure, grade(s) certification, waivers</a:t>
          </a:r>
        </a:p>
      </dsp:txBody>
      <dsp:txXfrm>
        <a:off x="4646205" y="5007"/>
        <a:ext cx="1631523" cy="978914"/>
      </dsp:txXfrm>
    </dsp:sp>
    <dsp:sp modelId="{E1BD7A53-BDAA-4423-8DC6-A269936958E9}">
      <dsp:nvSpPr>
        <dsp:cNvPr id="0" name=""/>
        <dsp:cNvSpPr/>
      </dsp:nvSpPr>
      <dsp:spPr>
        <a:xfrm>
          <a:off x="2262381" y="1802910"/>
          <a:ext cx="344650" cy="91440"/>
        </a:xfrm>
        <a:custGeom>
          <a:avLst/>
          <a:gdLst/>
          <a:ahLst/>
          <a:cxnLst/>
          <a:rect l="0" t="0" r="0" b="0"/>
          <a:pathLst>
            <a:path>
              <a:moveTo>
                <a:pt x="0" y="45720"/>
              </a:moveTo>
              <a:lnTo>
                <a:pt x="344650" y="45720"/>
              </a:lnTo>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25325" y="1846751"/>
        <a:ext cx="18762" cy="3756"/>
      </dsp:txXfrm>
    </dsp:sp>
    <dsp:sp modelId="{43D941B4-A9F7-4A49-860A-A8D4B170B909}">
      <dsp:nvSpPr>
        <dsp:cNvPr id="0" name=""/>
        <dsp:cNvSpPr/>
      </dsp:nvSpPr>
      <dsp:spPr>
        <a:xfrm>
          <a:off x="632657" y="1359172"/>
          <a:ext cx="1631523" cy="978914"/>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 teachers baccalaureate and/or graduate degree fields of endorsement, previous teaching experience.</a:t>
          </a:r>
        </a:p>
      </dsp:txBody>
      <dsp:txXfrm>
        <a:off x="632657" y="1359172"/>
        <a:ext cx="1631523" cy="978914"/>
      </dsp:txXfrm>
    </dsp:sp>
    <dsp:sp modelId="{2244A198-3359-4167-AD7E-6F1CC665DA95}">
      <dsp:nvSpPr>
        <dsp:cNvPr id="0" name=""/>
        <dsp:cNvSpPr/>
      </dsp:nvSpPr>
      <dsp:spPr>
        <a:xfrm>
          <a:off x="4269155" y="1802910"/>
          <a:ext cx="344650" cy="91440"/>
        </a:xfrm>
        <a:custGeom>
          <a:avLst/>
          <a:gdLst/>
          <a:ahLst/>
          <a:cxnLst/>
          <a:rect l="0" t="0" r="0" b="0"/>
          <a:pathLst>
            <a:path>
              <a:moveTo>
                <a:pt x="0" y="45720"/>
              </a:moveTo>
              <a:lnTo>
                <a:pt x="344650" y="45720"/>
              </a:lnTo>
            </a:path>
          </a:pathLst>
        </a:custGeom>
        <a:noFill/>
        <a:ln w="12700"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32099" y="1846751"/>
        <a:ext cx="18762" cy="3756"/>
      </dsp:txXfrm>
    </dsp:sp>
    <dsp:sp modelId="{3505D81C-F60A-4609-A2D7-5B2B59A5C2AD}">
      <dsp:nvSpPr>
        <dsp:cNvPr id="0" name=""/>
        <dsp:cNvSpPr/>
      </dsp:nvSpPr>
      <dsp:spPr>
        <a:xfrm>
          <a:off x="2639431" y="1359172"/>
          <a:ext cx="1631523" cy="978914"/>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 paraprofessional’s qualifications</a:t>
          </a:r>
        </a:p>
      </dsp:txBody>
      <dsp:txXfrm>
        <a:off x="2639431" y="1359172"/>
        <a:ext cx="1631523" cy="978914"/>
      </dsp:txXfrm>
    </dsp:sp>
    <dsp:sp modelId="{BFD478B5-00D3-4BD9-8610-25D137E0DED6}">
      <dsp:nvSpPr>
        <dsp:cNvPr id="0" name=""/>
        <dsp:cNvSpPr/>
      </dsp:nvSpPr>
      <dsp:spPr>
        <a:xfrm>
          <a:off x="1448419" y="2336287"/>
          <a:ext cx="4013548" cy="344650"/>
        </a:xfrm>
        <a:custGeom>
          <a:avLst/>
          <a:gdLst/>
          <a:ahLst/>
          <a:cxnLst/>
          <a:rect l="0" t="0" r="0" b="0"/>
          <a:pathLst>
            <a:path>
              <a:moveTo>
                <a:pt x="4013548" y="0"/>
              </a:moveTo>
              <a:lnTo>
                <a:pt x="4013548" y="189425"/>
              </a:lnTo>
              <a:lnTo>
                <a:pt x="0" y="189425"/>
              </a:lnTo>
              <a:lnTo>
                <a:pt x="0" y="344650"/>
              </a:lnTo>
            </a:path>
          </a:pathLst>
        </a:custGeom>
        <a:noFill/>
        <a:ln w="1270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4417" y="2506734"/>
        <a:ext cx="201552" cy="3756"/>
      </dsp:txXfrm>
    </dsp:sp>
    <dsp:sp modelId="{1D6FBFD5-062F-4CD9-95A1-C6660AEDFE79}">
      <dsp:nvSpPr>
        <dsp:cNvPr id="0" name=""/>
        <dsp:cNvSpPr/>
      </dsp:nvSpPr>
      <dsp:spPr>
        <a:xfrm>
          <a:off x="4646205" y="1359172"/>
          <a:ext cx="1631523" cy="97891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An annual notice of Student Education Records Privacy and notice for disclosure of School Directory Information</a:t>
          </a:r>
        </a:p>
      </dsp:txBody>
      <dsp:txXfrm>
        <a:off x="4646205" y="1359172"/>
        <a:ext cx="1631523" cy="978914"/>
      </dsp:txXfrm>
    </dsp:sp>
    <dsp:sp modelId="{503E46CA-2157-415F-8D6E-99165FC391D6}">
      <dsp:nvSpPr>
        <dsp:cNvPr id="0" name=""/>
        <dsp:cNvSpPr/>
      </dsp:nvSpPr>
      <dsp:spPr>
        <a:xfrm>
          <a:off x="2262381" y="3157074"/>
          <a:ext cx="344650" cy="91440"/>
        </a:xfrm>
        <a:custGeom>
          <a:avLst/>
          <a:gdLst/>
          <a:ahLst/>
          <a:cxnLst/>
          <a:rect l="0" t="0" r="0" b="0"/>
          <a:pathLst>
            <a:path>
              <a:moveTo>
                <a:pt x="0" y="45720"/>
              </a:moveTo>
              <a:lnTo>
                <a:pt x="344650" y="45720"/>
              </a:lnTo>
            </a:path>
          </a:pathLst>
        </a:custGeom>
        <a:noFill/>
        <a:ln w="12700"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25325" y="3200916"/>
        <a:ext cx="18762" cy="3756"/>
      </dsp:txXfrm>
    </dsp:sp>
    <dsp:sp modelId="{6FBD3304-E259-4B59-B8B4-005BC740C144}">
      <dsp:nvSpPr>
        <dsp:cNvPr id="0" name=""/>
        <dsp:cNvSpPr/>
      </dsp:nvSpPr>
      <dsp:spPr>
        <a:xfrm>
          <a:off x="632657" y="2713337"/>
          <a:ext cx="1631523" cy="978914"/>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An assurance that their child’s name, address and telephone listing in not being released to military recruiters.</a:t>
          </a:r>
        </a:p>
      </dsp:txBody>
      <dsp:txXfrm>
        <a:off x="632657" y="2713337"/>
        <a:ext cx="1631523" cy="978914"/>
      </dsp:txXfrm>
    </dsp:sp>
    <dsp:sp modelId="{8DB8AB94-E1B8-48E0-B94A-3EE2C1BCB270}">
      <dsp:nvSpPr>
        <dsp:cNvPr id="0" name=""/>
        <dsp:cNvSpPr/>
      </dsp:nvSpPr>
      <dsp:spPr>
        <a:xfrm>
          <a:off x="4269155" y="3157074"/>
          <a:ext cx="344650" cy="91440"/>
        </a:xfrm>
        <a:custGeom>
          <a:avLst/>
          <a:gdLst/>
          <a:ahLst/>
          <a:cxnLst/>
          <a:rect l="0" t="0" r="0" b="0"/>
          <a:pathLst>
            <a:path>
              <a:moveTo>
                <a:pt x="0" y="45720"/>
              </a:moveTo>
              <a:lnTo>
                <a:pt x="344650" y="45720"/>
              </a:lnTo>
            </a:path>
          </a:pathLst>
        </a:custGeom>
        <a:noFill/>
        <a:ln w="12700"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32099" y="3200916"/>
        <a:ext cx="18762" cy="3756"/>
      </dsp:txXfrm>
    </dsp:sp>
    <dsp:sp modelId="{DCC7D24B-CEBF-4E3A-9425-13BA27E5252C}">
      <dsp:nvSpPr>
        <dsp:cNvPr id="0" name=""/>
        <dsp:cNvSpPr/>
      </dsp:nvSpPr>
      <dsp:spPr>
        <a:xfrm>
          <a:off x="2639431" y="2713337"/>
          <a:ext cx="1631523" cy="978914"/>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All Parents will receive information on the following: </a:t>
          </a:r>
        </a:p>
      </dsp:txBody>
      <dsp:txXfrm>
        <a:off x="2639431" y="2713337"/>
        <a:ext cx="1631523" cy="978914"/>
      </dsp:txXfrm>
    </dsp:sp>
    <dsp:sp modelId="{F6843706-D24D-4318-B025-F9F05A27E648}">
      <dsp:nvSpPr>
        <dsp:cNvPr id="0" name=""/>
        <dsp:cNvSpPr/>
      </dsp:nvSpPr>
      <dsp:spPr>
        <a:xfrm>
          <a:off x="1448419" y="3690452"/>
          <a:ext cx="4013548" cy="344650"/>
        </a:xfrm>
        <a:custGeom>
          <a:avLst/>
          <a:gdLst/>
          <a:ahLst/>
          <a:cxnLst/>
          <a:rect l="0" t="0" r="0" b="0"/>
          <a:pathLst>
            <a:path>
              <a:moveTo>
                <a:pt x="4013548" y="0"/>
              </a:moveTo>
              <a:lnTo>
                <a:pt x="4013548" y="189425"/>
              </a:lnTo>
              <a:lnTo>
                <a:pt x="0" y="189425"/>
              </a:lnTo>
              <a:lnTo>
                <a:pt x="0" y="344650"/>
              </a:lnTo>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4417" y="3860899"/>
        <a:ext cx="201552" cy="3756"/>
      </dsp:txXfrm>
    </dsp:sp>
    <dsp:sp modelId="{1669AAA7-5300-409F-BCD2-C782BC304913}">
      <dsp:nvSpPr>
        <dsp:cNvPr id="0" name=""/>
        <dsp:cNvSpPr/>
      </dsp:nvSpPr>
      <dsp:spPr>
        <a:xfrm>
          <a:off x="4646205" y="2713337"/>
          <a:ext cx="1631523" cy="978914"/>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Their child’s level of achievement on each of the state’s academic assessments</a:t>
          </a:r>
        </a:p>
      </dsp:txBody>
      <dsp:txXfrm>
        <a:off x="4646205" y="2713337"/>
        <a:ext cx="1631523" cy="978914"/>
      </dsp:txXfrm>
    </dsp:sp>
    <dsp:sp modelId="{6256166E-576D-4BC3-8FCA-E5080F94FB27}">
      <dsp:nvSpPr>
        <dsp:cNvPr id="0" name=""/>
        <dsp:cNvSpPr/>
      </dsp:nvSpPr>
      <dsp:spPr>
        <a:xfrm>
          <a:off x="2262381" y="4511239"/>
          <a:ext cx="344650" cy="91440"/>
        </a:xfrm>
        <a:custGeom>
          <a:avLst/>
          <a:gdLst/>
          <a:ahLst/>
          <a:cxnLst/>
          <a:rect l="0" t="0" r="0" b="0"/>
          <a:pathLst>
            <a:path>
              <a:moveTo>
                <a:pt x="0" y="45720"/>
              </a:moveTo>
              <a:lnTo>
                <a:pt x="344650" y="45720"/>
              </a:lnTo>
            </a:path>
          </a:pathLst>
        </a:custGeom>
        <a:noFill/>
        <a:ln w="12700"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25325" y="4555081"/>
        <a:ext cx="18762" cy="3756"/>
      </dsp:txXfrm>
    </dsp:sp>
    <dsp:sp modelId="{95041CC0-3D87-40EE-9115-7DEE9FBCCD95}">
      <dsp:nvSpPr>
        <dsp:cNvPr id="0" name=""/>
        <dsp:cNvSpPr/>
      </dsp:nvSpPr>
      <dsp:spPr>
        <a:xfrm>
          <a:off x="632657" y="4067502"/>
          <a:ext cx="1631523" cy="978914"/>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Notification of the right to transfer the child to another school in the district if the student becomes a victim of a violent crime or is assigned to an unsafe school.</a:t>
          </a:r>
        </a:p>
      </dsp:txBody>
      <dsp:txXfrm>
        <a:off x="632657" y="4067502"/>
        <a:ext cx="1631523" cy="978914"/>
      </dsp:txXfrm>
    </dsp:sp>
    <dsp:sp modelId="{28FB8610-A9BC-481B-81EF-BE6A49D0D1E9}">
      <dsp:nvSpPr>
        <dsp:cNvPr id="0" name=""/>
        <dsp:cNvSpPr/>
      </dsp:nvSpPr>
      <dsp:spPr>
        <a:xfrm>
          <a:off x="2639431" y="4067502"/>
          <a:ext cx="1631523" cy="97891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946" tIns="83917" rIns="79946" bIns="83917" numCol="1" spcCol="1270" anchor="ctr" anchorCtr="0">
          <a:noAutofit/>
        </a:bodyPr>
        <a:lstStyle/>
        <a:p>
          <a:pPr marL="0" lvl="0" indent="0" algn="ctr" defTabSz="533400">
            <a:lnSpc>
              <a:spcPct val="90000"/>
            </a:lnSpc>
            <a:spcBef>
              <a:spcPct val="0"/>
            </a:spcBef>
            <a:spcAft>
              <a:spcPct val="35000"/>
            </a:spcAft>
            <a:buNone/>
          </a:pPr>
          <a:r>
            <a:rPr lang="en-US" sz="1200" kern="1200"/>
            <a:t>District Family Involvement Policy and School Parent Involvement Policy</a:t>
          </a:r>
        </a:p>
      </dsp:txBody>
      <dsp:txXfrm>
        <a:off x="2639431" y="4067502"/>
        <a:ext cx="1631523" cy="9789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5CD5A-72D4-4C2A-964F-9E845CAB383E}">
      <dsp:nvSpPr>
        <dsp:cNvPr id="0" name=""/>
        <dsp:cNvSpPr/>
      </dsp:nvSpPr>
      <dsp:spPr>
        <a:xfrm>
          <a:off x="1464974" y="611"/>
          <a:ext cx="2008763" cy="2008763"/>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b="1" u="sng" kern="1200"/>
            <a:t>School/Parent Compact</a:t>
          </a:r>
          <a:r>
            <a:rPr lang="en-US" sz="1000" kern="1200"/>
            <a:t> </a:t>
          </a:r>
        </a:p>
      </dsp:txBody>
      <dsp:txXfrm>
        <a:off x="1967165" y="611"/>
        <a:ext cx="1004381" cy="1657229"/>
      </dsp:txXfrm>
    </dsp:sp>
    <dsp:sp modelId="{0FC934CF-24D5-4A18-AE3E-65E7B403AFFB}">
      <dsp:nvSpPr>
        <dsp:cNvPr id="0" name=""/>
        <dsp:cNvSpPr/>
      </dsp:nvSpPr>
      <dsp:spPr>
        <a:xfrm rot="7200000">
          <a:off x="2627029" y="2013350"/>
          <a:ext cx="2008763" cy="2008763"/>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The school compact is a commitment from the school, parent, and the student to share in the responsibility for improved academic achievement. </a:t>
          </a:r>
        </a:p>
      </dsp:txBody>
      <dsp:txXfrm rot="-5400000">
        <a:off x="2955015" y="2603425"/>
        <a:ext cx="1657229" cy="1004381"/>
      </dsp:txXfrm>
    </dsp:sp>
    <dsp:sp modelId="{FB1D47D4-42D1-4184-B961-7C44FDF65024}">
      <dsp:nvSpPr>
        <dsp:cNvPr id="0" name=""/>
        <dsp:cNvSpPr/>
      </dsp:nvSpPr>
      <dsp:spPr>
        <a:xfrm rot="14400000">
          <a:off x="302919" y="2013350"/>
          <a:ext cx="2008763" cy="2008763"/>
        </a:xfrm>
        <a:prstGeom prst="down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kern="1200"/>
            <a:t>After all signatures have been gathered, the compacts are collected and placed in the Title 1 office. </a:t>
          </a:r>
        </a:p>
      </dsp:txBody>
      <dsp:txXfrm rot="5400000">
        <a:off x="326467" y="2603425"/>
        <a:ext cx="1657229" cy="10043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CA78C39-F906-4B1E-A132-6A87E600D210}" type="datetimeFigureOut">
              <a:rPr lang="en-US" smtClean="0"/>
              <a:t>8/28/2024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5125331-6275-4AA4-B279-F40DC13491C6}" type="slidenum">
              <a:rPr lang="en-US" smtClean="0"/>
              <a:t>‹#›</a:t>
            </a:fld>
            <a:endParaRPr lang="en-US"/>
          </a:p>
        </p:txBody>
      </p:sp>
    </p:spTree>
    <p:extLst>
      <p:ext uri="{BB962C8B-B14F-4D97-AF65-F5344CB8AC3E}">
        <p14:creationId xmlns:p14="http://schemas.microsoft.com/office/powerpoint/2010/main" val="409956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C8A1468-6343-4704-BB01-856F816FDE70}" type="datetimeFigureOut">
              <a:rPr lang="en-US" smtClean="0"/>
              <a:t>8/28/2024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087455E-8CFA-4F22-9858-91EA2F8FBA83}" type="slidenum">
              <a:rPr lang="en-US" smtClean="0"/>
              <a:t>‹#›</a:t>
            </a:fld>
            <a:endParaRPr lang="en-US"/>
          </a:p>
        </p:txBody>
      </p:sp>
    </p:spTree>
    <p:extLst>
      <p:ext uri="{BB962C8B-B14F-4D97-AF65-F5344CB8AC3E}">
        <p14:creationId xmlns:p14="http://schemas.microsoft.com/office/powerpoint/2010/main" val="204140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BAB1C1-A209-4B8E-BF7D-4597F5B75CAC}" type="slidenum">
              <a:rPr lang="en-US" smtClean="0"/>
              <a:pPr/>
              <a:t>6</a:t>
            </a:fld>
            <a:endParaRPr lang="en-US"/>
          </a:p>
        </p:txBody>
      </p:sp>
    </p:spTree>
    <p:extLst>
      <p:ext uri="{BB962C8B-B14F-4D97-AF65-F5344CB8AC3E}">
        <p14:creationId xmlns:p14="http://schemas.microsoft.com/office/powerpoint/2010/main" val="79600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13f922a73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13f922a73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116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13f922a73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13f922a73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2471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7508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34F7C7-039F-4AE4-87E1-FF1D26E39EBD}"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E6443-B981-4CC0-A141-EFFCE1DC73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7455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4F7C7-039F-4AE4-87E1-FF1D26E39EBD}"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319021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4F7C7-039F-4AE4-87E1-FF1D26E39EBD}"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4014669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18"/>
        <p:cNvGrpSpPr/>
        <p:nvPr/>
      </p:nvGrpSpPr>
      <p:grpSpPr>
        <a:xfrm>
          <a:off x="0" y="0"/>
          <a:ext cx="0" cy="0"/>
          <a:chOff x="0" y="0"/>
          <a:chExt cx="0" cy="0"/>
        </a:xfrm>
      </p:grpSpPr>
      <p:sp>
        <p:nvSpPr>
          <p:cNvPr id="129" name="Google Shape;129;p9"/>
          <p:cNvSpPr txBox="1">
            <a:spLocks noGrp="1"/>
          </p:cNvSpPr>
          <p:nvPr>
            <p:ph type="title"/>
          </p:nvPr>
        </p:nvSpPr>
        <p:spPr>
          <a:xfrm>
            <a:off x="2845600" y="2124000"/>
            <a:ext cx="6500800" cy="10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333"/>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30" name="Google Shape;130;p9"/>
          <p:cNvSpPr txBox="1">
            <a:spLocks noGrp="1"/>
          </p:cNvSpPr>
          <p:nvPr>
            <p:ph type="subTitle" idx="1"/>
          </p:nvPr>
        </p:nvSpPr>
        <p:spPr>
          <a:xfrm>
            <a:off x="2845600" y="3169200"/>
            <a:ext cx="6500800" cy="156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747442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34" name="Google Shape;34;p4"/>
          <p:cNvSpPr txBox="1">
            <a:spLocks noGrp="1"/>
          </p:cNvSpPr>
          <p:nvPr>
            <p:ph type="body" idx="1"/>
          </p:nvPr>
        </p:nvSpPr>
        <p:spPr>
          <a:xfrm>
            <a:off x="1101467" y="4357000"/>
            <a:ext cx="4992800" cy="1098400"/>
          </a:xfrm>
          <a:prstGeom prst="rect">
            <a:avLst/>
          </a:prstGeom>
        </p:spPr>
        <p:txBody>
          <a:bodyPr spcFirstLastPara="1" wrap="square" lIns="91425" tIns="91425" rIns="91425" bIns="91425" anchor="t" anchorCtr="0">
            <a:noAutofit/>
          </a:bodyPr>
          <a:lstStyle>
            <a:lvl1pPr marL="609585" lvl="0" indent="-423323" algn="ctr" rtl="0">
              <a:spcBef>
                <a:spcPts val="0"/>
              </a:spcBef>
              <a:spcAft>
                <a:spcPts val="0"/>
              </a:spcAft>
              <a:buClr>
                <a:srgbClr val="434343"/>
              </a:buClr>
              <a:buSzPts val="1400"/>
              <a:buChar char="●"/>
              <a:defRPr sz="1867"/>
            </a:lvl1pPr>
            <a:lvl2pPr marL="1219170" lvl="1" indent="-423323" rtl="0">
              <a:lnSpc>
                <a:spcPct val="115000"/>
              </a:lnSpc>
              <a:spcBef>
                <a:spcPts val="0"/>
              </a:spcBef>
              <a:spcAft>
                <a:spcPts val="0"/>
              </a:spcAft>
              <a:buClr>
                <a:srgbClr val="434343"/>
              </a:buClr>
              <a:buSzPts val="1400"/>
              <a:buChar char="○"/>
              <a:defRPr>
                <a:solidFill>
                  <a:srgbClr val="434343"/>
                </a:solidFill>
              </a:defRPr>
            </a:lvl2pPr>
            <a:lvl3pPr marL="1828754" lvl="2" indent="-423323" rtl="0">
              <a:lnSpc>
                <a:spcPct val="115000"/>
              </a:lnSpc>
              <a:spcBef>
                <a:spcPts val="0"/>
              </a:spcBef>
              <a:spcAft>
                <a:spcPts val="0"/>
              </a:spcAft>
              <a:buClr>
                <a:srgbClr val="434343"/>
              </a:buClr>
              <a:buSzPts val="1400"/>
              <a:buChar char="■"/>
              <a:defRPr>
                <a:solidFill>
                  <a:srgbClr val="434343"/>
                </a:solidFill>
              </a:defRPr>
            </a:lvl3pPr>
            <a:lvl4pPr marL="2438339" lvl="3" indent="-423323" rtl="0">
              <a:lnSpc>
                <a:spcPct val="115000"/>
              </a:lnSpc>
              <a:spcBef>
                <a:spcPts val="0"/>
              </a:spcBef>
              <a:spcAft>
                <a:spcPts val="0"/>
              </a:spcAft>
              <a:buClr>
                <a:srgbClr val="434343"/>
              </a:buClr>
              <a:buSzPts val="1400"/>
              <a:buChar char="●"/>
              <a:defRPr>
                <a:solidFill>
                  <a:srgbClr val="434343"/>
                </a:solidFill>
              </a:defRPr>
            </a:lvl4pPr>
            <a:lvl5pPr marL="3047924" lvl="4" indent="-423323" rtl="0">
              <a:lnSpc>
                <a:spcPct val="115000"/>
              </a:lnSpc>
              <a:spcBef>
                <a:spcPts val="0"/>
              </a:spcBef>
              <a:spcAft>
                <a:spcPts val="0"/>
              </a:spcAft>
              <a:buClr>
                <a:srgbClr val="434343"/>
              </a:buClr>
              <a:buSzPts val="1400"/>
              <a:buChar char="○"/>
              <a:defRPr>
                <a:solidFill>
                  <a:srgbClr val="434343"/>
                </a:solidFill>
              </a:defRPr>
            </a:lvl5pPr>
            <a:lvl6pPr marL="3657509" lvl="5" indent="-423323" rtl="0">
              <a:lnSpc>
                <a:spcPct val="115000"/>
              </a:lnSpc>
              <a:spcBef>
                <a:spcPts val="0"/>
              </a:spcBef>
              <a:spcAft>
                <a:spcPts val="0"/>
              </a:spcAft>
              <a:buClr>
                <a:srgbClr val="434343"/>
              </a:buClr>
              <a:buSzPts val="1400"/>
              <a:buChar char="■"/>
              <a:defRPr>
                <a:solidFill>
                  <a:srgbClr val="434343"/>
                </a:solidFill>
              </a:defRPr>
            </a:lvl6pPr>
            <a:lvl7pPr marL="4267093" lvl="6" indent="-423323" rtl="0">
              <a:lnSpc>
                <a:spcPct val="115000"/>
              </a:lnSpc>
              <a:spcBef>
                <a:spcPts val="0"/>
              </a:spcBef>
              <a:spcAft>
                <a:spcPts val="0"/>
              </a:spcAft>
              <a:buClr>
                <a:srgbClr val="434343"/>
              </a:buClr>
              <a:buSzPts val="1400"/>
              <a:buChar char="●"/>
              <a:defRPr>
                <a:solidFill>
                  <a:srgbClr val="434343"/>
                </a:solidFill>
              </a:defRPr>
            </a:lvl7pPr>
            <a:lvl8pPr marL="4876678" lvl="7" indent="-423323" rtl="0">
              <a:lnSpc>
                <a:spcPct val="115000"/>
              </a:lnSpc>
              <a:spcBef>
                <a:spcPts val="0"/>
              </a:spcBef>
              <a:spcAft>
                <a:spcPts val="0"/>
              </a:spcAft>
              <a:buClr>
                <a:srgbClr val="434343"/>
              </a:buClr>
              <a:buSzPts val="1400"/>
              <a:buChar char="○"/>
              <a:defRPr>
                <a:solidFill>
                  <a:srgbClr val="434343"/>
                </a:solidFill>
              </a:defRPr>
            </a:lvl8pPr>
            <a:lvl9pPr marL="5486263" lvl="8" indent="-423323" rtl="0">
              <a:lnSpc>
                <a:spcPct val="115000"/>
              </a:lnSpc>
              <a:spcBef>
                <a:spcPts val="0"/>
              </a:spcBef>
              <a:spcAft>
                <a:spcPts val="0"/>
              </a:spcAft>
              <a:buClr>
                <a:srgbClr val="434343"/>
              </a:buClr>
              <a:buSzPts val="1400"/>
              <a:buChar char="■"/>
              <a:defRPr>
                <a:solidFill>
                  <a:srgbClr val="434343"/>
                </a:solidFill>
              </a:defRPr>
            </a:lvl9pPr>
          </a:lstStyle>
          <a:p>
            <a:endParaRPr/>
          </a:p>
        </p:txBody>
      </p:sp>
      <p:sp>
        <p:nvSpPr>
          <p:cNvPr id="35" name="Google Shape;35;p4"/>
          <p:cNvSpPr txBox="1">
            <a:spLocks noGrp="1"/>
          </p:cNvSpPr>
          <p:nvPr>
            <p:ph type="title"/>
          </p:nvPr>
        </p:nvSpPr>
        <p:spPr>
          <a:xfrm>
            <a:off x="1098267" y="1402600"/>
            <a:ext cx="4999200" cy="29544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1pPr>
            <a:lvl2pPr lvl="1"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2pPr>
            <a:lvl3pPr lvl="2"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3pPr>
            <a:lvl4pPr lvl="3"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4pPr>
            <a:lvl5pPr lvl="4"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5pPr>
            <a:lvl6pPr lvl="5"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6pPr>
            <a:lvl7pPr lvl="6"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7pPr>
            <a:lvl8pPr lvl="7"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8pPr>
            <a:lvl9pPr lvl="8"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9pPr>
          </a:lstStyle>
          <a:p>
            <a:endParaRPr/>
          </a:p>
        </p:txBody>
      </p:sp>
    </p:spTree>
    <p:extLst>
      <p:ext uri="{BB962C8B-B14F-4D97-AF65-F5344CB8AC3E}">
        <p14:creationId xmlns:p14="http://schemas.microsoft.com/office/powerpoint/2010/main" val="1599745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306"/>
        <p:cNvGrpSpPr/>
        <p:nvPr/>
      </p:nvGrpSpPr>
      <p:grpSpPr>
        <a:xfrm>
          <a:off x="0" y="0"/>
          <a:ext cx="0" cy="0"/>
          <a:chOff x="0" y="0"/>
          <a:chExt cx="0" cy="0"/>
        </a:xfrm>
      </p:grpSpPr>
      <p:sp>
        <p:nvSpPr>
          <p:cNvPr id="325" name="Google Shape;325;p20"/>
          <p:cNvSpPr txBox="1">
            <a:spLocks noGrp="1"/>
          </p:cNvSpPr>
          <p:nvPr>
            <p:ph type="title"/>
          </p:nvPr>
        </p:nvSpPr>
        <p:spPr>
          <a:xfrm>
            <a:off x="953467" y="713333"/>
            <a:ext cx="10285200" cy="7636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1pPr>
            <a:lvl2pPr lvl="1"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2pPr>
            <a:lvl3pPr lvl="2"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3pPr>
            <a:lvl4pPr lvl="3"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4pPr>
            <a:lvl5pPr lvl="4"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5pPr>
            <a:lvl6pPr lvl="5"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6pPr>
            <a:lvl7pPr lvl="6"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7pPr>
            <a:lvl8pPr lvl="7"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8pPr>
            <a:lvl9pPr lvl="8" rtl="0">
              <a:spcBef>
                <a:spcPts val="0"/>
              </a:spcBef>
              <a:spcAft>
                <a:spcPts val="0"/>
              </a:spcAft>
              <a:buClr>
                <a:schemeClr val="accent4"/>
              </a:buClr>
              <a:buSzPts val="3300"/>
              <a:buFont typeface="Mali"/>
              <a:buNone/>
              <a:defRPr sz="4400" b="1">
                <a:solidFill>
                  <a:schemeClr val="accent4"/>
                </a:solidFill>
                <a:latin typeface="Mali"/>
                <a:ea typeface="Mali"/>
                <a:cs typeface="Mali"/>
                <a:sym typeface="Mali"/>
              </a:defRPr>
            </a:lvl9pPr>
          </a:lstStyle>
          <a:p>
            <a:endParaRPr/>
          </a:p>
        </p:txBody>
      </p:sp>
      <p:sp>
        <p:nvSpPr>
          <p:cNvPr id="326" name="Google Shape;326;p20"/>
          <p:cNvSpPr txBox="1">
            <a:spLocks noGrp="1"/>
          </p:cNvSpPr>
          <p:nvPr>
            <p:ph type="subTitle" idx="1"/>
          </p:nvPr>
        </p:nvSpPr>
        <p:spPr>
          <a:xfrm>
            <a:off x="2390767" y="5092100"/>
            <a:ext cx="3343600" cy="810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27" name="Google Shape;327;p20"/>
          <p:cNvSpPr txBox="1">
            <a:spLocks noGrp="1"/>
          </p:cNvSpPr>
          <p:nvPr>
            <p:ph type="subTitle" idx="2"/>
          </p:nvPr>
        </p:nvSpPr>
        <p:spPr>
          <a:xfrm>
            <a:off x="2390767" y="4482500"/>
            <a:ext cx="3343600" cy="7112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3333" b="1">
                <a:solidFill>
                  <a:schemeClr val="accent4"/>
                </a:solidFill>
                <a:latin typeface="Mali"/>
                <a:ea typeface="Mali"/>
                <a:cs typeface="Mali"/>
                <a:sym typeface="Mali"/>
              </a:defRPr>
            </a:lvl1pPr>
            <a:lvl2pPr lvl="1" rtl="0">
              <a:lnSpc>
                <a:spcPct val="100000"/>
              </a:lnSpc>
              <a:spcBef>
                <a:spcPts val="0"/>
              </a:spcBef>
              <a:spcAft>
                <a:spcPts val="0"/>
              </a:spcAft>
              <a:buSzPts val="2400"/>
              <a:buFont typeface="Bebas Neue"/>
              <a:buNone/>
              <a:defRPr sz="32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32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32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32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32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32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32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3200">
                <a:latin typeface="Bebas Neue"/>
                <a:ea typeface="Bebas Neue"/>
                <a:cs typeface="Bebas Neue"/>
                <a:sym typeface="Bebas Neue"/>
              </a:defRPr>
            </a:lvl9pPr>
          </a:lstStyle>
          <a:p>
            <a:endParaRPr/>
          </a:p>
        </p:txBody>
      </p:sp>
      <p:sp>
        <p:nvSpPr>
          <p:cNvPr id="328" name="Google Shape;328;p20"/>
          <p:cNvSpPr txBox="1">
            <a:spLocks noGrp="1"/>
          </p:cNvSpPr>
          <p:nvPr>
            <p:ph type="subTitle" idx="3"/>
          </p:nvPr>
        </p:nvSpPr>
        <p:spPr>
          <a:xfrm>
            <a:off x="6457633" y="5092100"/>
            <a:ext cx="3343600" cy="810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329" name="Google Shape;329;p20"/>
          <p:cNvSpPr txBox="1">
            <a:spLocks noGrp="1"/>
          </p:cNvSpPr>
          <p:nvPr>
            <p:ph type="subTitle" idx="4"/>
          </p:nvPr>
        </p:nvSpPr>
        <p:spPr>
          <a:xfrm>
            <a:off x="6457633" y="4482500"/>
            <a:ext cx="3343600" cy="7112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3333" b="1">
                <a:solidFill>
                  <a:schemeClr val="accent4"/>
                </a:solidFill>
                <a:latin typeface="Mali"/>
                <a:ea typeface="Mali"/>
                <a:cs typeface="Mali"/>
                <a:sym typeface="Mali"/>
              </a:defRPr>
            </a:lvl1pPr>
            <a:lvl2pPr lvl="1" rtl="0">
              <a:lnSpc>
                <a:spcPct val="100000"/>
              </a:lnSpc>
              <a:spcBef>
                <a:spcPts val="0"/>
              </a:spcBef>
              <a:spcAft>
                <a:spcPts val="0"/>
              </a:spcAft>
              <a:buSzPts val="2400"/>
              <a:buFont typeface="Bebas Neue"/>
              <a:buNone/>
              <a:defRPr sz="32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32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32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32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32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32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32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3200">
                <a:latin typeface="Bebas Neue"/>
                <a:ea typeface="Bebas Neue"/>
                <a:cs typeface="Bebas Neue"/>
                <a:sym typeface="Bebas Neue"/>
              </a:defRPr>
            </a:lvl9pPr>
          </a:lstStyle>
          <a:p>
            <a:endParaRPr/>
          </a:p>
        </p:txBody>
      </p:sp>
    </p:spTree>
    <p:extLst>
      <p:ext uri="{BB962C8B-B14F-4D97-AF65-F5344CB8AC3E}">
        <p14:creationId xmlns:p14="http://schemas.microsoft.com/office/powerpoint/2010/main" val="52591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4F7C7-039F-4AE4-87E1-FF1D26E39EBD}"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478879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34F7C7-039F-4AE4-87E1-FF1D26E39EBD}"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E6443-B981-4CC0-A141-EFFCE1DC73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836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34F7C7-039F-4AE4-87E1-FF1D26E39EBD}"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496417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34F7C7-039F-4AE4-87E1-FF1D26E39EBD}" type="datetimeFigureOut">
              <a:rPr lang="en-US" smtClean="0"/>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43323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34F7C7-039F-4AE4-87E1-FF1D26E39EBD}" type="datetimeFigureOut">
              <a:rPr lang="en-US" smtClean="0"/>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99687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F34F7C7-039F-4AE4-87E1-FF1D26E39EBD}" type="datetimeFigureOut">
              <a:rPr lang="en-US" smtClean="0"/>
              <a:t>8/28/2024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62102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F34F7C7-039F-4AE4-87E1-FF1D26E39EBD}" type="datetimeFigureOut">
              <a:rPr lang="en-US" smtClean="0"/>
              <a:t>8/28/2024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56E6443-B981-4CC0-A141-EFFCE1DC736B}" type="slidenum">
              <a:rPr lang="en-US" smtClean="0"/>
              <a:t>‹#›</a:t>
            </a:fld>
            <a:endParaRPr lang="en-US"/>
          </a:p>
        </p:txBody>
      </p:sp>
    </p:spTree>
    <p:extLst>
      <p:ext uri="{BB962C8B-B14F-4D97-AF65-F5344CB8AC3E}">
        <p14:creationId xmlns:p14="http://schemas.microsoft.com/office/powerpoint/2010/main" val="216633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34F7C7-039F-4AE4-87E1-FF1D26E39EBD}"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E6443-B981-4CC0-A141-EFFCE1DC736B}" type="slidenum">
              <a:rPr lang="en-US" smtClean="0"/>
              <a:t>‹#›</a:t>
            </a:fld>
            <a:endParaRPr lang="en-US"/>
          </a:p>
        </p:txBody>
      </p:sp>
    </p:spTree>
    <p:extLst>
      <p:ext uri="{BB962C8B-B14F-4D97-AF65-F5344CB8AC3E}">
        <p14:creationId xmlns:p14="http://schemas.microsoft.com/office/powerpoint/2010/main" val="2226641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34F7C7-039F-4AE4-87E1-FF1D26E39EBD}" type="datetimeFigureOut">
              <a:rPr lang="en-US" smtClean="0"/>
              <a:t>8/28/2024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56E6443-B981-4CC0-A141-EFFCE1DC736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775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cstn.powerschool.com/public/home.html" TargetMode="External"/><Relationship Id="rId5" Type="http://schemas.openxmlformats.org/officeDocument/2006/relationships/image" Target="../media/image6.jpg"/><Relationship Id="rId4" Type="http://schemas.openxmlformats.org/officeDocument/2006/relationships/hyperlink" Target="https://edtech4beginners.com/2016/09/25/guest-blog-post-how-to-choose-the-perfect-app-for-your-chil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6E227-11A2-46F2-99B1-BC6EA70A52A4}"/>
              </a:ext>
            </a:extLst>
          </p:cNvPr>
          <p:cNvSpPr>
            <a:spLocks noGrp="1"/>
          </p:cNvSpPr>
          <p:nvPr>
            <p:ph type="title"/>
          </p:nvPr>
        </p:nvSpPr>
        <p:spPr/>
        <p:txBody>
          <a:bodyPr>
            <a:normAutofit fontScale="90000"/>
          </a:bodyPr>
          <a:lstStyle/>
          <a:p>
            <a:pPr algn="ctr"/>
            <a:r>
              <a:rPr lang="en-US" sz="4400" dirty="0">
                <a:solidFill>
                  <a:schemeClr val="tx1"/>
                </a:solidFill>
                <a:latin typeface="Aharoni"/>
                <a:cs typeface="Aharoni"/>
              </a:rPr>
              <a:t>Welcome to </a:t>
            </a:r>
            <a:br>
              <a:rPr lang="en-US" sz="4400" dirty="0">
                <a:solidFill>
                  <a:schemeClr val="tx1"/>
                </a:solidFill>
                <a:latin typeface="Aharoni"/>
                <a:cs typeface="Aharoni"/>
              </a:rPr>
            </a:br>
            <a:r>
              <a:rPr lang="en-US" sz="4400" dirty="0">
                <a:solidFill>
                  <a:schemeClr val="tx1"/>
                </a:solidFill>
                <a:latin typeface="Aharoni"/>
                <a:cs typeface="Aharoni"/>
              </a:rPr>
              <a:t>         </a:t>
            </a:r>
            <a:r>
              <a:rPr lang="en-US" sz="4400" dirty="0" err="1">
                <a:solidFill>
                  <a:schemeClr val="tx1"/>
                </a:solidFill>
                <a:latin typeface="Aharoni"/>
                <a:cs typeface="Aharoni"/>
              </a:rPr>
              <a:t>Winridge</a:t>
            </a:r>
            <a:r>
              <a:rPr lang="en-US" sz="4400" dirty="0">
                <a:solidFill>
                  <a:schemeClr val="tx1"/>
                </a:solidFill>
                <a:latin typeface="Aharoni"/>
                <a:cs typeface="Aharoni"/>
              </a:rPr>
              <a:t> Elementary School</a:t>
            </a:r>
            <a:r>
              <a:rPr lang="en-US" sz="4400" dirty="0">
                <a:solidFill>
                  <a:srgbClr val="FFFFFF"/>
                </a:solidFill>
                <a:latin typeface="Aharoni"/>
                <a:cs typeface="Aharoni"/>
              </a:rPr>
              <a:t>      </a:t>
            </a:r>
            <a:r>
              <a:rPr lang="en-US" sz="4000" dirty="0">
                <a:solidFill>
                  <a:srgbClr val="FFFFFF"/>
                </a:solidFill>
                <a:latin typeface="Aharoni"/>
                <a:cs typeface="Aharoni"/>
              </a:rPr>
              <a:t>WEW</a:t>
            </a:r>
            <a:endParaRPr lang="en-US" sz="4000" dirty="0">
              <a:solidFill>
                <a:srgbClr val="FFFFFF"/>
              </a:solidFill>
              <a:latin typeface="Aharoni" panose="020B0604020202020204" pitchFamily="2" charset="-79"/>
              <a:cs typeface="Aharoni" panose="020B0604020202020204" pitchFamily="2" charset="-79"/>
            </a:endParaRPr>
          </a:p>
        </p:txBody>
      </p:sp>
      <p:sp>
        <p:nvSpPr>
          <p:cNvPr id="3" name="Subtitle 2">
            <a:extLst>
              <a:ext uri="{FF2B5EF4-FFF2-40B4-BE49-F238E27FC236}">
                <a16:creationId xmlns:a16="http://schemas.microsoft.com/office/drawing/2014/main" id="{F8674B67-E206-4DBC-A934-76B859D8564C}"/>
              </a:ext>
            </a:extLst>
          </p:cNvPr>
          <p:cNvSpPr>
            <a:spLocks noGrp="1"/>
          </p:cNvSpPr>
          <p:nvPr>
            <p:ph sz="half" idx="1"/>
          </p:nvPr>
        </p:nvSpPr>
        <p:spPr/>
        <p:txBody>
          <a:bodyPr vert="horz" lIns="91440" tIns="45720" rIns="91440" bIns="45720" rtlCol="0" anchor="t">
            <a:normAutofit fontScale="85000" lnSpcReduction="20000"/>
          </a:bodyPr>
          <a:lstStyle/>
          <a:p>
            <a:pPr algn="ctr"/>
            <a:r>
              <a:rPr lang="en-US" sz="1500" dirty="0">
                <a:solidFill>
                  <a:srgbClr val="FFFFFF"/>
                </a:solidFill>
                <a:latin typeface="Aharoni"/>
                <a:cs typeface="Aharoni"/>
              </a:rPr>
              <a:t>Wednesday</a:t>
            </a:r>
            <a:endParaRPr lang="en-US" dirty="0">
              <a:ea typeface="Calibri Light" panose="020F0302020204030204"/>
              <a:cs typeface="Calibri Light" panose="020F0302020204030204"/>
            </a:endParaRPr>
          </a:p>
          <a:p>
            <a:pPr algn="ctr"/>
            <a:r>
              <a:rPr lang="en-US" dirty="0">
                <a:solidFill>
                  <a:srgbClr val="FFFFFF"/>
                </a:solidFill>
                <a:latin typeface="Aharoni"/>
                <a:cs typeface="Aharoni"/>
              </a:rPr>
              <a:t>August 28, 2024</a:t>
            </a:r>
            <a:endParaRPr lang="en-US" dirty="0">
              <a:solidFill>
                <a:srgbClr val="FFFFFF"/>
              </a:solidFill>
              <a:latin typeface="Aharoni" panose="02010803020104030203" pitchFamily="2" charset="-79"/>
              <a:cs typeface="Aharoni" panose="02010803020104030203" pitchFamily="2" charset="-79"/>
            </a:endParaRPr>
          </a:p>
        </p:txBody>
      </p:sp>
      <p:graphicFrame>
        <p:nvGraphicFramePr>
          <p:cNvPr id="10" name="Content Placeholder 7">
            <a:extLst>
              <a:ext uri="{FF2B5EF4-FFF2-40B4-BE49-F238E27FC236}">
                <a16:creationId xmlns:a16="http://schemas.microsoft.com/office/drawing/2014/main" id="{E3F828E3-9900-B093-A53C-BC2D23498528}"/>
              </a:ext>
            </a:extLst>
          </p:cNvPr>
          <p:cNvGraphicFramePr>
            <a:graphicFrameLocks noGrp="1"/>
          </p:cNvGraphicFramePr>
          <p:nvPr>
            <p:ph sz="half" idx="2"/>
          </p:nvPr>
        </p:nvGraphicFramePr>
        <p:xfrm>
          <a:off x="6217920" y="1845735"/>
          <a:ext cx="493776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CDB0E1BA-EBDB-A747-0668-19CE06AEF56C}"/>
              </a:ext>
            </a:extLst>
          </p:cNvPr>
          <p:cNvPicPr>
            <a:picLocks noChangeAspect="1"/>
          </p:cNvPicPr>
          <p:nvPr/>
        </p:nvPicPr>
        <p:blipFill>
          <a:blip r:embed="rId7"/>
          <a:stretch>
            <a:fillRect/>
          </a:stretch>
        </p:blipFill>
        <p:spPr>
          <a:xfrm>
            <a:off x="1036320" y="1845734"/>
            <a:ext cx="4937760" cy="4023359"/>
          </a:xfrm>
          <a:prstGeom prst="rect">
            <a:avLst/>
          </a:prstGeom>
        </p:spPr>
      </p:pic>
    </p:spTree>
    <p:extLst>
      <p:ext uri="{BB962C8B-B14F-4D97-AF65-F5344CB8AC3E}">
        <p14:creationId xmlns:p14="http://schemas.microsoft.com/office/powerpoint/2010/main" val="1970156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57DC4A-EC9C-7901-035C-F09C11E85B1A}"/>
              </a:ext>
            </a:extLst>
          </p:cNvPr>
          <p:cNvSpPr>
            <a:spLocks noGrp="1"/>
          </p:cNvSpPr>
          <p:nvPr>
            <p:ph type="title"/>
          </p:nvPr>
        </p:nvSpPr>
        <p:spPr/>
        <p:txBody>
          <a:bodyPr/>
          <a:lstStyle/>
          <a:p>
            <a:r>
              <a:rPr lang="en-US">
                <a:cs typeface="Calibri Light"/>
              </a:rPr>
              <a:t>Title I Facts!</a:t>
            </a:r>
            <a:endParaRPr lang="en-US"/>
          </a:p>
        </p:txBody>
      </p:sp>
      <p:graphicFrame>
        <p:nvGraphicFramePr>
          <p:cNvPr id="8" name="Content Placeholder 2">
            <a:extLst>
              <a:ext uri="{FF2B5EF4-FFF2-40B4-BE49-F238E27FC236}">
                <a16:creationId xmlns:a16="http://schemas.microsoft.com/office/drawing/2014/main" id="{01DCBA7B-095A-F81A-E433-56F50B3C3FC5}"/>
              </a:ext>
            </a:extLst>
          </p:cNvPr>
          <p:cNvGraphicFramePr>
            <a:graphicFrameLocks noGrp="1"/>
          </p:cNvGraphicFramePr>
          <p:nvPr>
            <p:ph sz="half" idx="1"/>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4BE67ACC-8017-734E-09A6-A7C257110F5A}"/>
              </a:ext>
            </a:extLst>
          </p:cNvPr>
          <p:cNvSpPr>
            <a:spLocks noGrp="1"/>
          </p:cNvSpPr>
          <p:nvPr>
            <p:ph sz="half" idx="2"/>
          </p:nvPr>
        </p:nvSpPr>
        <p:spPr>
          <a:xfrm>
            <a:off x="6217920" y="1845735"/>
            <a:ext cx="4950460" cy="4328160"/>
          </a:xfrm>
        </p:spPr>
        <p:txBody>
          <a:bodyPr vert="horz" lIns="0" tIns="45720" rIns="0" bIns="45720" rtlCol="0" anchor="t">
            <a:normAutofit lnSpcReduction="10000"/>
          </a:bodyPr>
          <a:lstStyle/>
          <a:p>
            <a:r>
              <a:rPr lang="en-US" b="1" u="sng">
                <a:ea typeface="+mn-lt"/>
                <a:cs typeface="+mn-lt"/>
              </a:rPr>
              <a:t>Student Code of Conduct</a:t>
            </a:r>
            <a:r>
              <a:rPr lang="en-US">
                <a:ea typeface="+mn-lt"/>
                <a:cs typeface="+mn-lt"/>
              </a:rPr>
              <a:t> </a:t>
            </a:r>
            <a:endParaRPr lang="en-US">
              <a:cs typeface="Calibri" panose="020F0502020204030204"/>
            </a:endParaRPr>
          </a:p>
          <a:p>
            <a:r>
              <a:rPr lang="en-US">
                <a:ea typeface="+mn-lt"/>
                <a:cs typeface="+mn-lt"/>
              </a:rPr>
              <a:t>The Shelby County Board of Education accepts the responsibility for establishing and maintaining proper standards of discipline and behavior in the public schools.  In order to maintain good order and ensure an environment conducive to learning, the Board considers behavior or conduct occurring on school property or at any school sponsored activity occurring off school property which interferes with the above to be offenses. The District establishes the Shelby County Schools Student Code of Conduct to provide a sample of unacceptable student behaviors and related disciplinary actions. </a:t>
            </a:r>
            <a:endParaRPr lang="en-US"/>
          </a:p>
        </p:txBody>
      </p:sp>
    </p:spTree>
    <p:extLst>
      <p:ext uri="{BB962C8B-B14F-4D97-AF65-F5344CB8AC3E}">
        <p14:creationId xmlns:p14="http://schemas.microsoft.com/office/powerpoint/2010/main" val="326946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109F359-71B5-BB44-D245-0E9A0EC63356}"/>
              </a:ext>
            </a:extLst>
          </p:cNvPr>
          <p:cNvSpPr>
            <a:spLocks noGrp="1"/>
          </p:cNvSpPr>
          <p:nvPr>
            <p:ph type="title"/>
          </p:nvPr>
        </p:nvSpPr>
        <p:spPr>
          <a:xfrm>
            <a:off x="492370" y="605896"/>
            <a:ext cx="3084844" cy="5646208"/>
          </a:xfrm>
        </p:spPr>
        <p:txBody>
          <a:bodyPr vert="horz" lIns="91440" tIns="45720" rIns="91440" bIns="45720" rtlCol="0" anchor="ctr">
            <a:normAutofit/>
          </a:bodyPr>
          <a:lstStyle/>
          <a:p>
            <a:r>
              <a:rPr lang="en-US" sz="3600">
                <a:solidFill>
                  <a:srgbClr val="FFFFFF"/>
                </a:solidFill>
              </a:rPr>
              <a:t>What Do You Need to Know About your Title I School</a:t>
            </a:r>
          </a:p>
        </p:txBody>
      </p:sp>
      <p:sp>
        <p:nvSpPr>
          <p:cNvPr id="8" name="Rectangle 7">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extBox 3">
            <a:extLst>
              <a:ext uri="{FF2B5EF4-FFF2-40B4-BE49-F238E27FC236}">
                <a16:creationId xmlns:a16="http://schemas.microsoft.com/office/drawing/2014/main" id="{1104240A-CB1D-6431-42F2-C829E5760E70}"/>
              </a:ext>
            </a:extLst>
          </p:cNvPr>
          <p:cNvSpPr txBox="1"/>
          <p:nvPr/>
        </p:nvSpPr>
        <p:spPr>
          <a:xfrm>
            <a:off x="4742016" y="605896"/>
            <a:ext cx="6413663" cy="5646208"/>
          </a:xfrm>
          <a:prstGeom prst="rect">
            <a:avLst/>
          </a:prstGeom>
        </p:spPr>
        <p:txBody>
          <a:bodyPr rot="0" spcFirstLastPara="0" vertOverflow="overflow" horzOverflow="overflow" vert="horz" lIns="0" tIns="45720" rIns="0" bIns="45720" numCol="1" spcCol="0" rtlCol="0" fromWordArt="0" anchor="ctr" anchorCtr="0" forceAA="0" compatLnSpc="1">
            <a:prstTxWarp prst="textNoShape">
              <a:avLst/>
            </a:prstTxWarp>
            <a:normAutofit/>
          </a:bodyPr>
          <a:lstStyle/>
          <a:p>
            <a:pPr defTabSz="914400">
              <a:lnSpc>
                <a:spcPct val="90000"/>
              </a:lnSpc>
              <a:spcAft>
                <a:spcPts val="600"/>
              </a:spcAft>
              <a:buClr>
                <a:schemeClr val="accent1"/>
              </a:buClr>
              <a:buFont typeface="Calibri" panose="020F0502020204030204" pitchFamily="34" charset="0"/>
            </a:pPr>
            <a:r>
              <a:rPr lang="en-US" sz="1700" b="1" u="sng" dirty="0">
                <a:solidFill>
                  <a:schemeClr val="tx1">
                    <a:lumMod val="75000"/>
                    <a:lumOff val="25000"/>
                  </a:schemeClr>
                </a:solidFill>
              </a:rPr>
              <a:t>Policies for Family Engagement</a:t>
            </a:r>
          </a:p>
          <a:p>
            <a:pPr defTabSz="914400">
              <a:lnSpc>
                <a:spcPct val="90000"/>
              </a:lnSpc>
              <a:spcAft>
                <a:spcPts val="600"/>
              </a:spcAft>
              <a:buClr>
                <a:schemeClr val="accent1"/>
              </a:buClr>
              <a:buFont typeface="Calibri" panose="020F0502020204030204" pitchFamily="34" charset="0"/>
            </a:pPr>
            <a:r>
              <a:rPr lang="en-US" sz="1700" dirty="0">
                <a:solidFill>
                  <a:schemeClr val="tx1">
                    <a:lumMod val="75000"/>
                    <a:lumOff val="25000"/>
                  </a:schemeClr>
                </a:solidFill>
              </a:rPr>
              <a:t>At </a:t>
            </a:r>
            <a:r>
              <a:rPr lang="en-US" sz="1700">
                <a:solidFill>
                  <a:schemeClr val="tx1">
                    <a:lumMod val="75000"/>
                    <a:lumOff val="25000"/>
                  </a:schemeClr>
                </a:solidFill>
              </a:rPr>
              <a:t>Winridge</a:t>
            </a:r>
            <a:r>
              <a:rPr lang="en-US" sz="1700" dirty="0">
                <a:solidFill>
                  <a:schemeClr val="tx1">
                    <a:lumMod val="75000"/>
                    <a:lumOff val="25000"/>
                  </a:schemeClr>
                </a:solidFill>
              </a:rPr>
              <a:t> Elementary we want each child to have a successful learning experience.  To achieve this goal the parents and school have agreed on and developed the following Parent Involvement Policy </a:t>
            </a:r>
            <a:r>
              <a:rPr lang="en-US" sz="1700">
                <a:solidFill>
                  <a:schemeClr val="tx1">
                    <a:lumMod val="75000"/>
                    <a:lumOff val="25000"/>
                  </a:schemeClr>
                </a:solidFill>
              </a:rPr>
              <a:t>Winridge</a:t>
            </a:r>
            <a:r>
              <a:rPr lang="en-US" sz="1700" dirty="0">
                <a:solidFill>
                  <a:schemeClr val="tx1">
                    <a:lumMod val="75000"/>
                    <a:lumOff val="25000"/>
                  </a:schemeClr>
                </a:solidFill>
              </a:rPr>
              <a:t> </a:t>
            </a:r>
            <a:r>
              <a:rPr lang="en-US" sz="1700">
                <a:solidFill>
                  <a:schemeClr val="tx1">
                    <a:lumMod val="75000"/>
                    <a:lumOff val="25000"/>
                  </a:schemeClr>
                </a:solidFill>
              </a:rPr>
              <a:t>Elemetary</a:t>
            </a:r>
            <a:r>
              <a:rPr lang="en-US" sz="1700" dirty="0">
                <a:solidFill>
                  <a:schemeClr val="tx1">
                    <a:lumMod val="75000"/>
                    <a:lumOff val="25000"/>
                  </a:schemeClr>
                </a:solidFill>
              </a:rPr>
              <a:t>. It will be posted in the school office, as well as, included in the handouts that you receive today. Parents have a right to be involved in the school.</a:t>
            </a:r>
            <a:endParaRPr lang="en-US" sz="17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sz="1700" b="1" u="sng" dirty="0">
                <a:solidFill>
                  <a:schemeClr val="tx1">
                    <a:lumMod val="75000"/>
                    <a:lumOff val="25000"/>
                  </a:schemeClr>
                </a:solidFill>
              </a:rPr>
              <a:t>Reporting Pupil Progress</a:t>
            </a:r>
            <a:endParaRPr lang="en-US" sz="1700" b="1" u="sng">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Report cards are issued to parents at the end of each grading period.</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October 23rd, 2024</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January 15</a:t>
            </a:r>
            <a:r>
              <a:rPr lang="en-US" sz="1700" baseline="30000" dirty="0">
                <a:solidFill>
                  <a:schemeClr val="tx1">
                    <a:lumMod val="75000"/>
                    <a:lumOff val="25000"/>
                  </a:schemeClr>
                </a:solidFill>
              </a:rPr>
              <a:t>th</a:t>
            </a:r>
            <a:r>
              <a:rPr lang="en-US" sz="1700" dirty="0">
                <a:solidFill>
                  <a:schemeClr val="tx1">
                    <a:lumMod val="75000"/>
                    <a:lumOff val="25000"/>
                  </a:schemeClr>
                </a:solidFill>
              </a:rPr>
              <a:t> , 2025</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March 26</a:t>
            </a:r>
            <a:r>
              <a:rPr lang="en-US" sz="1700" baseline="30000" dirty="0">
                <a:solidFill>
                  <a:schemeClr val="tx1">
                    <a:lumMod val="75000"/>
                    <a:lumOff val="25000"/>
                  </a:schemeClr>
                </a:solidFill>
              </a:rPr>
              <a:t>th</a:t>
            </a:r>
            <a:r>
              <a:rPr lang="en-US" sz="1700" dirty="0">
                <a:solidFill>
                  <a:schemeClr val="tx1">
                    <a:lumMod val="75000"/>
                    <a:lumOff val="25000"/>
                  </a:schemeClr>
                </a:solidFill>
              </a:rPr>
              <a:t>, 2025</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Available in PowerSchool  on May 30</a:t>
            </a:r>
            <a:r>
              <a:rPr lang="en-US" sz="1700" baseline="30000" dirty="0">
                <a:solidFill>
                  <a:schemeClr val="tx1">
                    <a:lumMod val="75000"/>
                    <a:lumOff val="25000"/>
                  </a:schemeClr>
                </a:solidFill>
              </a:rPr>
              <a:t>th</a:t>
            </a:r>
            <a:r>
              <a:rPr lang="en-US" sz="1700" dirty="0">
                <a:solidFill>
                  <a:schemeClr val="tx1">
                    <a:lumMod val="75000"/>
                    <a:lumOff val="25000"/>
                  </a:schemeClr>
                </a:solidFill>
              </a:rPr>
              <a:t>, 2024.</a:t>
            </a:r>
            <a:endParaRPr lang="en-US" sz="170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sz="1700" dirty="0">
                <a:solidFill>
                  <a:schemeClr val="tx1">
                    <a:lumMod val="75000"/>
                    <a:lumOff val="25000"/>
                  </a:schemeClr>
                </a:solidFill>
              </a:rPr>
              <a:t>Progress Reports/Interims are issued to parents within the grading period.</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September 4</a:t>
            </a:r>
            <a:r>
              <a:rPr lang="en-US" sz="1700" baseline="30000" dirty="0">
                <a:solidFill>
                  <a:schemeClr val="tx1">
                    <a:lumMod val="75000"/>
                    <a:lumOff val="25000"/>
                  </a:schemeClr>
                </a:solidFill>
              </a:rPr>
              <a:t>th</a:t>
            </a:r>
            <a:r>
              <a:rPr lang="en-US" sz="1700" dirty="0">
                <a:solidFill>
                  <a:schemeClr val="tx1">
                    <a:lumMod val="75000"/>
                    <a:lumOff val="25000"/>
                  </a:schemeClr>
                </a:solidFill>
              </a:rPr>
              <a:t>, 2024</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November 13</a:t>
            </a:r>
            <a:r>
              <a:rPr lang="en-US" sz="1700" baseline="30000" dirty="0">
                <a:solidFill>
                  <a:schemeClr val="tx1">
                    <a:lumMod val="75000"/>
                    <a:lumOff val="25000"/>
                  </a:schemeClr>
                </a:solidFill>
              </a:rPr>
              <a:t>th</a:t>
            </a:r>
            <a:r>
              <a:rPr lang="en-US" sz="1700" dirty="0">
                <a:solidFill>
                  <a:schemeClr val="tx1">
                    <a:lumMod val="75000"/>
                    <a:lumOff val="25000"/>
                  </a:schemeClr>
                </a:solidFill>
              </a:rPr>
              <a:t>, 2024</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February 5</a:t>
            </a:r>
            <a:r>
              <a:rPr lang="en-US" sz="1700" baseline="30000" dirty="0">
                <a:solidFill>
                  <a:schemeClr val="tx1">
                    <a:lumMod val="75000"/>
                    <a:lumOff val="25000"/>
                  </a:schemeClr>
                </a:solidFill>
              </a:rPr>
              <a:t>th</a:t>
            </a:r>
            <a:r>
              <a:rPr lang="en-US" sz="1700" dirty="0">
                <a:solidFill>
                  <a:schemeClr val="tx1">
                    <a:lumMod val="75000"/>
                    <a:lumOff val="25000"/>
                  </a:schemeClr>
                </a:solidFill>
              </a:rPr>
              <a:t> , 2025</a:t>
            </a:r>
            <a:endParaRPr lang="en-US" sz="170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ü"/>
            </a:pPr>
            <a:r>
              <a:rPr lang="en-US" sz="1700" dirty="0">
                <a:solidFill>
                  <a:schemeClr val="tx1">
                    <a:lumMod val="75000"/>
                    <a:lumOff val="25000"/>
                  </a:schemeClr>
                </a:solidFill>
              </a:rPr>
              <a:t>April 16, 2025</a:t>
            </a:r>
            <a:endParaRPr lang="en-US" sz="1700">
              <a:solidFill>
                <a:schemeClr val="tx1">
                  <a:lumMod val="75000"/>
                  <a:lumOff val="25000"/>
                </a:schemeClr>
              </a:solidFill>
            </a:endParaRPr>
          </a:p>
        </p:txBody>
      </p:sp>
    </p:spTree>
    <p:extLst>
      <p:ext uri="{BB962C8B-B14F-4D97-AF65-F5344CB8AC3E}">
        <p14:creationId xmlns:p14="http://schemas.microsoft.com/office/powerpoint/2010/main" val="34301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E31B243-8B60-CD1E-E697-0DF8CF98464F}"/>
              </a:ext>
            </a:extLst>
          </p:cNvPr>
          <p:cNvSpPr>
            <a:spLocks noGrp="1"/>
          </p:cNvSpPr>
          <p:nvPr>
            <p:ph type="title"/>
          </p:nvPr>
        </p:nvSpPr>
        <p:spPr>
          <a:xfrm>
            <a:off x="492370" y="605896"/>
            <a:ext cx="3084844" cy="5646208"/>
          </a:xfrm>
        </p:spPr>
        <p:txBody>
          <a:bodyPr anchor="ctr">
            <a:normAutofit/>
          </a:bodyPr>
          <a:lstStyle/>
          <a:p>
            <a:r>
              <a:rPr lang="en-US" sz="2800">
                <a:solidFill>
                  <a:srgbClr val="FFFFFF"/>
                </a:solidFill>
                <a:cs typeface="Calibri Light"/>
              </a:rPr>
              <a:t>Title I Parent Trainings/Meetings </a:t>
            </a:r>
            <a:endParaRPr lang="en-US" sz="2800">
              <a:solidFill>
                <a:srgbClr val="FFFFFF"/>
              </a:solidFill>
            </a:endParaRPr>
          </a:p>
        </p:txBody>
      </p:sp>
      <p:sp>
        <p:nvSpPr>
          <p:cNvPr id="7" name="Rectangle 6">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FEE7AB93-1A46-9BD1-7F9C-2A7933459FD5}"/>
              </a:ext>
            </a:extLst>
          </p:cNvPr>
          <p:cNvSpPr>
            <a:spLocks noGrp="1"/>
          </p:cNvSpPr>
          <p:nvPr>
            <p:ph idx="1"/>
          </p:nvPr>
        </p:nvSpPr>
        <p:spPr>
          <a:xfrm>
            <a:off x="4742016" y="605896"/>
            <a:ext cx="6413663" cy="5646208"/>
          </a:xfrm>
        </p:spPr>
        <p:txBody>
          <a:bodyPr vert="horz" lIns="0" tIns="45720" rIns="0" bIns="45720" rtlCol="0" anchor="ctr">
            <a:normAutofit/>
          </a:bodyPr>
          <a:lstStyle/>
          <a:p>
            <a:r>
              <a:rPr lang="en-US" b="1" u="sng">
                <a:cs typeface="Calibri"/>
              </a:rPr>
              <a:t>Availability of Parent Training</a:t>
            </a:r>
            <a:r>
              <a:rPr lang="en-US">
                <a:cs typeface="Calibri"/>
              </a:rPr>
              <a:t> </a:t>
            </a:r>
            <a:endParaRPr lang="en-US">
              <a:ea typeface="+mn-lt"/>
              <a:cs typeface="+mn-lt"/>
            </a:endParaRPr>
          </a:p>
          <a:p>
            <a:r>
              <a:rPr lang="en-US">
                <a:cs typeface="Calibri"/>
              </a:rPr>
              <a:t>Designed to assist parents in their child’s education while building a collaborative school community environment, training sessions for parents are held at various times throughout the school year. </a:t>
            </a:r>
            <a:endParaRPr lang="en-US">
              <a:ea typeface="+mn-lt"/>
              <a:cs typeface="+mn-lt"/>
            </a:endParaRPr>
          </a:p>
          <a:p>
            <a:r>
              <a:rPr lang="en-US" b="1" u="sng">
                <a:cs typeface="Calibri"/>
              </a:rPr>
              <a:t>Opportunities for additional Parent Meetings</a:t>
            </a:r>
            <a:r>
              <a:rPr lang="en-US">
                <a:cs typeface="Calibri"/>
              </a:rPr>
              <a:t> </a:t>
            </a:r>
            <a:endParaRPr lang="en-US">
              <a:ea typeface="+mn-lt"/>
              <a:cs typeface="+mn-lt"/>
            </a:endParaRPr>
          </a:p>
          <a:p>
            <a:r>
              <a:rPr lang="en-US">
                <a:cs typeface="Calibri"/>
              </a:rPr>
              <a:t>Parent Meetings will be held each month throughout the school year. Watch the school calendar, the marquee and Facebook for dates and times. </a:t>
            </a:r>
            <a:endParaRPr lang="en-US">
              <a:ea typeface="+mn-lt"/>
              <a:cs typeface="+mn-lt"/>
            </a:endParaRPr>
          </a:p>
          <a:p>
            <a:endParaRPr lang="en-US">
              <a:cs typeface="Calibri"/>
            </a:endParaRPr>
          </a:p>
        </p:txBody>
      </p:sp>
    </p:spTree>
    <p:extLst>
      <p:ext uri="{BB962C8B-B14F-4D97-AF65-F5344CB8AC3E}">
        <p14:creationId xmlns:p14="http://schemas.microsoft.com/office/powerpoint/2010/main" val="36014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24"/>
        <p:cNvGrpSpPr/>
        <p:nvPr/>
      </p:nvGrpSpPr>
      <p:grpSpPr>
        <a:xfrm>
          <a:off x="0" y="0"/>
          <a:ext cx="0" cy="0"/>
          <a:chOff x="0" y="0"/>
          <a:chExt cx="0" cy="0"/>
        </a:xfrm>
      </p:grpSpPr>
      <p:sp>
        <p:nvSpPr>
          <p:cNvPr id="536" name="Rectangle 535">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38" name="Rectangle 537">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540" name="Straight Connector 539">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42" name="Rectangle 541">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544" name="Rectangle 543">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308AD59-827E-4A17-AF3F-7D845F8E2B63}"/>
              </a:ext>
            </a:extLst>
          </p:cNvPr>
          <p:cNvSpPr>
            <a:spLocks noGrp="1"/>
          </p:cNvSpPr>
          <p:nvPr>
            <p:ph type="title"/>
          </p:nvPr>
        </p:nvSpPr>
        <p:spPr>
          <a:xfrm>
            <a:off x="492370" y="605896"/>
            <a:ext cx="3084844" cy="5646208"/>
          </a:xfrm>
        </p:spPr>
        <p:txBody>
          <a:bodyPr vert="horz" lIns="91440" tIns="45720" rIns="91440" bIns="45720" rtlCol="0" anchor="ctr">
            <a:normAutofit/>
          </a:bodyPr>
          <a:lstStyle/>
          <a:p>
            <a:pPr algn="l">
              <a:spcBef>
                <a:spcPct val="0"/>
              </a:spcBef>
            </a:pPr>
            <a:r>
              <a:rPr lang="en-US" sz="3600">
                <a:solidFill>
                  <a:srgbClr val="FFFFFF"/>
                </a:solidFill>
              </a:rPr>
              <a:t>Parental Involvement</a:t>
            </a:r>
          </a:p>
        </p:txBody>
      </p:sp>
      <p:sp>
        <p:nvSpPr>
          <p:cNvPr id="546" name="Rectangle 545">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Subtitle 6">
            <a:extLst>
              <a:ext uri="{FF2B5EF4-FFF2-40B4-BE49-F238E27FC236}">
                <a16:creationId xmlns:a16="http://schemas.microsoft.com/office/drawing/2014/main" id="{6E6EE101-E8C6-9C85-59F6-826236A4ECC5}"/>
              </a:ext>
            </a:extLst>
          </p:cNvPr>
          <p:cNvSpPr>
            <a:spLocks noGrp="1"/>
          </p:cNvSpPr>
          <p:nvPr>
            <p:ph type="subTitle" idx="1"/>
          </p:nvPr>
        </p:nvSpPr>
        <p:spPr>
          <a:xfrm>
            <a:off x="4742016" y="605896"/>
            <a:ext cx="6413663" cy="5646208"/>
          </a:xfrm>
        </p:spPr>
        <p:txBody>
          <a:bodyPr vert="horz" lIns="0" tIns="45720" rIns="0" bIns="45720" rtlCol="0" anchor="ctr">
            <a:normAutofit/>
          </a:bodyPr>
          <a:lstStyle/>
          <a:p>
            <a:pPr algn="l">
              <a:lnSpc>
                <a:spcPct val="90000"/>
              </a:lnSpc>
              <a:spcAft>
                <a:spcPts val="600"/>
              </a:spcAft>
            </a:pPr>
            <a:r>
              <a:rPr lang="en-US" altLang="en-US" b="1" i="1" u="sng"/>
              <a:t>School/Parent Compact</a:t>
            </a:r>
            <a:r>
              <a:rPr lang="en-US" altLang="en-US" b="1"/>
              <a:t>: </a:t>
            </a:r>
            <a:r>
              <a:rPr lang="en-US" altLang="en-US"/>
              <a:t>An agreement that identifies the responsibilities of the school, the parent, and the student to ensure that all students are successful in all that they do.</a:t>
            </a:r>
          </a:p>
          <a:p>
            <a:pPr algn="l">
              <a:lnSpc>
                <a:spcPct val="90000"/>
              </a:lnSpc>
              <a:spcAft>
                <a:spcPts val="600"/>
              </a:spcAft>
            </a:pPr>
            <a:r>
              <a:rPr lang="en-US" altLang="en-US" b="1" i="1" u="sng"/>
              <a:t>Family Engagement Plan</a:t>
            </a:r>
            <a:r>
              <a:rPr lang="en-US" altLang="en-US"/>
              <a:t>: A written plan jointly developed with parents and teachers and staff that outlines expectations for</a:t>
            </a:r>
          </a:p>
          <a:p>
            <a:pPr marL="146300" indent="0" algn="l">
              <a:lnSpc>
                <a:spcPct val="90000"/>
              </a:lnSpc>
              <a:spcAft>
                <a:spcPts val="600"/>
              </a:spcAft>
            </a:pPr>
            <a:r>
              <a:rPr lang="en-US" altLang="en-US"/>
              <a:t>  parent and community involvement.</a:t>
            </a:r>
          </a:p>
          <a:p>
            <a:pPr algn="l">
              <a:lnSpc>
                <a:spcPct val="90000"/>
              </a:lnSpc>
              <a:spcAft>
                <a:spcPts val="600"/>
              </a:spcAft>
            </a:pPr>
            <a:endParaRPr lang="en-US"/>
          </a:p>
        </p:txBody>
      </p:sp>
      <p:pic>
        <p:nvPicPr>
          <p:cNvPr id="530" name="Google Shape;530;p34"/>
          <p:cNvPicPr preferRelativeResize="0"/>
          <p:nvPr/>
        </p:nvPicPr>
        <p:blipFill>
          <a:blip r:embed="rId3">
            <a:alphaModFix/>
          </a:blip>
          <a:stretch>
            <a:fillRect/>
          </a:stretch>
        </p:blipFill>
        <p:spPr>
          <a:xfrm rot="-6300114">
            <a:off x="322330" y="526270"/>
            <a:ext cx="577281" cy="516273"/>
          </a:xfrm>
          <a:prstGeom prst="rect">
            <a:avLst/>
          </a:prstGeom>
          <a:noFill/>
          <a:ln>
            <a:noFill/>
          </a:ln>
        </p:spPr>
      </p:pic>
      <p:pic>
        <p:nvPicPr>
          <p:cNvPr id="531" name="Google Shape;531;p34"/>
          <p:cNvPicPr preferRelativeResize="0"/>
          <p:nvPr/>
        </p:nvPicPr>
        <p:blipFill>
          <a:blip r:embed="rId4">
            <a:alphaModFix/>
          </a:blip>
          <a:stretch>
            <a:fillRect/>
          </a:stretch>
        </p:blipFill>
        <p:spPr>
          <a:xfrm rot="8100107">
            <a:off x="11078925" y="5644540"/>
            <a:ext cx="695584" cy="657440"/>
          </a:xfrm>
          <a:prstGeom prst="rect">
            <a:avLst/>
          </a:prstGeom>
          <a:noFill/>
          <a:ln>
            <a:noFill/>
          </a:ln>
        </p:spPr>
      </p:pic>
    </p:spTree>
    <p:extLst>
      <p:ext uri="{BB962C8B-B14F-4D97-AF65-F5344CB8AC3E}">
        <p14:creationId xmlns:p14="http://schemas.microsoft.com/office/powerpoint/2010/main" val="2691716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36F1772-5B88-4687-974A-52C4564FFF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44679" y="634946"/>
            <a:ext cx="6405063" cy="1450757"/>
          </a:xfrm>
        </p:spPr>
        <p:txBody>
          <a:bodyPr>
            <a:normAutofit/>
          </a:bodyPr>
          <a:lstStyle/>
          <a:p>
            <a:r>
              <a:rPr lang="en-US">
                <a:latin typeface="Times New Roman" panose="02020603050405020304" pitchFamily="18" charset="0"/>
                <a:cs typeface="Times New Roman" panose="02020603050405020304" pitchFamily="18" charset="0"/>
              </a:rPr>
              <a:t>Parental Involvement</a:t>
            </a:r>
          </a:p>
        </p:txBody>
      </p:sp>
      <p:pic>
        <p:nvPicPr>
          <p:cNvPr id="3" name="Picture 2" descr="course 4 | My journey through coetail"/>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8710" y="581098"/>
            <a:ext cx="2490875" cy="2476136"/>
          </a:xfrm>
          <a:prstGeom prst="rect">
            <a:avLst/>
          </a:prstGeom>
        </p:spPr>
      </p:pic>
      <p:cxnSp>
        <p:nvCxnSpPr>
          <p:cNvPr id="12" name="Straight Connector 11">
            <a:extLst>
              <a:ext uri="{FF2B5EF4-FFF2-40B4-BE49-F238E27FC236}">
                <a16:creationId xmlns:a16="http://schemas.microsoft.com/office/drawing/2014/main" id="{FC2C99CD-8BCA-45F5-BA47-7A6D80CA89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81247" y="2086188"/>
            <a:ext cx="5852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5" name="Google Shape;578;p37">
            <a:extLst>
              <a:ext uri="{FF2B5EF4-FFF2-40B4-BE49-F238E27FC236}">
                <a16:creationId xmlns:a16="http://schemas.microsoft.com/office/drawing/2014/main" id="{3CADAE77-3CD0-DC2A-9EE5-94F475332981}"/>
              </a:ext>
            </a:extLst>
          </p:cNvPr>
          <p:cNvPicPr preferRelativeResize="0"/>
          <p:nvPr/>
        </p:nvPicPr>
        <p:blipFill>
          <a:blip r:embed="rId3"/>
          <a:stretch>
            <a:fillRect/>
          </a:stretch>
        </p:blipFill>
        <p:spPr>
          <a:xfrm rot="5400000">
            <a:off x="1406079" y="3286195"/>
            <a:ext cx="2476136" cy="2339948"/>
          </a:xfrm>
          <a:prstGeom prst="rect">
            <a:avLst/>
          </a:prstGeom>
          <a:noFill/>
        </p:spPr>
      </p:pic>
      <p:sp>
        <p:nvSpPr>
          <p:cNvPr id="4" name="Content Placeholder 3"/>
          <p:cNvSpPr>
            <a:spLocks noGrp="1"/>
          </p:cNvSpPr>
          <p:nvPr>
            <p:ph idx="1"/>
          </p:nvPr>
        </p:nvSpPr>
        <p:spPr>
          <a:xfrm>
            <a:off x="5144679" y="2198914"/>
            <a:ext cx="6405063" cy="3670180"/>
          </a:xfrm>
        </p:spPr>
        <p:txBody>
          <a:bodyPr>
            <a:normAutofit/>
          </a:bodyPr>
          <a:lstStyle/>
          <a:p>
            <a:pPr>
              <a:buNone/>
            </a:pPr>
            <a:r>
              <a:rPr lang="en-US"/>
              <a:t>	</a:t>
            </a:r>
            <a:r>
              <a:rPr lang="en-US">
                <a:latin typeface="Times New Roman" panose="02020603050405020304" pitchFamily="18" charset="0"/>
                <a:cs typeface="Times New Roman" panose="02020603050405020304" pitchFamily="18" charset="0"/>
              </a:rPr>
              <a:t>We welcome parents and guardians who are interested in serving in an advisory capacity and will be organizing a parent group.</a:t>
            </a:r>
          </a:p>
          <a:p>
            <a:pPr>
              <a:buNone/>
            </a:pPr>
            <a:r>
              <a:rPr lang="en-US" b="1">
                <a:highlight>
                  <a:srgbClr val="FFFF00"/>
                </a:highlight>
                <a:latin typeface="Times New Roman" panose="02020603050405020304" pitchFamily="18" charset="0"/>
                <a:cs typeface="Times New Roman" panose="02020603050405020304" pitchFamily="18" charset="0"/>
              </a:rPr>
              <a:t>PLEASE CONTACT US!</a:t>
            </a:r>
          </a:p>
          <a:p>
            <a:endParaRPr lang="en-US" dirty="0"/>
          </a:p>
        </p:txBody>
      </p:sp>
      <p:sp>
        <p:nvSpPr>
          <p:cNvPr id="14" name="Rectangle 13">
            <a:extLst>
              <a:ext uri="{FF2B5EF4-FFF2-40B4-BE49-F238E27FC236}">
                <a16:creationId xmlns:a16="http://schemas.microsoft.com/office/drawing/2014/main" id="{C7E8667B-49C4-4E47-AB3E-78AC18E95C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rgbClr val="0595B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A1780B1-1435-4EBC-947B-9609953FD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31535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240A2FC-E2C3-458D-96B4-5DF9028D93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5F097929-F3D6-4D1F-8AFC-CF348171A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43074C91-9045-414B-B5F9-567DAE3EE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89754" y="639097"/>
            <a:ext cx="6253317" cy="3686015"/>
          </a:xfrm>
        </p:spPr>
        <p:txBody>
          <a:bodyPr vert="horz" lIns="91440" tIns="45720" rIns="91440" bIns="45720" rtlCol="0" anchor="b">
            <a:normAutofit/>
          </a:bodyPr>
          <a:lstStyle/>
          <a:p>
            <a:r>
              <a:rPr lang="en-US" sz="8000">
                <a:solidFill>
                  <a:schemeClr val="tx1">
                    <a:lumMod val="85000"/>
                    <a:lumOff val="15000"/>
                  </a:schemeClr>
                </a:solidFill>
              </a:rPr>
              <a:t>Any Questions?</a:t>
            </a:r>
          </a:p>
        </p:txBody>
      </p:sp>
      <p:pic>
        <p:nvPicPr>
          <p:cNvPr id="6" name="Graphic 5" descr="Question mark">
            <a:extLst>
              <a:ext uri="{FF2B5EF4-FFF2-40B4-BE49-F238E27FC236}">
                <a16:creationId xmlns:a16="http://schemas.microsoft.com/office/drawing/2014/main" id="{AD188F84-8D56-D7FD-B271-78A51E7BBA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17" name="Straight Connector 16">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C0D1FC6-352C-4C7D-825F-C4E2F6A80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541AFC2C-CD98-4478-AB71-1A864026D9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6855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36F1772-5B88-4687-974A-52C4564FFF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44679" y="634946"/>
            <a:ext cx="6405063" cy="1450757"/>
          </a:xfrm>
        </p:spPr>
        <p:txBody>
          <a:bodyPr>
            <a:normAutofit/>
          </a:bodyPr>
          <a:lstStyle/>
          <a:p>
            <a:r>
              <a:rPr lang="en-US"/>
              <a:t>School Information</a:t>
            </a:r>
          </a:p>
        </p:txBody>
      </p:sp>
      <p:pic>
        <p:nvPicPr>
          <p:cNvPr id="22" name="Picture 21" descr="A tablet on top of books and a ruler&#10;&#10;Description automatically generated">
            <a:extLst>
              <a:ext uri="{FF2B5EF4-FFF2-40B4-BE49-F238E27FC236}">
                <a16:creationId xmlns:a16="http://schemas.microsoft.com/office/drawing/2014/main" id="{EDF808C1-6305-70D2-7F1A-10FE267D0A0B}"/>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051777" y="581098"/>
            <a:ext cx="3184740" cy="2476136"/>
          </a:xfrm>
          <a:prstGeom prst="rect">
            <a:avLst/>
          </a:prstGeom>
        </p:spPr>
      </p:pic>
      <p:cxnSp>
        <p:nvCxnSpPr>
          <p:cNvPr id="29" name="Straight Connector 28">
            <a:extLst>
              <a:ext uri="{FF2B5EF4-FFF2-40B4-BE49-F238E27FC236}">
                <a16:creationId xmlns:a16="http://schemas.microsoft.com/office/drawing/2014/main" id="{FC2C99CD-8BCA-45F5-BA47-7A6D80CA89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81247" y="2086188"/>
            <a:ext cx="5852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logo for a school&#10;&#10;Description automatically generated">
            <a:extLst>
              <a:ext uri="{FF2B5EF4-FFF2-40B4-BE49-F238E27FC236}">
                <a16:creationId xmlns:a16="http://schemas.microsoft.com/office/drawing/2014/main" id="{A0D241B6-1CB8-30DF-E4D3-E7B7A5167D30}"/>
              </a:ext>
            </a:extLst>
          </p:cNvPr>
          <p:cNvPicPr>
            <a:picLocks noChangeAspect="1"/>
          </p:cNvPicPr>
          <p:nvPr/>
        </p:nvPicPr>
        <p:blipFill>
          <a:blip r:embed="rId5"/>
          <a:stretch>
            <a:fillRect/>
          </a:stretch>
        </p:blipFill>
        <p:spPr>
          <a:xfrm>
            <a:off x="1250590" y="3218101"/>
            <a:ext cx="2787114" cy="2476136"/>
          </a:xfrm>
          <a:prstGeom prst="rect">
            <a:avLst/>
          </a:prstGeom>
        </p:spPr>
      </p:pic>
      <p:sp>
        <p:nvSpPr>
          <p:cNvPr id="3" name="Content Placeholder 2"/>
          <p:cNvSpPr>
            <a:spLocks noGrp="1"/>
          </p:cNvSpPr>
          <p:nvPr>
            <p:ph idx="1"/>
          </p:nvPr>
        </p:nvSpPr>
        <p:spPr>
          <a:xfrm>
            <a:off x="5144679" y="2198914"/>
            <a:ext cx="6405063" cy="3670180"/>
          </a:xfrm>
        </p:spPr>
        <p:txBody>
          <a:bodyPr>
            <a:normAutofit/>
          </a:bodyPr>
          <a:lstStyle/>
          <a:p>
            <a:r>
              <a:rPr lang="en-US"/>
              <a:t>School Hours 8:15 am -3:15 pm.</a:t>
            </a:r>
          </a:p>
          <a:p>
            <a:r>
              <a:rPr lang="en-US"/>
              <a:t>Homework Hotline- </a:t>
            </a:r>
          </a:p>
          <a:p>
            <a:pPr lvl="1"/>
            <a:r>
              <a:rPr lang="en-US"/>
              <a:t>Call (901) 416-1234 </a:t>
            </a:r>
          </a:p>
          <a:p>
            <a:pPr lvl="1"/>
            <a:r>
              <a:rPr lang="en-US"/>
              <a:t>Hours-M-TH 4:00 pm -8:00pm</a:t>
            </a:r>
          </a:p>
          <a:p>
            <a:r>
              <a:rPr lang="en-US"/>
              <a:t>PowerSchool: </a:t>
            </a:r>
            <a:r>
              <a:rPr lang="en-US">
                <a:hlinkClick r:id="rId6"/>
              </a:rPr>
              <a:t>https://scstn.powerschool.com/public/home.html</a:t>
            </a:r>
            <a:endParaRPr lang="en-US"/>
          </a:p>
          <a:p>
            <a:r>
              <a:rPr lang="en-US"/>
              <a:t>TECH Support-</a:t>
            </a:r>
          </a:p>
          <a:p>
            <a:pPr lvl="1"/>
            <a:r>
              <a:rPr lang="en-US"/>
              <a:t>Call (901) 416-5300</a:t>
            </a:r>
          </a:p>
          <a:p>
            <a:pPr lvl="1"/>
            <a:r>
              <a:rPr lang="en-US"/>
              <a:t>Hours 8:00 am -5:00 pm</a:t>
            </a:r>
          </a:p>
          <a:p>
            <a:pPr marL="457189" lvl="1" indent="0">
              <a:buNone/>
            </a:pPr>
            <a:endParaRPr lang="en-US" dirty="0"/>
          </a:p>
          <a:p>
            <a:pPr marL="457189" lvl="1" indent="0">
              <a:buNone/>
            </a:pPr>
            <a:endParaRPr lang="en-US" dirty="0"/>
          </a:p>
          <a:p>
            <a:pPr lvl="1"/>
            <a:endParaRPr lang="en-US" dirty="0"/>
          </a:p>
        </p:txBody>
      </p:sp>
      <p:sp>
        <p:nvSpPr>
          <p:cNvPr id="31" name="Rectangle 30">
            <a:extLst>
              <a:ext uri="{FF2B5EF4-FFF2-40B4-BE49-F238E27FC236}">
                <a16:creationId xmlns:a16="http://schemas.microsoft.com/office/drawing/2014/main" id="{C7E8667B-49C4-4E47-AB3E-78AC18E95C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rgbClr val="E55A3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3" name="Rectangle 32">
            <a:extLst>
              <a:ext uri="{FF2B5EF4-FFF2-40B4-BE49-F238E27FC236}">
                <a16:creationId xmlns:a16="http://schemas.microsoft.com/office/drawing/2014/main" id="{8A1780B1-1435-4EBC-947B-9609953FD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3E653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730296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6E227-11A2-46F2-99B1-BC6EA70A52A4}"/>
              </a:ext>
            </a:extLst>
          </p:cNvPr>
          <p:cNvSpPr>
            <a:spLocks noGrp="1"/>
          </p:cNvSpPr>
          <p:nvPr>
            <p:ph type="ctrTitle"/>
          </p:nvPr>
        </p:nvSpPr>
        <p:spPr>
          <a:xfrm>
            <a:off x="6730000" y="639097"/>
            <a:ext cx="4813072" cy="3686015"/>
          </a:xfrm>
        </p:spPr>
        <p:txBody>
          <a:bodyPr>
            <a:normAutofit/>
          </a:bodyPr>
          <a:lstStyle/>
          <a:p>
            <a:r>
              <a:rPr lang="en-US">
                <a:latin typeface="Aharoni"/>
                <a:cs typeface="Aharoni"/>
              </a:rPr>
              <a:t>Ms. Bobo</a:t>
            </a:r>
          </a:p>
        </p:txBody>
      </p:sp>
      <p:sp>
        <p:nvSpPr>
          <p:cNvPr id="3" name="Subtitle 2">
            <a:extLst>
              <a:ext uri="{FF2B5EF4-FFF2-40B4-BE49-F238E27FC236}">
                <a16:creationId xmlns:a16="http://schemas.microsoft.com/office/drawing/2014/main" id="{F8674B67-E206-4DBC-A934-76B859D8564C}"/>
              </a:ext>
            </a:extLst>
          </p:cNvPr>
          <p:cNvSpPr>
            <a:spLocks noGrp="1"/>
          </p:cNvSpPr>
          <p:nvPr>
            <p:ph type="subTitle" idx="1"/>
          </p:nvPr>
        </p:nvSpPr>
        <p:spPr>
          <a:xfrm>
            <a:off x="6729999" y="4455621"/>
            <a:ext cx="4829101" cy="1238616"/>
          </a:xfrm>
        </p:spPr>
        <p:txBody>
          <a:bodyPr vert="horz" lIns="91440" tIns="45720" rIns="91440" bIns="45720" rtlCol="0" anchor="t">
            <a:normAutofit/>
          </a:bodyPr>
          <a:lstStyle/>
          <a:p>
            <a:r>
              <a:rPr lang="en-US">
                <a:solidFill>
                  <a:schemeClr val="tx1">
                    <a:lumMod val="85000"/>
                    <a:lumOff val="15000"/>
                  </a:schemeClr>
                </a:solidFill>
                <a:latin typeface="Aharoni"/>
                <a:cs typeface="Aharoni"/>
              </a:rPr>
              <a:t>PLC Coach </a:t>
            </a:r>
            <a:endParaRPr lang="en-US">
              <a:solidFill>
                <a:schemeClr val="tx1">
                  <a:lumMod val="85000"/>
                  <a:lumOff val="15000"/>
                </a:schemeClr>
              </a:solidFill>
              <a:latin typeface="Aharoni" panose="02010803020104030203" pitchFamily="2" charset="-79"/>
              <a:cs typeface="Aharoni" panose="02010803020104030203" pitchFamily="2" charset="-79"/>
            </a:endParaRPr>
          </a:p>
          <a:p>
            <a:r>
              <a:rPr lang="en-US">
                <a:solidFill>
                  <a:schemeClr val="tx1">
                    <a:lumMod val="85000"/>
                    <a:lumOff val="15000"/>
                  </a:schemeClr>
                </a:solidFill>
                <a:latin typeface="Aharoni"/>
                <a:cs typeface="Aharoni"/>
              </a:rPr>
              <a:t>2024-2025</a:t>
            </a:r>
            <a:endParaRPr lang="en-US">
              <a:solidFill>
                <a:schemeClr val="tx1">
                  <a:lumMod val="85000"/>
                  <a:lumOff val="15000"/>
                </a:schemeClr>
              </a:solidFill>
              <a:latin typeface="Aharoni" panose="02010803020104030203" pitchFamily="2" charset="-79"/>
              <a:cs typeface="Aharoni" panose="02010803020104030203" pitchFamily="2" charset="-79"/>
            </a:endParaRPr>
          </a:p>
        </p:txBody>
      </p:sp>
      <p:pic>
        <p:nvPicPr>
          <p:cNvPr id="4" name="Picture 3">
            <a:extLst>
              <a:ext uri="{FF2B5EF4-FFF2-40B4-BE49-F238E27FC236}">
                <a16:creationId xmlns:a16="http://schemas.microsoft.com/office/drawing/2014/main" id="{CDB0E1BA-EBDB-A747-0668-19CE06AEF56C}"/>
              </a:ext>
            </a:extLst>
          </p:cNvPr>
          <p:cNvPicPr>
            <a:picLocks noChangeAspect="1"/>
          </p:cNvPicPr>
          <p:nvPr/>
        </p:nvPicPr>
        <p:blipFill>
          <a:blip r:embed="rId2"/>
          <a:srcRect l="2487" r="2445"/>
          <a:stretch/>
        </p:blipFill>
        <p:spPr>
          <a:xfrm>
            <a:off x="633999" y="640081"/>
            <a:ext cx="5462001" cy="5054156"/>
          </a:xfrm>
          <a:prstGeom prst="rect">
            <a:avLst/>
          </a:prstGeom>
        </p:spPr>
      </p:pic>
    </p:spTree>
    <p:extLst>
      <p:ext uri="{BB962C8B-B14F-4D97-AF65-F5344CB8AC3E}">
        <p14:creationId xmlns:p14="http://schemas.microsoft.com/office/powerpoint/2010/main" val="317158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07407-1607-73C1-4F39-BE4E6CCD783E}"/>
              </a:ext>
            </a:extLst>
          </p:cNvPr>
          <p:cNvSpPr>
            <a:spLocks noGrp="1"/>
          </p:cNvSpPr>
          <p:nvPr>
            <p:ph type="title"/>
          </p:nvPr>
        </p:nvSpPr>
        <p:spPr/>
        <p:txBody>
          <a:bodyPr>
            <a:normAutofit/>
          </a:bodyPr>
          <a:lstStyle/>
          <a:p>
            <a:r>
              <a:rPr lang="en-US">
                <a:cs typeface="Calibri Light"/>
              </a:rPr>
              <a:t>Title One School </a:t>
            </a:r>
            <a:endParaRPr lang="en-US"/>
          </a:p>
        </p:txBody>
      </p:sp>
      <p:graphicFrame>
        <p:nvGraphicFramePr>
          <p:cNvPr id="15" name="Content Placeholder 2">
            <a:extLst>
              <a:ext uri="{FF2B5EF4-FFF2-40B4-BE49-F238E27FC236}">
                <a16:creationId xmlns:a16="http://schemas.microsoft.com/office/drawing/2014/main" id="{A3493D62-FD94-0125-F929-4AD1DBE6A1FD}"/>
              </a:ext>
            </a:extLst>
          </p:cNvPr>
          <p:cNvGraphicFramePr>
            <a:graphicFrameLocks noGrp="1"/>
          </p:cNvGraphicFramePr>
          <p:nvPr>
            <p:ph idx="1"/>
            <p:extLst>
              <p:ext uri="{D42A27DB-BD31-4B8C-83A1-F6EECF244321}">
                <p14:modId xmlns:p14="http://schemas.microsoft.com/office/powerpoint/2010/main" val="47171124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604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A0750-1108-2978-BD3A-BF980E8E849F}"/>
              </a:ext>
            </a:extLst>
          </p:cNvPr>
          <p:cNvSpPr>
            <a:spLocks noGrp="1"/>
          </p:cNvSpPr>
          <p:nvPr>
            <p:ph type="title"/>
          </p:nvPr>
        </p:nvSpPr>
        <p:spPr>
          <a:xfrm>
            <a:off x="1097280" y="-148826"/>
            <a:ext cx="10058400" cy="1849899"/>
          </a:xfrm>
        </p:spPr>
        <p:txBody>
          <a:bodyPr/>
          <a:lstStyle/>
          <a:p>
            <a:r>
              <a:rPr lang="en-US">
                <a:solidFill>
                  <a:schemeClr val="tx1"/>
                </a:solidFill>
                <a:ea typeface="+mj-lt"/>
                <a:cs typeface="+mj-lt"/>
              </a:rPr>
              <a:t>What Do You Need to Know About your Title I School</a:t>
            </a:r>
            <a:endParaRPr lang="en-US">
              <a:solidFill>
                <a:schemeClr val="tx1"/>
              </a:solidFill>
            </a:endParaRPr>
          </a:p>
        </p:txBody>
      </p:sp>
      <p:sp>
        <p:nvSpPr>
          <p:cNvPr id="3" name="Content Placeholder 2">
            <a:extLst>
              <a:ext uri="{FF2B5EF4-FFF2-40B4-BE49-F238E27FC236}">
                <a16:creationId xmlns:a16="http://schemas.microsoft.com/office/drawing/2014/main" id="{6FD75D4D-8C0E-8EE7-D97A-19BD93E77C73}"/>
              </a:ext>
            </a:extLst>
          </p:cNvPr>
          <p:cNvSpPr>
            <a:spLocks noGrp="1"/>
          </p:cNvSpPr>
          <p:nvPr>
            <p:ph sz="half" idx="1"/>
          </p:nvPr>
        </p:nvSpPr>
        <p:spPr>
          <a:xfrm>
            <a:off x="967256" y="1712687"/>
            <a:ext cx="10396945" cy="4636588"/>
          </a:xfrm>
        </p:spPr>
        <p:txBody>
          <a:bodyPr vert="horz" lIns="0" tIns="45720" rIns="0" bIns="45720" rtlCol="0" anchor="t">
            <a:noAutofit/>
          </a:bodyPr>
          <a:lstStyle/>
          <a:p>
            <a:r>
              <a:rPr lang="en-US" sz="1400" b="1" u="sng" dirty="0">
                <a:latin typeface="Times New Roman"/>
                <a:ea typeface="+mn-lt"/>
                <a:cs typeface="+mn-lt"/>
              </a:rPr>
              <a:t>Parent Teacher Conferences</a:t>
            </a:r>
            <a:r>
              <a:rPr lang="en-US" sz="1400" dirty="0">
                <a:latin typeface="Times New Roman"/>
                <a:ea typeface="+mn-lt"/>
                <a:cs typeface="+mn-lt"/>
              </a:rPr>
              <a:t> </a:t>
            </a:r>
            <a:endParaRPr lang="en-US" sz="1400" dirty="0">
              <a:latin typeface="Times New Roman"/>
              <a:cs typeface="Calibri" panose="020F0502020204030204"/>
            </a:endParaRPr>
          </a:p>
          <a:p>
            <a:r>
              <a:rPr lang="en-US" sz="1400" dirty="0">
                <a:latin typeface="Times New Roman"/>
                <a:ea typeface="+mn-lt"/>
                <a:cs typeface="+mn-lt"/>
              </a:rPr>
              <a:t>Parent-Teacher conferences should be held for gaining parental support in an effort to improve student performance. They are an integral part of maintaining communication between home and school. There are two district-wide conferences: </a:t>
            </a:r>
            <a:endParaRPr lang="en-US" sz="1400" dirty="0">
              <a:latin typeface="Times New Roman"/>
              <a:cs typeface="Times New Roman"/>
            </a:endParaRPr>
          </a:p>
          <a:p>
            <a:pPr>
              <a:buFont typeface="Wingdings" panose="020F0502020204030204" pitchFamily="34" charset="0"/>
              <a:buChar char="ü"/>
            </a:pPr>
            <a:r>
              <a:rPr lang="en-US" sz="1400" dirty="0">
                <a:latin typeface="Times New Roman"/>
                <a:ea typeface="+mn-lt"/>
                <a:cs typeface="+mn-lt"/>
              </a:rPr>
              <a:t>September 5</a:t>
            </a:r>
            <a:r>
              <a:rPr lang="en-US" sz="1400" baseline="30000" dirty="0">
                <a:latin typeface="Times New Roman"/>
                <a:ea typeface="+mn-lt"/>
                <a:cs typeface="+mn-lt"/>
              </a:rPr>
              <a:t>th</a:t>
            </a:r>
            <a:r>
              <a:rPr lang="en-US" sz="1400" dirty="0">
                <a:latin typeface="Times New Roman"/>
                <a:ea typeface="+mn-lt"/>
                <a:cs typeface="+mn-lt"/>
              </a:rPr>
              <a:t> , 2023 (4-7pm)</a:t>
            </a:r>
            <a:endParaRPr lang="en-US" sz="1400" dirty="0">
              <a:latin typeface="Times New Roman"/>
              <a:cs typeface="Calibri" panose="020F0502020204030204"/>
            </a:endParaRPr>
          </a:p>
          <a:p>
            <a:pPr>
              <a:buFont typeface="Wingdings" panose="020F0502020204030204" pitchFamily="34" charset="0"/>
              <a:buChar char="ü"/>
            </a:pPr>
            <a:r>
              <a:rPr lang="en-US" sz="1400" dirty="0">
                <a:latin typeface="Times New Roman"/>
                <a:ea typeface="+mn-lt"/>
                <a:cs typeface="+mn-lt"/>
              </a:rPr>
              <a:t>February 13</a:t>
            </a:r>
            <a:r>
              <a:rPr lang="en-US" sz="1400" baseline="30000" dirty="0">
                <a:latin typeface="Times New Roman"/>
                <a:ea typeface="+mn-lt"/>
                <a:cs typeface="+mn-lt"/>
              </a:rPr>
              <a:t>th</a:t>
            </a:r>
            <a:r>
              <a:rPr lang="en-US" sz="1400" dirty="0">
                <a:latin typeface="Times New Roman"/>
                <a:ea typeface="+mn-lt"/>
                <a:cs typeface="+mn-lt"/>
              </a:rPr>
              <a:t> , 2024 (4-7pm)</a:t>
            </a:r>
            <a:endParaRPr lang="en-US" sz="1400" dirty="0">
              <a:latin typeface="Times New Roman"/>
              <a:cs typeface="Calibri" panose="020F0502020204030204"/>
            </a:endParaRPr>
          </a:p>
          <a:p>
            <a:r>
              <a:rPr lang="en-US" sz="1400" b="1" u="sng" dirty="0">
                <a:latin typeface="Times New Roman"/>
                <a:ea typeface="+mn-lt"/>
                <a:cs typeface="+mn-lt"/>
              </a:rPr>
              <a:t>Parental Involvement Requirements</a:t>
            </a:r>
            <a:r>
              <a:rPr lang="en-US" sz="1400" dirty="0">
                <a:latin typeface="Times New Roman"/>
                <a:ea typeface="+mn-lt"/>
                <a:cs typeface="+mn-lt"/>
              </a:rPr>
              <a:t> </a:t>
            </a:r>
            <a:endParaRPr lang="en-US" sz="1400" dirty="0">
              <a:latin typeface="Times New Roman"/>
              <a:cs typeface="Times New Roman"/>
            </a:endParaRPr>
          </a:p>
          <a:p>
            <a:r>
              <a:rPr lang="en-US" sz="1400" dirty="0">
                <a:latin typeface="Times New Roman"/>
                <a:ea typeface="+mn-lt"/>
                <a:cs typeface="+mn-lt"/>
              </a:rPr>
              <a:t>Balmoral Ridgeway will implement the parental involvement requirements of the Elementary and Secondary Education Act. The Components include: </a:t>
            </a:r>
            <a:endParaRPr lang="en-US" sz="1400" dirty="0">
              <a:latin typeface="Times New Roman"/>
              <a:cs typeface="Times New Roman"/>
            </a:endParaRPr>
          </a:p>
          <a:p>
            <a:pPr>
              <a:buFont typeface="Wingdings" panose="020F0502020204030204" pitchFamily="34" charset="0"/>
              <a:buChar char="ü"/>
            </a:pPr>
            <a:r>
              <a:rPr lang="en-US" sz="1400" dirty="0">
                <a:latin typeface="Times New Roman"/>
                <a:ea typeface="+mn-lt"/>
                <a:cs typeface="+mn-lt"/>
              </a:rPr>
              <a:t>How parents can be involved in decision making process and activities</a:t>
            </a:r>
            <a:endParaRPr lang="en-US" sz="1400" dirty="0">
              <a:latin typeface="Times New Roman"/>
              <a:cs typeface="Calibri" panose="020F0502020204030204"/>
            </a:endParaRPr>
          </a:p>
          <a:p>
            <a:pPr>
              <a:buFont typeface="Wingdings" panose="020F0502020204030204" pitchFamily="34" charset="0"/>
              <a:buChar char="ü"/>
            </a:pPr>
            <a:r>
              <a:rPr lang="en-US" sz="1400" dirty="0">
                <a:latin typeface="Times New Roman"/>
                <a:ea typeface="+mn-lt"/>
                <a:cs typeface="+mn-lt"/>
              </a:rPr>
              <a:t>How parental involvement funds are being utilized</a:t>
            </a:r>
            <a:endParaRPr lang="en-US" sz="1400" dirty="0">
              <a:latin typeface="Times New Roman"/>
              <a:cs typeface="Calibri" panose="020F0502020204030204"/>
            </a:endParaRPr>
          </a:p>
          <a:p>
            <a:pPr>
              <a:buFont typeface="Wingdings" panose="020F0502020204030204" pitchFamily="34" charset="0"/>
              <a:buChar char="ü"/>
            </a:pPr>
            <a:r>
              <a:rPr lang="en-US" sz="1400" dirty="0">
                <a:latin typeface="Times New Roman"/>
                <a:ea typeface="+mn-lt"/>
                <a:cs typeface="+mn-lt"/>
              </a:rPr>
              <a:t>How information and training is provided to parents</a:t>
            </a:r>
            <a:endParaRPr lang="en-US" sz="1400" dirty="0">
              <a:latin typeface="Times New Roman"/>
              <a:cs typeface="Calibri" panose="020F0502020204030204"/>
            </a:endParaRPr>
          </a:p>
          <a:p>
            <a:pPr>
              <a:buFont typeface="Wingdings" panose="020F0502020204030204" pitchFamily="34" charset="0"/>
              <a:buChar char="ü"/>
            </a:pPr>
            <a:r>
              <a:rPr lang="en-US" sz="1400" dirty="0">
                <a:latin typeface="Times New Roman"/>
                <a:ea typeface="+mn-lt"/>
                <a:cs typeface="+mn-lt"/>
              </a:rPr>
              <a:t>How the school will build capacity in parents and staff to increase and strengthen parental involvement.</a:t>
            </a:r>
            <a:endParaRPr lang="en-US" sz="1400" dirty="0">
              <a:latin typeface="Times New Roman"/>
              <a:cs typeface="Calibri"/>
            </a:endParaRPr>
          </a:p>
          <a:p>
            <a:endParaRPr lang="en-US" dirty="0">
              <a:cs typeface="Calibri"/>
            </a:endParaRPr>
          </a:p>
        </p:txBody>
      </p:sp>
    </p:spTree>
    <p:extLst>
      <p:ext uri="{BB962C8B-B14F-4D97-AF65-F5344CB8AC3E}">
        <p14:creationId xmlns:p14="http://schemas.microsoft.com/office/powerpoint/2010/main" val="1612605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6" name="Rectangle 45">
            <a:extLst>
              <a:ext uri="{FF2B5EF4-FFF2-40B4-BE49-F238E27FC236}">
                <a16:creationId xmlns:a16="http://schemas.microsoft.com/office/drawing/2014/main" id="{1A03258A-52C6-4288-AA56-C3262A0D25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47" name="Straight Connector 46">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286603"/>
            <a:ext cx="10058400" cy="1450757"/>
          </a:xfrm>
        </p:spPr>
        <p:txBody>
          <a:bodyPr vert="horz" lIns="91440" tIns="45720" rIns="91440" bIns="45720" rtlCol="0" anchor="b">
            <a:normAutofit/>
          </a:bodyPr>
          <a:lstStyle/>
          <a:p>
            <a:pPr>
              <a:spcBef>
                <a:spcPct val="0"/>
              </a:spcBef>
            </a:pPr>
            <a:r>
              <a:rPr lang="en-US" sz="4800">
                <a:solidFill>
                  <a:schemeClr val="tx1">
                    <a:lumMod val="75000"/>
                    <a:lumOff val="25000"/>
                  </a:schemeClr>
                </a:solidFill>
                <a:latin typeface="+mj-lt"/>
                <a:ea typeface="+mj-ea"/>
                <a:cs typeface="+mj-cs"/>
              </a:rPr>
              <a:t>School-Wide Goals </a:t>
            </a:r>
            <a:br>
              <a:rPr lang="en-US" sz="4800">
                <a:solidFill>
                  <a:schemeClr val="tx1">
                    <a:lumMod val="75000"/>
                    <a:lumOff val="25000"/>
                  </a:schemeClr>
                </a:solidFill>
                <a:latin typeface="+mj-lt"/>
                <a:ea typeface="+mj-ea"/>
                <a:cs typeface="+mj-cs"/>
              </a:rPr>
            </a:br>
            <a:endParaRPr lang="en-US" sz="4800">
              <a:solidFill>
                <a:schemeClr val="tx1">
                  <a:lumMod val="75000"/>
                  <a:lumOff val="25000"/>
                </a:schemeClr>
              </a:solidFill>
              <a:latin typeface="+mj-lt"/>
              <a:ea typeface="+mj-ea"/>
              <a:cs typeface="+mj-cs"/>
            </a:endParaRPr>
          </a:p>
        </p:txBody>
      </p:sp>
      <p:sp>
        <p:nvSpPr>
          <p:cNvPr id="6" name="Rectangle 5"/>
          <p:cNvSpPr/>
          <p:nvPr/>
        </p:nvSpPr>
        <p:spPr>
          <a:xfrm>
            <a:off x="1097279" y="1845734"/>
            <a:ext cx="6454987" cy="4023360"/>
          </a:xfrm>
          <a:prstGeom prst="rect">
            <a:avLst/>
          </a:prstGeom>
        </p:spPr>
        <p:txBody>
          <a:bodyPr vert="horz" lIns="0" tIns="45720" rIns="0" bIns="45720" rtlCol="0">
            <a:normAutofit/>
          </a:bodyPr>
          <a:lstStyle/>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2021-2022 ELA AMO = 16.9% </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2021-2022 ELA Double = 22.4% </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			2022-2023 ELA AMO = 25.0% 				2022-2023ELA Double-30.0% </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2021-2022 Math  AMO = 26.1% </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2021-2022 Math Double AMO = 31.1%</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			2022-2023 Math AMO = 21.5%</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			2022-2023 Math Double AMO = 26.5%</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2022-2023 Science AMO = 31.4%</a:t>
            </a:r>
          </a:p>
          <a:p>
            <a:pPr defTabSz="914400">
              <a:lnSpc>
                <a:spcPct val="90000"/>
              </a:lnSpc>
              <a:spcBef>
                <a:spcPts val="700"/>
              </a:spcBef>
              <a:buClr>
                <a:schemeClr val="accent1"/>
              </a:buClr>
              <a:buFont typeface="Calibri" panose="020F0502020204030204" pitchFamily="34" charset="0"/>
            </a:pPr>
            <a:r>
              <a:rPr lang="en-US" b="1" dirty="0">
                <a:solidFill>
                  <a:schemeClr val="tx1">
                    <a:lumMod val="75000"/>
                    <a:lumOff val="25000"/>
                  </a:schemeClr>
                </a:solidFill>
              </a:rPr>
              <a:t>2022—2023 Science Double AMO = 35.9% </a:t>
            </a:r>
          </a:p>
          <a:p>
            <a:pPr defTabSz="914400">
              <a:lnSpc>
                <a:spcPct val="90000"/>
              </a:lnSpc>
              <a:spcBef>
                <a:spcPts val="700"/>
              </a:spcBef>
              <a:buClr>
                <a:schemeClr val="accent1"/>
              </a:buClr>
              <a:buFont typeface="Calibri" panose="020F0502020204030204" pitchFamily="34" charset="0"/>
            </a:pPr>
            <a:endParaRPr lang="en-US" b="1" dirty="0">
              <a:solidFill>
                <a:schemeClr val="tx1">
                  <a:lumMod val="75000"/>
                  <a:lumOff val="25000"/>
                </a:schemeClr>
              </a:solidFill>
            </a:endParaRPr>
          </a:p>
          <a:p>
            <a:pPr defTabSz="914400">
              <a:lnSpc>
                <a:spcPct val="90000"/>
              </a:lnSpc>
              <a:spcBef>
                <a:spcPts val="700"/>
              </a:spcBef>
              <a:buClr>
                <a:schemeClr val="accent1"/>
              </a:buClr>
              <a:buFont typeface="Calibri" panose="020F0502020204030204" pitchFamily="34" charset="0"/>
            </a:pPr>
            <a:endParaRPr lang="en-US" b="1" dirty="0">
              <a:solidFill>
                <a:schemeClr val="tx1">
                  <a:lumMod val="75000"/>
                  <a:lumOff val="25000"/>
                </a:schemeClr>
              </a:solidFill>
            </a:endParaRPr>
          </a:p>
          <a:p>
            <a:pPr defTabSz="914400">
              <a:lnSpc>
                <a:spcPct val="90000"/>
              </a:lnSpc>
              <a:spcBef>
                <a:spcPts val="700"/>
              </a:spcBef>
              <a:buClr>
                <a:schemeClr val="accent1"/>
              </a:buClr>
              <a:buFont typeface="Calibri" panose="020F0502020204030204" pitchFamily="34" charset="0"/>
            </a:pPr>
            <a:endParaRPr lang="en-US" b="1" dirty="0">
              <a:solidFill>
                <a:schemeClr val="tx1">
                  <a:lumMod val="75000"/>
                  <a:lumOff val="25000"/>
                </a:schemeClr>
              </a:solidFill>
            </a:endParaRPr>
          </a:p>
          <a:p>
            <a:pPr defTabSz="914400">
              <a:lnSpc>
                <a:spcPct val="90000"/>
              </a:lnSpc>
              <a:spcBef>
                <a:spcPts val="700"/>
              </a:spcBef>
              <a:buClr>
                <a:schemeClr val="accent1"/>
              </a:buClr>
              <a:buFont typeface="Calibri" panose="020F0502020204030204" pitchFamily="34" charset="0"/>
            </a:pPr>
            <a:endParaRPr lang="en-US" b="1" dirty="0">
              <a:solidFill>
                <a:schemeClr val="tx1">
                  <a:lumMod val="75000"/>
                  <a:lumOff val="25000"/>
                </a:schemeClr>
              </a:solidFill>
            </a:endParaRPr>
          </a:p>
          <a:p>
            <a:pPr defTabSz="914400">
              <a:lnSpc>
                <a:spcPct val="90000"/>
              </a:lnSpc>
              <a:spcBef>
                <a:spcPts val="700"/>
              </a:spcBef>
              <a:buClr>
                <a:schemeClr val="accent1"/>
              </a:buClr>
              <a:buFont typeface="Calibri" panose="020F0502020204030204" pitchFamily="34" charset="0"/>
            </a:pPr>
            <a:endParaRPr lang="en-US" b="1" dirty="0">
              <a:solidFill>
                <a:schemeClr val="tx1">
                  <a:lumMod val="75000"/>
                  <a:lumOff val="25000"/>
                </a:schemeClr>
              </a:solidFill>
            </a:endParaRPr>
          </a:p>
          <a:p>
            <a:pPr marL="228594" indent="-228594" defTabSz="914400">
              <a:lnSpc>
                <a:spcPct val="90000"/>
              </a:lnSpc>
              <a:spcBef>
                <a:spcPts val="700"/>
              </a:spcBef>
              <a:buClr>
                <a:schemeClr val="accent1"/>
              </a:buClr>
              <a:buFont typeface="Calibri" panose="020F0502020204030204" pitchFamily="34" charset="0"/>
              <a:buChar char="•"/>
            </a:pPr>
            <a:endParaRPr lang="en-US" dirty="0">
              <a:solidFill>
                <a:schemeClr val="tx1">
                  <a:lumMod val="75000"/>
                  <a:lumOff val="25000"/>
                </a:schemeClr>
              </a:solidFill>
            </a:endParaRPr>
          </a:p>
        </p:txBody>
      </p:sp>
      <p:pic>
        <p:nvPicPr>
          <p:cNvPr id="7" name="Content Placeholder 3" descr="instructional core.png">
            <a:extLst>
              <a:ext uri="{FF2B5EF4-FFF2-40B4-BE49-F238E27FC236}">
                <a16:creationId xmlns:a16="http://schemas.microsoft.com/office/drawing/2014/main" id="{0ADC7A7A-8DEE-2343-910E-C2B373B00235}"/>
              </a:ext>
            </a:extLst>
          </p:cNvPr>
          <p:cNvPicPr>
            <a:picLocks noChangeAspect="1"/>
          </p:cNvPicPr>
          <p:nvPr/>
        </p:nvPicPr>
        <p:blipFill>
          <a:blip r:embed="rId2" cstate="print">
            <a:extLst>
              <a:ext uri="{28A0092B-C50C-407E-A947-70E740481C1C}">
                <a14:useLocalDpi xmlns:a14="http://schemas.microsoft.com/office/drawing/2010/main" val="0"/>
              </a:ext>
            </a:extLst>
          </a:blip>
          <a:srcRect l="696" r="1399" b="5"/>
          <a:stretch/>
        </p:blipFill>
        <p:spPr>
          <a:xfrm>
            <a:off x="8020570" y="1916318"/>
            <a:ext cx="3135109" cy="3471012"/>
          </a:xfrm>
          <a:prstGeom prst="rect">
            <a:avLst/>
          </a:prstGeom>
          <a:noFill/>
        </p:spPr>
      </p:pic>
      <p:sp>
        <p:nvSpPr>
          <p:cNvPr id="4" name="Slide Number Placeholder 3"/>
          <p:cNvSpPr>
            <a:spLocks noGrp="1"/>
          </p:cNvSpPr>
          <p:nvPr>
            <p:ph type="sldNum" idx="4294967295"/>
          </p:nvPr>
        </p:nvSpPr>
        <p:spPr>
          <a:xfrm>
            <a:off x="10207625" y="8242300"/>
            <a:ext cx="1984375" cy="561975"/>
          </a:xfrm>
          <a:prstGeom prst="rect">
            <a:avLst/>
          </a:prstGeom>
          <a:noFill/>
          <a:ln>
            <a:noFill/>
          </a:ln>
        </p:spPr>
        <p:txBody>
          <a:bodyPr lIns="121900" tIns="121900" rIns="121900" bIns="121900" anchor="ctr" anchorCtr="0">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spcAft>
                <a:spcPts val="600"/>
              </a:spcAft>
            </a:pPr>
            <a:fld id="{00000000-1234-1234-1234-123412341234}" type="slidenum">
              <a:rPr lang="en" smtClean="0"/>
              <a:pPr>
                <a:spcAft>
                  <a:spcPts val="600"/>
                </a:spcAft>
              </a:pPr>
              <a:t>5</a:t>
            </a:fld>
            <a:endParaRPr lang="en"/>
          </a:p>
        </p:txBody>
      </p:sp>
    </p:spTree>
    <p:extLst>
      <p:ext uri="{BB962C8B-B14F-4D97-AF65-F5344CB8AC3E}">
        <p14:creationId xmlns:p14="http://schemas.microsoft.com/office/powerpoint/2010/main" val="66128145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584" name="Rectangle 24583">
            <a:extLst>
              <a:ext uri="{FF2B5EF4-FFF2-40B4-BE49-F238E27FC236}">
                <a16:creationId xmlns:a16="http://schemas.microsoft.com/office/drawing/2014/main" id="{D4FD544D-7418-4706-BD0E-929147EEC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6" name="Rectangle 4"/>
          <p:cNvSpPr>
            <a:spLocks noGrp="1" noChangeArrowheads="1"/>
          </p:cNvSpPr>
          <p:nvPr>
            <p:ph type="title"/>
          </p:nvPr>
        </p:nvSpPr>
        <p:spPr>
          <a:xfrm>
            <a:off x="6652256" y="634946"/>
            <a:ext cx="4821283" cy="1450757"/>
          </a:xfrm>
        </p:spPr>
        <p:txBody>
          <a:bodyPr>
            <a:normAutofit/>
          </a:bodyPr>
          <a:lstStyle/>
          <a:p>
            <a:pPr>
              <a:defRPr/>
            </a:pPr>
            <a:r>
              <a:rPr lang="en-US" sz="4400" i="1">
                <a:latin typeface="Times New Roman" panose="02020603050405020304" pitchFamily="18" charset="0"/>
                <a:cs typeface="Times New Roman" panose="02020603050405020304" pitchFamily="18" charset="0"/>
              </a:rPr>
              <a:t>District/School Progress AYP Status</a:t>
            </a:r>
          </a:p>
        </p:txBody>
      </p:sp>
      <p:sp>
        <p:nvSpPr>
          <p:cNvPr id="24586" name="Rectangle 24585">
            <a:extLst>
              <a:ext uri="{FF2B5EF4-FFF2-40B4-BE49-F238E27FC236}">
                <a16:creationId xmlns:a16="http://schemas.microsoft.com/office/drawing/2014/main" id="{CCF845D0-B54D-4851-ADF2-AFC0CFA43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733"/>
            <a:ext cx="2806700" cy="2764992"/>
          </a:xfrm>
          <a:prstGeom prst="rect">
            <a:avLst/>
          </a:prstGeom>
          <a:solidFill>
            <a:srgbClr val="FFFFFF"/>
          </a:solidFill>
          <a:ln w="63500">
            <a:solidFill>
              <a:srgbClr val="0595B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531;p34">
            <a:extLst>
              <a:ext uri="{FF2B5EF4-FFF2-40B4-BE49-F238E27FC236}">
                <a16:creationId xmlns:a16="http://schemas.microsoft.com/office/drawing/2014/main" id="{2B41E6F5-E658-54F5-AC15-CF34DF9528BA}"/>
              </a:ext>
            </a:extLst>
          </p:cNvPr>
          <p:cNvPicPr preferRelativeResize="0"/>
          <p:nvPr/>
        </p:nvPicPr>
        <p:blipFill>
          <a:blip r:embed="rId3"/>
          <a:stretch>
            <a:fillRect/>
          </a:stretch>
        </p:blipFill>
        <p:spPr>
          <a:xfrm rot="10800000">
            <a:off x="496794" y="542921"/>
            <a:ext cx="2470772" cy="2334879"/>
          </a:xfrm>
          <a:prstGeom prst="rect">
            <a:avLst/>
          </a:prstGeom>
          <a:noFill/>
        </p:spPr>
      </p:pic>
      <p:sp>
        <p:nvSpPr>
          <p:cNvPr id="24588" name="Rectangle 24587">
            <a:extLst>
              <a:ext uri="{FF2B5EF4-FFF2-40B4-BE49-F238E27FC236}">
                <a16:creationId xmlns:a16="http://schemas.microsoft.com/office/drawing/2014/main" id="{7811A761-8975-43A3-A032-3E2CBDDDE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9300" y="321733"/>
            <a:ext cx="2806699" cy="2764991"/>
          </a:xfrm>
          <a:prstGeom prst="rect">
            <a:avLst/>
          </a:prstGeom>
          <a:solidFill>
            <a:srgbClr val="FFFFFF"/>
          </a:solidFill>
          <a:ln w="63500">
            <a:solidFill>
              <a:srgbClr val="0595B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oogle Shape;530;p34">
            <a:extLst>
              <a:ext uri="{FF2B5EF4-FFF2-40B4-BE49-F238E27FC236}">
                <a16:creationId xmlns:a16="http://schemas.microsoft.com/office/drawing/2014/main" id="{A67332E5-2FDA-60C3-DBFD-259B18E2ABF5}"/>
              </a:ext>
            </a:extLst>
          </p:cNvPr>
          <p:cNvPicPr preferRelativeResize="0"/>
          <p:nvPr/>
        </p:nvPicPr>
        <p:blipFill>
          <a:blip r:embed="rId4"/>
          <a:stretch>
            <a:fillRect/>
          </a:stretch>
        </p:blipFill>
        <p:spPr>
          <a:xfrm rot="-5400000">
            <a:off x="3511766" y="645831"/>
            <a:ext cx="2375962" cy="2126485"/>
          </a:xfrm>
          <a:prstGeom prst="rect">
            <a:avLst/>
          </a:prstGeom>
          <a:noFill/>
        </p:spPr>
      </p:pic>
      <p:cxnSp>
        <p:nvCxnSpPr>
          <p:cNvPr id="24590" name="Straight Connector 24589">
            <a:extLst>
              <a:ext uri="{FF2B5EF4-FFF2-40B4-BE49-F238E27FC236}">
                <a16:creationId xmlns:a16="http://schemas.microsoft.com/office/drawing/2014/main" id="{42254AFE-5B1F-4C9B-8EE0-FB09C45393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63893" y="2085703"/>
            <a:ext cx="411480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4592" name="Rectangle 24591">
            <a:extLst>
              <a:ext uri="{FF2B5EF4-FFF2-40B4-BE49-F238E27FC236}">
                <a16:creationId xmlns:a16="http://schemas.microsoft.com/office/drawing/2014/main" id="{BDF51631-1037-4D97-9ECA-4BD275B83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47592"/>
            <a:ext cx="2806700" cy="2736187"/>
          </a:xfrm>
          <a:prstGeom prst="rect">
            <a:avLst/>
          </a:prstGeom>
          <a:solidFill>
            <a:srgbClr val="FFFFFF"/>
          </a:solidFill>
          <a:ln w="63500">
            <a:solidFill>
              <a:srgbClr val="0595B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logo with a torch and a graduation cap&#10;&#10;Description automatically generated">
            <a:extLst>
              <a:ext uri="{FF2B5EF4-FFF2-40B4-BE49-F238E27FC236}">
                <a16:creationId xmlns:a16="http://schemas.microsoft.com/office/drawing/2014/main" id="{C1E79BC0-83DE-0098-5C01-2D8A8FB01851}"/>
              </a:ext>
            </a:extLst>
          </p:cNvPr>
          <p:cNvPicPr>
            <a:picLocks noChangeAspect="1"/>
          </p:cNvPicPr>
          <p:nvPr/>
        </p:nvPicPr>
        <p:blipFill>
          <a:blip r:embed="rId5"/>
          <a:stretch>
            <a:fillRect/>
          </a:stretch>
        </p:blipFill>
        <p:spPr>
          <a:xfrm>
            <a:off x="496794" y="3585793"/>
            <a:ext cx="2470772" cy="2093979"/>
          </a:xfrm>
          <a:prstGeom prst="rect">
            <a:avLst/>
          </a:prstGeom>
        </p:spPr>
      </p:pic>
      <p:sp>
        <p:nvSpPr>
          <p:cNvPr id="24594" name="Rectangle 24593">
            <a:extLst>
              <a:ext uri="{FF2B5EF4-FFF2-40B4-BE49-F238E27FC236}">
                <a16:creationId xmlns:a16="http://schemas.microsoft.com/office/drawing/2014/main" id="{33E2904D-8931-41B8-9C55-3DE2A55C5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3494" y="3247592"/>
            <a:ext cx="2792505" cy="2736187"/>
          </a:xfrm>
          <a:prstGeom prst="rect">
            <a:avLst/>
          </a:prstGeom>
          <a:solidFill>
            <a:srgbClr val="FFFFFF"/>
          </a:solidFill>
          <a:ln w="63500">
            <a:solidFill>
              <a:srgbClr val="0595B8"/>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ogo for a school&#10;&#10;Description automatically generated">
            <a:extLst>
              <a:ext uri="{FF2B5EF4-FFF2-40B4-BE49-F238E27FC236}">
                <a16:creationId xmlns:a16="http://schemas.microsoft.com/office/drawing/2014/main" id="{B9FE84C7-39B4-2205-2F2A-C2A9B4BE3ACE}"/>
              </a:ext>
            </a:extLst>
          </p:cNvPr>
          <p:cNvPicPr>
            <a:picLocks noChangeAspect="1"/>
          </p:cNvPicPr>
          <p:nvPr/>
        </p:nvPicPr>
        <p:blipFill>
          <a:blip r:embed="rId6"/>
          <a:stretch>
            <a:fillRect/>
          </a:stretch>
        </p:blipFill>
        <p:spPr>
          <a:xfrm>
            <a:off x="3464362" y="3521454"/>
            <a:ext cx="2470771" cy="2195089"/>
          </a:xfrm>
          <a:prstGeom prst="rect">
            <a:avLst/>
          </a:prstGeom>
        </p:spPr>
      </p:pic>
      <p:sp>
        <p:nvSpPr>
          <p:cNvPr id="24579" name="Rectangle 17"/>
          <p:cNvSpPr>
            <a:spLocks noGrp="1" noRot="1" noMove="1" noResize="1" noEditPoints="1" noAdjustHandles="1" noChangeArrowheads="1" noChangeShapeType="1"/>
          </p:cNvSpPr>
          <p:nvPr>
            <p:ph idx="1"/>
          </p:nvPr>
        </p:nvSpPr>
        <p:spPr>
          <a:xfrm>
            <a:off x="6652256" y="2198914"/>
            <a:ext cx="4821283" cy="3670180"/>
          </a:xfrm>
        </p:spPr>
        <p:txBody>
          <a:bodyPr>
            <a:normAutofit/>
          </a:bodyPr>
          <a:lstStyle/>
          <a:p>
            <a:pPr marL="548626" indent="-411470">
              <a:buClr>
                <a:schemeClr val="tx1">
                  <a:shade val="95000"/>
                </a:schemeClr>
              </a:buClr>
              <a:buNone/>
              <a:defRPr/>
            </a:pPr>
            <a:endParaRPr lang="en-US" sz="1500" b="1"/>
          </a:p>
          <a:p>
            <a:pPr marL="1051534" indent="-914377">
              <a:buClr>
                <a:schemeClr val="tx1">
                  <a:shade val="95000"/>
                </a:schemeClr>
              </a:buClr>
              <a:buFont typeface="Wingdings" panose="05000000000000000000" pitchFamily="2" charset="2"/>
              <a:buChar char="Ø"/>
              <a:defRPr/>
            </a:pPr>
            <a:r>
              <a:rPr lang="en-US" sz="1500">
                <a:highlight>
                  <a:srgbClr val="FFFF00"/>
                </a:highlight>
                <a:latin typeface="Times New Roman" panose="02020603050405020304" pitchFamily="18" charset="0"/>
                <a:cs typeface="Times New Roman" panose="02020603050405020304" pitchFamily="18" charset="0"/>
              </a:rPr>
              <a:t>Winridge is a LEVEL 5 School in TVASS” </a:t>
            </a:r>
          </a:p>
          <a:p>
            <a:pPr marL="1051534" indent="-914377">
              <a:buClr>
                <a:schemeClr val="tx1">
                  <a:shade val="95000"/>
                </a:schemeClr>
              </a:buClr>
              <a:buFont typeface="Wingdings" panose="05000000000000000000" pitchFamily="2" charset="2"/>
              <a:buChar char="Ø"/>
              <a:defRPr/>
            </a:pPr>
            <a:endParaRPr lang="en-US" sz="1500">
              <a:latin typeface="Times New Roman" panose="02020603050405020304" pitchFamily="18" charset="0"/>
              <a:cs typeface="Times New Roman" panose="02020603050405020304" pitchFamily="18" charset="0"/>
            </a:endParaRPr>
          </a:p>
          <a:p>
            <a:pPr marL="1051534" indent="-914377">
              <a:buClr>
                <a:schemeClr val="tx1">
                  <a:shade val="95000"/>
                </a:schemeClr>
              </a:buClr>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To Improve We Are Doing: </a:t>
            </a:r>
          </a:p>
          <a:p>
            <a:pPr marL="1051534" indent="-914377">
              <a:buClr>
                <a:schemeClr val="tx1">
                  <a:shade val="95000"/>
                </a:schemeClr>
              </a:buClr>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Daily Push ins and Pull outs assisting students</a:t>
            </a:r>
          </a:p>
          <a:p>
            <a:pPr marL="1499579" lvl="1" indent="-914377">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Response to Intervention</a:t>
            </a:r>
          </a:p>
          <a:p>
            <a:pPr marL="1499579" lvl="1" indent="-914377">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Daily standards-based instruction</a:t>
            </a:r>
          </a:p>
          <a:p>
            <a:pPr marL="1499579" lvl="1" indent="-914377">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Bi-Weekly TN Ready formatted assessments </a:t>
            </a:r>
          </a:p>
          <a:p>
            <a:pPr marL="1499579" lvl="1" indent="-914377">
              <a:buFont typeface="Wingdings" panose="05000000000000000000" pitchFamily="2" charset="2"/>
              <a:buChar char="Ø"/>
              <a:defRPr/>
            </a:pPr>
            <a:r>
              <a:rPr lang="en-US" sz="1500">
                <a:latin typeface="Times New Roman" panose="02020603050405020304" pitchFamily="18" charset="0"/>
                <a:cs typeface="Times New Roman" panose="02020603050405020304" pitchFamily="18" charset="0"/>
              </a:rPr>
              <a:t>Reteach Calendars</a:t>
            </a:r>
          </a:p>
          <a:p>
            <a:pPr marL="868658" lvl="1" indent="-283457">
              <a:buFont typeface="Wingdings 2"/>
              <a:buChar char=""/>
              <a:defRPr/>
            </a:pPr>
            <a:endParaRPr lang="en-US" sz="1500" b="1"/>
          </a:p>
        </p:txBody>
      </p:sp>
      <p:sp>
        <p:nvSpPr>
          <p:cNvPr id="24596" name="Rectangle 24595">
            <a:extLst>
              <a:ext uri="{FF2B5EF4-FFF2-40B4-BE49-F238E27FC236}">
                <a16:creationId xmlns:a16="http://schemas.microsoft.com/office/drawing/2014/main" id="{32FFF76E-2585-419B-B4EB-52047E246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rgbClr val="0595B8"/>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598" name="Rectangle 24597">
            <a:extLst>
              <a:ext uri="{FF2B5EF4-FFF2-40B4-BE49-F238E27FC236}">
                <a16:creationId xmlns:a16="http://schemas.microsoft.com/office/drawing/2014/main" id="{822E5C89-DF7B-4FEA-AC4D-0711A4381E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31535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Rectangle 8"/>
          <p:cNvSpPr>
            <a:spLocks noChangeArrowheads="1"/>
          </p:cNvSpPr>
          <p:nvPr/>
        </p:nvSpPr>
        <p:spPr bwMode="auto">
          <a:xfrm>
            <a:off x="1524002" y="-153887"/>
            <a:ext cx="184731" cy="307777"/>
          </a:xfrm>
          <a:prstGeom prst="rect">
            <a:avLst/>
          </a:prstGeom>
          <a:noFill/>
          <a:ln w="9525">
            <a:noFill/>
            <a:miter lim="800000"/>
            <a:headEnd/>
            <a:tailEnd/>
          </a:ln>
        </p:spPr>
        <p:txBody>
          <a:bodyPr wrap="none" anchor="ctr">
            <a:spAutoFit/>
          </a:bodyPr>
          <a:lstStyle/>
          <a:p>
            <a:endParaRPr lang="en-US" sz="1400"/>
          </a:p>
        </p:txBody>
      </p:sp>
    </p:spTree>
    <p:extLst>
      <p:ext uri="{BB962C8B-B14F-4D97-AF65-F5344CB8AC3E}">
        <p14:creationId xmlns:p14="http://schemas.microsoft.com/office/powerpoint/2010/main" val="37979201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4" name="Title 3">
            <a:extLst>
              <a:ext uri="{FF2B5EF4-FFF2-40B4-BE49-F238E27FC236}">
                <a16:creationId xmlns:a16="http://schemas.microsoft.com/office/drawing/2014/main" id="{D9E33212-6F09-210A-14AD-3BD5A4C19E86}"/>
              </a:ext>
            </a:extLst>
          </p:cNvPr>
          <p:cNvSpPr>
            <a:spLocks noGrp="1"/>
          </p:cNvSpPr>
          <p:nvPr>
            <p:ph type="title"/>
          </p:nvPr>
        </p:nvSpPr>
        <p:spPr>
          <a:xfrm>
            <a:off x="3352801" y="138546"/>
            <a:ext cx="6047873" cy="1174207"/>
          </a:xfrm>
        </p:spPr>
        <p:txBody>
          <a:bodyPr/>
          <a:lstStyle/>
          <a:p>
            <a:r>
              <a:rPr lang="en-US" sz="6400" dirty="0"/>
              <a:t>WES TVASS Data </a:t>
            </a:r>
          </a:p>
        </p:txBody>
      </p:sp>
      <p:sp>
        <p:nvSpPr>
          <p:cNvPr id="5" name="Subtitle 4">
            <a:extLst>
              <a:ext uri="{FF2B5EF4-FFF2-40B4-BE49-F238E27FC236}">
                <a16:creationId xmlns:a16="http://schemas.microsoft.com/office/drawing/2014/main" id="{5D213E67-51C5-73C1-7AFF-A59ACEBFF9FE}"/>
              </a:ext>
            </a:extLst>
          </p:cNvPr>
          <p:cNvSpPr>
            <a:spLocks noGrp="1"/>
          </p:cNvSpPr>
          <p:nvPr>
            <p:ph type="subTitle" idx="1"/>
          </p:nvPr>
        </p:nvSpPr>
        <p:spPr>
          <a:xfrm>
            <a:off x="286917" y="1475874"/>
            <a:ext cx="6404487" cy="5118893"/>
          </a:xfrm>
        </p:spPr>
        <p:txBody>
          <a:bodyPr/>
          <a:lstStyle/>
          <a:p>
            <a:pPr>
              <a:buNone/>
            </a:pPr>
            <a:r>
              <a:rPr lang="en-US" sz="4000" dirty="0">
                <a:highlight>
                  <a:srgbClr val="00FFFF"/>
                </a:highlight>
              </a:rPr>
              <a:t>School-Wide Composite  5 </a:t>
            </a:r>
          </a:p>
          <a:p>
            <a:pPr>
              <a:buNone/>
            </a:pPr>
            <a:r>
              <a:rPr lang="en-US" sz="4000" dirty="0">
                <a:highlight>
                  <a:srgbClr val="00FFFF"/>
                </a:highlight>
              </a:rPr>
              <a:t>School-Wide Literacy </a:t>
            </a:r>
          </a:p>
          <a:p>
            <a:pPr>
              <a:buNone/>
            </a:pPr>
            <a:r>
              <a:rPr lang="en-US" sz="4000" dirty="0">
                <a:highlight>
                  <a:srgbClr val="00FFFF"/>
                </a:highlight>
              </a:rPr>
              <a:t> 5 </a:t>
            </a:r>
          </a:p>
          <a:p>
            <a:pPr>
              <a:buNone/>
            </a:pPr>
            <a:r>
              <a:rPr lang="en-US" sz="4000" dirty="0">
                <a:highlight>
                  <a:srgbClr val="00FFFF"/>
                </a:highlight>
              </a:rPr>
              <a:t>School-Wide Numeracy  5 </a:t>
            </a:r>
          </a:p>
          <a:p>
            <a:pPr>
              <a:buNone/>
            </a:pPr>
            <a:r>
              <a:rPr lang="en-US" sz="4000" dirty="0">
                <a:highlight>
                  <a:srgbClr val="FFFF00"/>
                </a:highlight>
              </a:rPr>
              <a:t>School-Wide Science </a:t>
            </a:r>
          </a:p>
          <a:p>
            <a:pPr>
              <a:buNone/>
            </a:pPr>
            <a:r>
              <a:rPr lang="en-US" sz="4000" dirty="0">
                <a:highlight>
                  <a:srgbClr val="FFFF00"/>
                </a:highlight>
              </a:rPr>
              <a:t> 3 </a:t>
            </a:r>
          </a:p>
          <a:p>
            <a:endParaRPr lang="en-US" sz="3733" dirty="0"/>
          </a:p>
        </p:txBody>
      </p:sp>
      <p:sp>
        <p:nvSpPr>
          <p:cNvPr id="8" name="Subtitle 7">
            <a:extLst>
              <a:ext uri="{FF2B5EF4-FFF2-40B4-BE49-F238E27FC236}">
                <a16:creationId xmlns:a16="http://schemas.microsoft.com/office/drawing/2014/main" id="{114C5600-ECA9-604D-707A-6D82CD3F3996}"/>
              </a:ext>
            </a:extLst>
          </p:cNvPr>
          <p:cNvSpPr>
            <a:spLocks noGrp="1"/>
          </p:cNvSpPr>
          <p:nvPr>
            <p:ph type="subTitle" idx="2"/>
          </p:nvPr>
        </p:nvSpPr>
        <p:spPr>
          <a:xfrm>
            <a:off x="7122697" y="2358188"/>
            <a:ext cx="5213681" cy="4361267"/>
          </a:xfrm>
        </p:spPr>
        <p:txBody>
          <a:bodyPr/>
          <a:lstStyle/>
          <a:p>
            <a:endParaRPr lang="en-US" altLang="en-US" sz="3733"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altLang="en-US" sz="3733" i="1" dirty="0">
                <a:latin typeface="Times New Roman" panose="02020603050405020304" pitchFamily="18" charset="0"/>
                <a:cs typeface="Times New Roman" panose="02020603050405020304" pitchFamily="18" charset="0"/>
              </a:rPr>
              <a:t>Grade Level: </a:t>
            </a:r>
            <a:endParaRPr lang="en-US" sz="3733" dirty="0"/>
          </a:p>
          <a:p>
            <a:pPr algn="ctr">
              <a:buNone/>
            </a:pPr>
            <a:r>
              <a:rPr lang="en-US" sz="4000" dirty="0">
                <a:highlight>
                  <a:srgbClr val="00FFFF"/>
                </a:highlight>
              </a:rPr>
              <a:t>3</a:t>
            </a:r>
            <a:r>
              <a:rPr lang="en-US" sz="4000" baseline="30000" dirty="0">
                <a:highlight>
                  <a:srgbClr val="00FFFF"/>
                </a:highlight>
              </a:rPr>
              <a:t>rd</a:t>
            </a:r>
            <a:r>
              <a:rPr lang="en-US" sz="4000" dirty="0">
                <a:highlight>
                  <a:srgbClr val="00FFFF"/>
                </a:highlight>
              </a:rPr>
              <a:t> Grade ELA – 5                   </a:t>
            </a:r>
          </a:p>
          <a:p>
            <a:pPr algn="ctr">
              <a:buNone/>
            </a:pPr>
            <a:r>
              <a:rPr lang="en-US" sz="4000" dirty="0">
                <a:highlight>
                  <a:srgbClr val="00FFFF"/>
                </a:highlight>
              </a:rPr>
              <a:t>4</a:t>
            </a:r>
            <a:r>
              <a:rPr lang="en-US" sz="4000" baseline="30000" dirty="0">
                <a:highlight>
                  <a:srgbClr val="00FFFF"/>
                </a:highlight>
              </a:rPr>
              <a:t>th</a:t>
            </a:r>
            <a:r>
              <a:rPr lang="en-US" sz="4000" dirty="0">
                <a:highlight>
                  <a:srgbClr val="00FFFF"/>
                </a:highlight>
              </a:rPr>
              <a:t> Grade ELA – 5</a:t>
            </a:r>
          </a:p>
          <a:p>
            <a:pPr algn="ctr">
              <a:buNone/>
            </a:pPr>
            <a:r>
              <a:rPr lang="en-US" sz="4000" dirty="0">
                <a:highlight>
                  <a:srgbClr val="00FFFF"/>
                </a:highlight>
              </a:rPr>
              <a:t>5</a:t>
            </a:r>
            <a:r>
              <a:rPr lang="en-US" sz="4000" baseline="30000" dirty="0">
                <a:highlight>
                  <a:srgbClr val="00FFFF"/>
                </a:highlight>
              </a:rPr>
              <a:t>th</a:t>
            </a:r>
            <a:r>
              <a:rPr lang="en-US" sz="4000" dirty="0">
                <a:highlight>
                  <a:srgbClr val="00FFFF"/>
                </a:highlight>
              </a:rPr>
              <a:t> Grade ELA – 5 </a:t>
            </a:r>
          </a:p>
          <a:p>
            <a:pPr algn="ctr">
              <a:buNone/>
            </a:pPr>
            <a:r>
              <a:rPr lang="en-US" sz="4000" dirty="0">
                <a:highlight>
                  <a:srgbClr val="00FFFF"/>
                </a:highlight>
              </a:rPr>
              <a:t>3</a:t>
            </a:r>
            <a:r>
              <a:rPr lang="en-US" sz="4000" baseline="30000" dirty="0">
                <a:highlight>
                  <a:srgbClr val="00FFFF"/>
                </a:highlight>
              </a:rPr>
              <a:t>rd</a:t>
            </a:r>
            <a:r>
              <a:rPr lang="en-US" sz="4000" dirty="0">
                <a:highlight>
                  <a:srgbClr val="00FFFF"/>
                </a:highlight>
              </a:rPr>
              <a:t> Grade Math – 5 </a:t>
            </a:r>
          </a:p>
          <a:p>
            <a:pPr algn="ctr">
              <a:buNone/>
            </a:pPr>
            <a:r>
              <a:rPr lang="en-US" sz="4000" dirty="0">
                <a:solidFill>
                  <a:srgbClr val="FF0000"/>
                </a:solidFill>
                <a:highlight>
                  <a:srgbClr val="FFFF00"/>
                </a:highlight>
              </a:rPr>
              <a:t>4</a:t>
            </a:r>
            <a:r>
              <a:rPr lang="en-US" sz="4000" baseline="30000" dirty="0">
                <a:solidFill>
                  <a:srgbClr val="FF0000"/>
                </a:solidFill>
                <a:highlight>
                  <a:srgbClr val="FFFF00"/>
                </a:highlight>
              </a:rPr>
              <a:t>th</a:t>
            </a:r>
            <a:r>
              <a:rPr lang="en-US" sz="4000" dirty="0">
                <a:solidFill>
                  <a:srgbClr val="FF0000"/>
                </a:solidFill>
                <a:highlight>
                  <a:srgbClr val="FFFF00"/>
                </a:highlight>
              </a:rPr>
              <a:t> Grade Math – 3 </a:t>
            </a:r>
          </a:p>
          <a:p>
            <a:pPr algn="ctr">
              <a:buNone/>
            </a:pPr>
            <a:r>
              <a:rPr lang="en-US" sz="4000" dirty="0">
                <a:highlight>
                  <a:srgbClr val="00FFFF"/>
                </a:highlight>
              </a:rPr>
              <a:t>5</a:t>
            </a:r>
            <a:r>
              <a:rPr lang="en-US" sz="4000" baseline="30000" dirty="0">
                <a:highlight>
                  <a:srgbClr val="00FFFF"/>
                </a:highlight>
              </a:rPr>
              <a:t>th</a:t>
            </a:r>
            <a:r>
              <a:rPr lang="en-US" sz="4000" dirty="0">
                <a:highlight>
                  <a:srgbClr val="00FFFF"/>
                </a:highlight>
              </a:rPr>
              <a:t> Grade Math – 5</a:t>
            </a:r>
          </a:p>
          <a:p>
            <a:pPr algn="ctr">
              <a:buNone/>
            </a:pPr>
            <a:r>
              <a:rPr lang="en-US" sz="4000" dirty="0">
                <a:highlight>
                  <a:srgbClr val="FFFF00"/>
                </a:highlight>
              </a:rPr>
              <a:t>5</a:t>
            </a:r>
            <a:r>
              <a:rPr lang="en-US" sz="4000" baseline="30000" dirty="0">
                <a:highlight>
                  <a:srgbClr val="FFFF00"/>
                </a:highlight>
              </a:rPr>
              <a:t>th</a:t>
            </a:r>
            <a:r>
              <a:rPr lang="en-US" sz="4000" dirty="0">
                <a:highlight>
                  <a:srgbClr val="FFFF00"/>
                </a:highlight>
              </a:rPr>
              <a:t> Grade Science 3 </a:t>
            </a:r>
          </a:p>
          <a:p>
            <a:endParaRPr lang="en-US" dirty="0"/>
          </a:p>
        </p:txBody>
      </p:sp>
      <p:pic>
        <p:nvPicPr>
          <p:cNvPr id="530" name="Google Shape;530;p34"/>
          <p:cNvPicPr preferRelativeResize="0"/>
          <p:nvPr/>
        </p:nvPicPr>
        <p:blipFill>
          <a:blip r:embed="rId3">
            <a:alphaModFix/>
          </a:blip>
          <a:stretch>
            <a:fillRect/>
          </a:stretch>
        </p:blipFill>
        <p:spPr>
          <a:xfrm rot="-6300114">
            <a:off x="322330" y="526270"/>
            <a:ext cx="577281" cy="516273"/>
          </a:xfrm>
          <a:prstGeom prst="rect">
            <a:avLst/>
          </a:prstGeom>
          <a:noFill/>
          <a:ln>
            <a:noFill/>
          </a:ln>
        </p:spPr>
      </p:pic>
      <p:pic>
        <p:nvPicPr>
          <p:cNvPr id="531" name="Google Shape;531;p34"/>
          <p:cNvPicPr preferRelativeResize="0"/>
          <p:nvPr/>
        </p:nvPicPr>
        <p:blipFill>
          <a:blip r:embed="rId4">
            <a:alphaModFix/>
          </a:blip>
          <a:stretch>
            <a:fillRect/>
          </a:stretch>
        </p:blipFill>
        <p:spPr>
          <a:xfrm rot="8100107">
            <a:off x="6304247" y="5656874"/>
            <a:ext cx="1205605" cy="1034489"/>
          </a:xfrm>
          <a:prstGeom prst="rect">
            <a:avLst/>
          </a:prstGeom>
          <a:noFill/>
          <a:ln>
            <a:noFill/>
          </a:ln>
        </p:spPr>
      </p:pic>
      <p:pic>
        <p:nvPicPr>
          <p:cNvPr id="2" name="Content Placeholder 3" descr="instructional core.png">
            <a:extLst>
              <a:ext uri="{FF2B5EF4-FFF2-40B4-BE49-F238E27FC236}">
                <a16:creationId xmlns:a16="http://schemas.microsoft.com/office/drawing/2014/main" id="{F4D4880D-E27A-6962-5E59-EA666412FBF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a:xfrm>
            <a:off x="10708083" y="138546"/>
            <a:ext cx="1110367" cy="1090287"/>
          </a:xfrm>
          <a:prstGeom prst="rect">
            <a:avLst/>
          </a:prstGeom>
          <a:noFill/>
          <a:ln>
            <a:noFill/>
          </a:ln>
        </p:spPr>
      </p:pic>
    </p:spTree>
    <p:extLst>
      <p:ext uri="{BB962C8B-B14F-4D97-AF65-F5344CB8AC3E}">
        <p14:creationId xmlns:p14="http://schemas.microsoft.com/office/powerpoint/2010/main" val="182758812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03E59AE-44F8-4FB9-BF05-C888FE3E1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6CA6E7-16DA-B348-5987-D1C4AB057649}"/>
              </a:ext>
            </a:extLst>
          </p:cNvPr>
          <p:cNvSpPr>
            <a:spLocks noGrp="1"/>
          </p:cNvSpPr>
          <p:nvPr>
            <p:ph type="title"/>
          </p:nvPr>
        </p:nvSpPr>
        <p:spPr>
          <a:xfrm>
            <a:off x="8177212" y="634946"/>
            <a:ext cx="3372529" cy="5055904"/>
          </a:xfrm>
        </p:spPr>
        <p:txBody>
          <a:bodyPr anchor="ctr">
            <a:normAutofit/>
          </a:bodyPr>
          <a:lstStyle/>
          <a:p>
            <a:r>
              <a:rPr lang="en-US">
                <a:cs typeface="Calibri Light"/>
              </a:rPr>
              <a:t>Parents Rights to know</a:t>
            </a:r>
            <a:endParaRPr lang="en-US"/>
          </a:p>
        </p:txBody>
      </p:sp>
      <p:cxnSp>
        <p:nvCxnSpPr>
          <p:cNvPr id="13" name="Straight Connector 12">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978" y="1791298"/>
            <a:ext cx="0" cy="274320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3194563F-A66F-4B71-9C8D-5610CF13D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4403595A-19F1-44C4-8C24-6E498B5F7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492CCAD6-04DD-9FA2-1725-A6357ADC0B5E}"/>
              </a:ext>
            </a:extLst>
          </p:cNvPr>
          <p:cNvGraphicFramePr>
            <a:graphicFrameLocks noGrp="1"/>
          </p:cNvGraphicFramePr>
          <p:nvPr>
            <p:ph idx="1"/>
            <p:extLst>
              <p:ext uri="{D42A27DB-BD31-4B8C-83A1-F6EECF244321}">
                <p14:modId xmlns:p14="http://schemas.microsoft.com/office/powerpoint/2010/main" val="1110719070"/>
              </p:ext>
            </p:extLst>
          </p:nvPr>
        </p:nvGraphicFramePr>
        <p:xfrm>
          <a:off x="633413"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5650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31BE4C-C4D1-ED45-9874-4375E2AA0C67}"/>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a:solidFill>
                  <a:srgbClr val="FFFFFF"/>
                </a:solidFill>
                <a:cs typeface="Calibri Light"/>
              </a:rPr>
              <a:t>Qualified Teachers </a:t>
            </a:r>
          </a:p>
        </p:txBody>
      </p:sp>
      <p:sp>
        <p:nvSpPr>
          <p:cNvPr id="14" name="Content Placeholder 2">
            <a:extLst>
              <a:ext uri="{FF2B5EF4-FFF2-40B4-BE49-F238E27FC236}">
                <a16:creationId xmlns:a16="http://schemas.microsoft.com/office/drawing/2014/main" id="{CC25CAFF-422E-8F74-34F3-F7E5C80F38B9}"/>
              </a:ext>
            </a:extLst>
          </p:cNvPr>
          <p:cNvSpPr>
            <a:spLocks noGrp="1"/>
          </p:cNvSpPr>
          <p:nvPr>
            <p:ph idx="1"/>
          </p:nvPr>
        </p:nvSpPr>
        <p:spPr>
          <a:xfrm>
            <a:off x="6570206" y="1111753"/>
            <a:ext cx="5057396" cy="4628275"/>
          </a:xfrm>
        </p:spPr>
        <p:txBody>
          <a:bodyPr vert="horz" lIns="0" tIns="45720" rIns="0" bIns="45720" rtlCol="0" anchor="ctr">
            <a:normAutofit/>
          </a:bodyPr>
          <a:lstStyle/>
          <a:p>
            <a:r>
              <a:rPr lang="en-US" b="1" u="sng">
                <a:solidFill>
                  <a:schemeClr val="tx1">
                    <a:lumMod val="85000"/>
                    <a:lumOff val="15000"/>
                  </a:schemeClr>
                </a:solidFill>
                <a:ea typeface="+mn-lt"/>
                <a:cs typeface="+mn-lt"/>
              </a:rPr>
              <a:t>Teacher Qualifications</a:t>
            </a:r>
            <a:r>
              <a:rPr lang="en-US">
                <a:solidFill>
                  <a:schemeClr val="tx1">
                    <a:lumMod val="85000"/>
                    <a:lumOff val="15000"/>
                  </a:schemeClr>
                </a:solidFill>
                <a:ea typeface="+mn-lt"/>
                <a:cs typeface="+mn-lt"/>
              </a:rPr>
              <a:t> </a:t>
            </a:r>
            <a:endParaRPr lang="en-US">
              <a:solidFill>
                <a:schemeClr val="tx1">
                  <a:lumMod val="85000"/>
                  <a:lumOff val="15000"/>
                </a:schemeClr>
              </a:solidFill>
              <a:cs typeface="Calibri" panose="020F0502020204030204"/>
            </a:endParaRPr>
          </a:p>
          <a:p>
            <a:r>
              <a:rPr lang="en-US">
                <a:solidFill>
                  <a:schemeClr val="tx1">
                    <a:lumMod val="85000"/>
                    <a:lumOff val="15000"/>
                  </a:schemeClr>
                </a:solidFill>
                <a:ea typeface="+mn-lt"/>
                <a:cs typeface="+mn-lt"/>
              </a:rPr>
              <a:t>The Elementary and Secondary Education Act gives you the parents and guardians of children attending a school that receives Title I funding, the right to know the qualifications of your child’s teacher(s). It is our intent to provide each student in Shelby County schools with teachers and paraprofessionals that are highly qualified. As required by federal law, all teachers in Title I schools must have a minimum of a bachelor’s degree and have demonstrated highly qualified competency in the academic subjects they teach. New hired Paraprofessionals must </a:t>
            </a:r>
            <a:endParaRPr lang="en-US">
              <a:solidFill>
                <a:schemeClr val="tx1">
                  <a:lumMod val="85000"/>
                  <a:lumOff val="15000"/>
                </a:schemeClr>
              </a:solidFill>
            </a:endParaRPr>
          </a:p>
        </p:txBody>
      </p:sp>
    </p:spTree>
    <p:extLst>
      <p:ext uri="{BB962C8B-B14F-4D97-AF65-F5344CB8AC3E}">
        <p14:creationId xmlns:p14="http://schemas.microsoft.com/office/powerpoint/2010/main" val="216056481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343b5e2-6226-4303-a06d-3103ffcc12ee">
      <Terms xmlns="http://schemas.microsoft.com/office/infopath/2007/PartnerControls"/>
    </lcf76f155ced4ddcb4097134ff3c332f>
    <TaxCatchAll xmlns="c3baa8a8-5c54-4653-9492-65eef80acb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7E14486332EDF488500A58BA6F0F2CB" ma:contentTypeVersion="10" ma:contentTypeDescription="Create a new document." ma:contentTypeScope="" ma:versionID="d77984933e9f6ec313ee225adbdb01db">
  <xsd:schema xmlns:xsd="http://www.w3.org/2001/XMLSchema" xmlns:xs="http://www.w3.org/2001/XMLSchema" xmlns:p="http://schemas.microsoft.com/office/2006/metadata/properties" xmlns:ns2="2343b5e2-6226-4303-a06d-3103ffcc12ee" xmlns:ns3="c3baa8a8-5c54-4653-9492-65eef80acb34" targetNamespace="http://schemas.microsoft.com/office/2006/metadata/properties" ma:root="true" ma:fieldsID="189a2d11f914e767915551860cc974cc" ns2:_="" ns3:_="">
    <xsd:import namespace="2343b5e2-6226-4303-a06d-3103ffcc12ee"/>
    <xsd:import namespace="c3baa8a8-5c54-4653-9492-65eef80acb3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43b5e2-6226-4303-a06d-3103ffcc1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86eeb93-ab87-4643-9fb0-ebc481b02dc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baa8a8-5c54-4653-9492-65eef80acb3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bb0afa3-e134-4e66-a2a9-98c6d4b1c7f5}" ma:internalName="TaxCatchAll" ma:showField="CatchAllData" ma:web="c3baa8a8-5c54-4653-9492-65eef80acb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87B9EF-F707-406B-8262-C08ADEAEACA5}">
  <ds:schemaRefs>
    <ds:schemaRef ds:uri="http://purl.org/dc/elements/1.1/"/>
    <ds:schemaRef ds:uri="2343b5e2-6226-4303-a06d-3103ffcc12ee"/>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c3baa8a8-5c54-4653-9492-65eef80acb34"/>
    <ds:schemaRef ds:uri="http://schemas.microsoft.com/office/2006/metadata/properties"/>
  </ds:schemaRefs>
</ds:datastoreItem>
</file>

<file path=customXml/itemProps2.xml><?xml version="1.0" encoding="utf-8"?>
<ds:datastoreItem xmlns:ds="http://schemas.openxmlformats.org/officeDocument/2006/customXml" ds:itemID="{F4A439F6-078C-4313-9886-E302B697D978}">
  <ds:schemaRefs>
    <ds:schemaRef ds:uri="2343b5e2-6226-4303-a06d-3103ffcc12ee"/>
    <ds:schemaRef ds:uri="c3baa8a8-5c54-4653-9492-65eef80acb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E30CFE1-B0CA-45E1-AF2C-86E7ABBC2D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1199</Words>
  <Application>Microsoft Office PowerPoint</Application>
  <PresentationFormat>Widescreen</PresentationFormat>
  <Paragraphs>134</Paragraphs>
  <Slides>16</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Aharoni</vt:lpstr>
      <vt:lpstr>Aptos</vt:lpstr>
      <vt:lpstr>Bebas Neue</vt:lpstr>
      <vt:lpstr>Calibri</vt:lpstr>
      <vt:lpstr>Calibri Light</vt:lpstr>
      <vt:lpstr>Mali</vt:lpstr>
      <vt:lpstr>Times New Roman</vt:lpstr>
      <vt:lpstr>Wingdings</vt:lpstr>
      <vt:lpstr>Wingdings 2</vt:lpstr>
      <vt:lpstr>Retrospect</vt:lpstr>
      <vt:lpstr>Welcome to           Winridge Elementary School      WEW</vt:lpstr>
      <vt:lpstr>Ms. Bobo</vt:lpstr>
      <vt:lpstr>Title One School </vt:lpstr>
      <vt:lpstr>What Do You Need to Know About your Title I School</vt:lpstr>
      <vt:lpstr>School-Wide Goals  </vt:lpstr>
      <vt:lpstr>District/School Progress AYP Status</vt:lpstr>
      <vt:lpstr>WES TVASS Data </vt:lpstr>
      <vt:lpstr>Parents Rights to know</vt:lpstr>
      <vt:lpstr>Qualified Teachers </vt:lpstr>
      <vt:lpstr>Title I Facts!</vt:lpstr>
      <vt:lpstr>What Do You Need to Know About your Title I School</vt:lpstr>
      <vt:lpstr>Title I Parent Trainings/Meetings </vt:lpstr>
      <vt:lpstr>Parental Involvement</vt:lpstr>
      <vt:lpstr>Parental Involvement</vt:lpstr>
      <vt:lpstr>Any Questions?</vt:lpstr>
      <vt:lpstr>School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 and the PYP Overview</dc:title>
  <dc:creator>LANNA R BYRD</dc:creator>
  <cp:lastModifiedBy>AMETRIA R BOBO</cp:lastModifiedBy>
  <cp:revision>34</cp:revision>
  <cp:lastPrinted>2021-07-30T17:59:18Z</cp:lastPrinted>
  <dcterms:created xsi:type="dcterms:W3CDTF">2021-07-29T23:17:08Z</dcterms:created>
  <dcterms:modified xsi:type="dcterms:W3CDTF">2024-08-28T14:48:14Z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0x010100C7E14486332EDF488500A58BA6F0F2CB</vt:lpwstr>
  </property>
  <property fmtid="{D5CDD505-2E9C-101B-9397-08002B2CF9AE}" pid="3" name="MediaServiceImageTags">
    <vt:lpwstr/>
  </property>
</Properties>
</file>