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sldIdLst>
    <p:sldId id="256" r:id="rId2"/>
    <p:sldId id="279" r:id="rId3"/>
    <p:sldId id="287" r:id="rId4"/>
    <p:sldId id="280" r:id="rId5"/>
    <p:sldId id="286" r:id="rId6"/>
    <p:sldId id="281" r:id="rId7"/>
    <p:sldId id="288" r:id="rId8"/>
    <p:sldId id="282" r:id="rId9"/>
    <p:sldId id="259" r:id="rId10"/>
    <p:sldId id="260" r:id="rId11"/>
    <p:sldId id="262" r:id="rId12"/>
    <p:sldId id="266" r:id="rId13"/>
    <p:sldId id="273" r:id="rId14"/>
    <p:sldId id="278" r:id="rId15"/>
    <p:sldId id="283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8" autoAdjust="0"/>
    <p:restoredTop sz="94676"/>
  </p:normalViewPr>
  <p:slideViewPr>
    <p:cSldViewPr>
      <p:cViewPr varScale="1">
        <p:scale>
          <a:sx n="112" d="100"/>
          <a:sy n="112" d="100"/>
        </p:scale>
        <p:origin x="36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C NELSON" userId="8b083556-85d6-4aca-8fd8-2432109dfc2e" providerId="ADAL" clId="{055149E0-EBDC-41D0-8B2C-01A7424DDDD7}"/>
    <pc:docChg chg="modSld">
      <pc:chgData name="MELANIE C NELSON" userId="8b083556-85d6-4aca-8fd8-2432109dfc2e" providerId="ADAL" clId="{055149E0-EBDC-41D0-8B2C-01A7424DDDD7}" dt="2025-02-18T19:27:45.618" v="71" actId="20577"/>
      <pc:docMkLst>
        <pc:docMk/>
      </pc:docMkLst>
      <pc:sldChg chg="modSp mod">
        <pc:chgData name="MELANIE C NELSON" userId="8b083556-85d6-4aca-8fd8-2432109dfc2e" providerId="ADAL" clId="{055149E0-EBDC-41D0-8B2C-01A7424DDDD7}" dt="2025-02-18T19:26:55.442" v="30" actId="20577"/>
        <pc:sldMkLst>
          <pc:docMk/>
          <pc:sldMk cId="3285120910" sldId="286"/>
        </pc:sldMkLst>
        <pc:spChg chg="mod">
          <ac:chgData name="MELANIE C NELSON" userId="8b083556-85d6-4aca-8fd8-2432109dfc2e" providerId="ADAL" clId="{055149E0-EBDC-41D0-8B2C-01A7424DDDD7}" dt="2025-02-18T19:26:55.442" v="30" actId="20577"/>
          <ac:spMkLst>
            <pc:docMk/>
            <pc:sldMk cId="3285120910" sldId="286"/>
            <ac:spMk id="7171" creationId="{93FF0EAA-0560-1AA1-6394-1308CD976BEB}"/>
          </ac:spMkLst>
        </pc:spChg>
      </pc:sldChg>
      <pc:sldChg chg="modSp mod">
        <pc:chgData name="MELANIE C NELSON" userId="8b083556-85d6-4aca-8fd8-2432109dfc2e" providerId="ADAL" clId="{055149E0-EBDC-41D0-8B2C-01A7424DDDD7}" dt="2025-02-18T19:25:42.516" v="15" actId="20577"/>
        <pc:sldMkLst>
          <pc:docMk/>
          <pc:sldMk cId="2979096746" sldId="287"/>
        </pc:sldMkLst>
        <pc:spChg chg="mod">
          <ac:chgData name="MELANIE C NELSON" userId="8b083556-85d6-4aca-8fd8-2432109dfc2e" providerId="ADAL" clId="{055149E0-EBDC-41D0-8B2C-01A7424DDDD7}" dt="2025-02-18T19:25:42.516" v="15" actId="20577"/>
          <ac:spMkLst>
            <pc:docMk/>
            <pc:sldMk cId="2979096746" sldId="287"/>
            <ac:spMk id="6147" creationId="{82C812F7-2D33-EF99-55E1-DF75D2EED218}"/>
          </ac:spMkLst>
        </pc:spChg>
      </pc:sldChg>
      <pc:sldChg chg="modSp mod">
        <pc:chgData name="MELANIE C NELSON" userId="8b083556-85d6-4aca-8fd8-2432109dfc2e" providerId="ADAL" clId="{055149E0-EBDC-41D0-8B2C-01A7424DDDD7}" dt="2025-02-18T19:27:45.618" v="71" actId="20577"/>
        <pc:sldMkLst>
          <pc:docMk/>
          <pc:sldMk cId="1679958225" sldId="288"/>
        </pc:sldMkLst>
        <pc:spChg chg="mod">
          <ac:chgData name="MELANIE C NELSON" userId="8b083556-85d6-4aca-8fd8-2432109dfc2e" providerId="ADAL" clId="{055149E0-EBDC-41D0-8B2C-01A7424DDDD7}" dt="2025-02-18T19:27:45.618" v="71" actId="20577"/>
          <ac:spMkLst>
            <pc:docMk/>
            <pc:sldMk cId="1679958225" sldId="288"/>
            <ac:spMk id="8195" creationId="{52376F98-B296-791D-61D8-440635726A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4AB2AEE-BE53-5669-0FC6-5022163144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0A8ABCC-A553-953B-DF88-78A5638BE2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67B4854-57CA-CECF-EA09-95B0054028D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7930B0C4-E45D-1255-EBFB-25441E0EB5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242C9BC1-EC5D-2078-E973-64EF787DBF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1952216B-251B-070A-C781-886875B6D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121FB0B-32A4-B04F-B8AC-0C7262841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859603D-656E-8D3E-7E9B-8CE9653DF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fld id="{9F82183E-E282-104F-92B8-F95603AF447E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D812819-1706-ABE0-862B-C36D153E89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4F6DF7E-7093-3371-2B06-75B84EA91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A413370-BDDC-2838-B82B-BD8C20181235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D80D218E-4070-C07B-AF7C-A4D344574A7B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8AA425C3-6028-6936-DEC4-C6399E9BA4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84C1FC8B-9381-E027-E9BE-9FCA627745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ED365FEE-E22F-854B-0E6C-F5C7AB3048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12">
              <a:extLst>
                <a:ext uri="{FF2B5EF4-FFF2-40B4-BE49-F238E27FC236}">
                  <a16:creationId xmlns:a16="http://schemas.microsoft.com/office/drawing/2014/main" id="{B241BEB8-14EF-EC60-141C-A68BD5080EF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85396958-A98D-B595-8914-DF84520BF81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527A1E95-040A-439F-7753-E3619DB66F9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15">
                <a:extLst>
                  <a:ext uri="{FF2B5EF4-FFF2-40B4-BE49-F238E27FC236}">
                    <a16:creationId xmlns:a16="http://schemas.microsoft.com/office/drawing/2014/main" id="{4DCC5B4C-7665-E9DB-84DF-98E20CC50C5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6">
                <a:extLst>
                  <a:ext uri="{FF2B5EF4-FFF2-40B4-BE49-F238E27FC236}">
                    <a16:creationId xmlns:a16="http://schemas.microsoft.com/office/drawing/2014/main" id="{A942443B-664B-7D79-806A-7C5A1791E0F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7">
                <a:extLst>
                  <a:ext uri="{FF2B5EF4-FFF2-40B4-BE49-F238E27FC236}">
                    <a16:creationId xmlns:a16="http://schemas.microsoft.com/office/drawing/2014/main" id="{9787CDF4-D712-983C-F5BB-3B2E0B5E7D3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" name="Group 18">
            <a:extLst>
              <a:ext uri="{FF2B5EF4-FFF2-40B4-BE49-F238E27FC236}">
                <a16:creationId xmlns:a16="http://schemas.microsoft.com/office/drawing/2014/main" id="{E26F2D7B-FF72-6329-0424-636490750194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862F1E17-3F0E-0F8B-82FE-6351C88D2D1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F6883BCD-E874-AAB7-251E-BDF0C946366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921D612D-031C-05E6-0DFC-994FF8E43BE7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22">
              <a:extLst>
                <a:ext uri="{FF2B5EF4-FFF2-40B4-BE49-F238E27FC236}">
                  <a16:creationId xmlns:a16="http://schemas.microsoft.com/office/drawing/2014/main" id="{D957CFD2-098D-B5FB-3EDE-E49F37402DB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8" name="Freeform 23">
                <a:extLst>
                  <a:ext uri="{FF2B5EF4-FFF2-40B4-BE49-F238E27FC236}">
                    <a16:creationId xmlns:a16="http://schemas.microsoft.com/office/drawing/2014/main" id="{01C62823-8FB5-C3A3-45EE-BBDEE074756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24">
                <a:extLst>
                  <a:ext uri="{FF2B5EF4-FFF2-40B4-BE49-F238E27FC236}">
                    <a16:creationId xmlns:a16="http://schemas.microsoft.com/office/drawing/2014/main" id="{1A566A9C-2C62-683C-0D03-EE8C12A12FE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5">
                <a:extLst>
                  <a:ext uri="{FF2B5EF4-FFF2-40B4-BE49-F238E27FC236}">
                    <a16:creationId xmlns:a16="http://schemas.microsoft.com/office/drawing/2014/main" id="{122E2E77-8FAB-F871-29F1-FA3D91C63C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6">
                <a:extLst>
                  <a:ext uri="{FF2B5EF4-FFF2-40B4-BE49-F238E27FC236}">
                    <a16:creationId xmlns:a16="http://schemas.microsoft.com/office/drawing/2014/main" id="{BA61BE89-1EAE-4162-02B0-6D9CA5CBAE6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7">
                <a:extLst>
                  <a:ext uri="{FF2B5EF4-FFF2-40B4-BE49-F238E27FC236}">
                    <a16:creationId xmlns:a16="http://schemas.microsoft.com/office/drawing/2014/main" id="{AE4C9388-330F-4515-F66C-2B0C5AF2788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" name="Freeform 28">
            <a:extLst>
              <a:ext uri="{FF2B5EF4-FFF2-40B4-BE49-F238E27FC236}">
                <a16:creationId xmlns:a16="http://schemas.microsoft.com/office/drawing/2014/main" id="{FFAD8EB3-2C31-764C-CACA-EEEA4B238A2C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130D0225-1498-C2B1-71B9-C897FFBAE715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0C850A3F-1951-CE20-9879-60FA5CBEF3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2F0144EB-ED98-C109-5291-E8E6330DC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8C9CA0A9-E9C2-74B7-9F87-47304E8939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9EFDB-596E-E349-B454-5F6C975F72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50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B0E815-BFFF-5689-CE13-2041196905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CE9466-0573-C132-DDFF-9E290E5931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11F2104-DA5D-A572-01FD-FF5A94455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0A9C-9569-AA42-9821-4DEFCC6337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85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39DF5-FF51-CB4F-4272-7113791048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F2A1A5-6BBD-70E3-5558-082D3E4E96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F3B71F3-BD94-920E-B008-330F34FA4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12D4-9AB1-7D49-AB48-3FA66E964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82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3FB6EA-0347-EBD6-38C0-61D0B2903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55A8D6-A538-399F-D9DC-7401BE022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98D1C2B-B79F-000B-7124-5263093DD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79030-EE5D-744E-99B2-B8E7EE899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25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3F2BDB-17B1-7052-BE8B-962B5756C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281246-0A82-33E2-3584-7D5EA73EB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480BD62-47C0-630C-1509-995DB8DA0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979E9-524C-E848-82A7-0AAA2F976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97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5EF911-4076-3CD0-4CB6-13B9E5775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F5BD60-7930-1550-849F-A9CFAA357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B5D868-48C9-1588-9449-7DEA3E304A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A4433-F00A-9343-8A68-16BF37613B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67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021018C-5A4F-4BC3-8F66-DA40B13BE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5F9C041-5E87-293B-BF1E-57A9046698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46B04D-18CA-53D9-C8D1-F05F474155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F5ED9-C2B1-E54F-8399-51551BD07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41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DE10D4F-D470-B0A6-987F-79C22D8F7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E42AC5-ADA7-9BC5-2A1F-46615514F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AB78786-B741-909F-BCD0-4A06A33368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F6073-6BDB-234A-BD2D-6B290CC3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55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579C01A-833E-3BA3-0239-16740D099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78F0FECD-779A-446B-6F67-01450CB14B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41292D2-832E-E6BB-E91A-0A1AAFD26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41B9-75A5-8F4F-97E4-039FD69007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53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703FD2-A786-222D-9D72-3E0DB1FD95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DAC0A-8F82-9846-1C86-660BB2A95B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32C7E1-0110-75A8-D607-3B6BA669C3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B790F-C002-8F4D-87A8-B038752B6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2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56BBE5-C0D3-0A8F-0EAF-B58B5A3C76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B898B6-8C40-717E-16B4-9F0D18F6C4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8E9C70-CF50-74EE-0268-6B858C5E2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F24DA-9211-5F43-9895-F1A2AF6141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09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5D32438B-0E86-4ADF-9D1F-7654F60B90C6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26146A-AEEB-8465-7BCD-DF15207A6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E5DFC7-AF87-3FB7-E1BA-610A10A90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AFED2CB4-96FD-0C85-B531-46447C1501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7BAF11BF-4216-3C51-95F5-B6EADD3B3B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en-US" altLang="en-US"/>
              <a:t>Written by: R. Cottle-Makhene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32C4E992-9F06-088F-5F3A-391C2A8DDA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AA73603A-15B7-2C45-B382-A9F6F0E68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4A41CC5B-0ED2-4895-418A-4990074BF963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605293C6-5288-BC35-EDA2-29CD0990C65F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033D3284-95CB-B58D-52CB-8E305CF90195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D86B75BC-438D-9A68-3326-EB42AC990E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A43CB1C3-ECBB-2C6B-A33C-0206D0152C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4170434F-02F0-6184-ABAB-10D0323533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3611EAE2-85D6-510A-4AE0-AD8B58F9C4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3A8615F3-2377-51FA-9723-59C5E1FCC4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03C6D1B2-79CA-F319-50D8-D2512352FA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4625AB89-4DD1-3857-8D0C-A6AD983840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14206FFF-FEF1-350D-126E-0F7408B4E1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993093F0-2CD4-BE6C-E74C-ACB1A03184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731E82CE-26A0-0CB3-5EA6-B91FE191A8C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C22E90BB-3486-F43A-0DA7-CCFFAE97699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78463656-48C1-228B-ACF5-5FDF020EC90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F1F8ED46-B96E-449B-BC2F-3B70D713B0F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3C4BB0D3-9BCA-F36B-33D8-03C510F540C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C1E6504C-60F0-F375-8974-3F5CEFF6882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0C1768FB-B533-83D6-37DE-EC185E51C10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1C9988BB-8B53-7612-55CC-711AB6E745B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00532F22-9BC4-9741-5B4B-6B7520A0B5B2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36571344-E8D8-86D0-C2F8-527626A1CAC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80545E42-5C26-F376-9AD3-CAAE846140A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5C94D3C7-35D0-BA1F-8476-D153153EE93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9532E005-C77F-6698-3C71-8AB3B055135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034D5D99-5BC7-14E3-1BE3-DC2F2312298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57433491-0AFA-A4AB-8812-6CB2A2FB923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24505AA3-0F84-2B13-DC35-4133955CC9B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8CE6F608-3535-3130-AD40-452363576B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6EDB010D-DC62-CD7F-37FB-9D70C10F3894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9D34A23B-CE19-8D51-90C5-C7CA4EBEC72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C695CF45-0F22-ACB4-A769-B6C7E7F67ACE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11035FC3-07B9-6054-0FCD-FDDC654DE67E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34EE8525-4379-6F3A-1C3C-FBAB213841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FBFED301-5DBE-4993-AEF9-5606284982F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4778A000-CB20-549C-FF02-AB8767D72AC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331948FC-F6AD-2233-EE46-C8DB84AC35B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EB4F47B5-22B7-9A1E-DA56-C4FA2832FE8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C25FDDE8-FE84-7E8E-40D3-E8F9EDA0CAD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211DD47A-C595-5CB1-6113-F297D17E20B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32822919-D9B9-11AB-547A-AD113F211F7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62B5C80B-D992-0131-7D09-5223A10B90F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4E0A7199-AE34-00BB-B275-9440B2CB435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79A2D04C-F62F-D6CE-DB19-B27B412C831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6E20E536-E131-6C57-EAEC-A213108CB9F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i-ready.com/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childrenslibrary.org/" TargetMode="External"/><Relationship Id="rId5" Type="http://schemas.openxmlformats.org/officeDocument/2006/relationships/hyperlink" Target="http://www.epic.com/" TargetMode="External"/><Relationship Id="rId4" Type="http://schemas.openxmlformats.org/officeDocument/2006/relationships/hyperlink" Target="http://www.storylineonline.ne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fall.com/" TargetMode="External"/><Relationship Id="rId2" Type="http://schemas.openxmlformats.org/officeDocument/2006/relationships/hyperlink" Target="http://www.readwritethin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adingrockets.org/" TargetMode="External"/><Relationship Id="rId5" Type="http://schemas.openxmlformats.org/officeDocument/2006/relationships/hyperlink" Target="http://www.sightwords.com/" TargetMode="External"/><Relationship Id="rId4" Type="http://schemas.openxmlformats.org/officeDocument/2006/relationships/hyperlink" Target="https://login.i-ready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106FF70-6217-CC6D-2772-FAC4B9AB8F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97013" y="1752600"/>
            <a:ext cx="6400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solidFill>
                  <a:srgbClr val="0000FF"/>
                </a:solidFill>
              </a:rPr>
              <a:t>STEM CURRICULUM NIGHT</a:t>
            </a:r>
            <a:br>
              <a:rPr lang="en-US" altLang="en-US" sz="2800" dirty="0">
                <a:solidFill>
                  <a:srgbClr val="0000FF"/>
                </a:solidFill>
              </a:rPr>
            </a:b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>
                <a:solidFill>
                  <a:srgbClr val="0000FF"/>
                </a:solidFill>
              </a:rPr>
              <a:t> PARENT STRATEGIES FOR HELPING WITH </a:t>
            </a:r>
            <a:r>
              <a:rPr lang="en-US" altLang="en-US" sz="2800" u="sng" dirty="0">
                <a:solidFill>
                  <a:srgbClr val="0000FF"/>
                </a:solidFill>
              </a:rPr>
              <a:t>HOMEWORK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B89BC3-0A55-1FE6-6813-60D7AC5A2C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38325" y="4343400"/>
            <a:ext cx="6032500" cy="1663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rgbClr val="008000"/>
                </a:solidFill>
              </a:rPr>
              <a:t>Peabody Elementary School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000" b="1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0E314A-F14E-DF0D-32A9-456A02B19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Homework Without Tears Checklist: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ED7A53F-5790-7F9E-8C98-FCF3301AC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 b="1" i="1"/>
              <a:t>Have you:</a:t>
            </a:r>
            <a:endParaRPr lang="en-US" altLang="en-US" sz="2000" b="1" i="1"/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Set up a proper study area in your home?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Establish Daily Homework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Take steps to encourage your children to do their homework independently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Consistently praise your children’s efforts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Use additional incentives if necessary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Communicate so that your children really listen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Take a firm stand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i="1"/>
              <a:t>Contact your child’s teacher if necessary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b="1" i="1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 i="1"/>
          </a:p>
          <a:p>
            <a:pPr eaLnBrk="1" hangingPunct="1">
              <a:lnSpc>
                <a:spcPct val="90000"/>
              </a:lnSpc>
            </a:pPr>
            <a:r>
              <a:rPr lang="en-US" altLang="en-US" sz="3600" b="1" i="1"/>
              <a:t>             </a:t>
            </a:r>
          </a:p>
        </p:txBody>
      </p:sp>
      <p:pic>
        <p:nvPicPr>
          <p:cNvPr id="11268" name="Picture 4" descr="MMj01855880000[1]">
            <a:extLst>
              <a:ext uri="{FF2B5EF4-FFF2-40B4-BE49-F238E27FC236}">
                <a16:creationId xmlns:a16="http://schemas.microsoft.com/office/drawing/2014/main" id="{6775F58B-9364-D4B4-CAC1-3DECF08F064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38200"/>
            <a:ext cx="121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C8EF39D-2564-6AD1-9289-1074651E1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66FF"/>
                </a:solidFill>
              </a:rPr>
              <a:t>Homework must be done on time!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9872BC0-CA98-DAF8-E1B5-D6E54FD73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b="1" i="1"/>
              <a:t>Let your children know what your expectations are for homework</a:t>
            </a:r>
          </a:p>
          <a:p>
            <a:pPr eaLnBrk="1" hangingPunct="1"/>
            <a:r>
              <a:rPr lang="en-US" altLang="en-US" sz="2000" b="1" i="1"/>
              <a:t>You may need to have all of your children’s scheduled activities written down on a daily schedule.</a:t>
            </a:r>
          </a:p>
          <a:p>
            <a:pPr eaLnBrk="1" hangingPunct="1"/>
            <a:r>
              <a:rPr lang="en-US" altLang="en-US" sz="2000" b="1" i="1"/>
              <a:t>Find out from your child’s teacher how much time should be spent on doing homework each day.</a:t>
            </a:r>
          </a:p>
          <a:p>
            <a:pPr eaLnBrk="1" hangingPunct="1"/>
            <a:r>
              <a:rPr lang="en-US" altLang="en-US" sz="2000" b="1" i="1"/>
              <a:t>Determine the best time period each day to be set aside for Daily Homework Time.</a:t>
            </a:r>
          </a:p>
          <a:p>
            <a:pPr eaLnBrk="1" hangingPunct="1"/>
            <a:r>
              <a:rPr lang="en-US" altLang="en-US" sz="2000" b="1" i="1"/>
              <a:t>Check your child’s agenda, and/or classroom website daily</a:t>
            </a:r>
          </a:p>
          <a:p>
            <a:pPr eaLnBrk="1" hangingPunct="1"/>
            <a:endParaRPr lang="en-US" altLang="en-US" sz="2000" b="1" i="1"/>
          </a:p>
          <a:p>
            <a:pPr eaLnBrk="1" hangingPunct="1">
              <a:buFontTx/>
              <a:buNone/>
            </a:pPr>
            <a:endParaRPr lang="en-US" altLang="en-US" sz="2000" b="1" i="1">
              <a:solidFill>
                <a:srgbClr val="0066FF"/>
              </a:solidFill>
            </a:endParaRPr>
          </a:p>
        </p:txBody>
      </p:sp>
      <p:pic>
        <p:nvPicPr>
          <p:cNvPr id="12292" name="Picture 5" descr="j0281023">
            <a:extLst>
              <a:ext uri="{FF2B5EF4-FFF2-40B4-BE49-F238E27FC236}">
                <a16:creationId xmlns:a16="http://schemas.microsoft.com/office/drawing/2014/main" id="{E7F13041-4D6A-2774-A207-37A2938D4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5330825"/>
            <a:ext cx="13874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CB63211-B331-E434-3DD9-17ADCB016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Motivate your children to do their best work!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C3BF48C-5519-EFE5-7EFE-7F6A089E19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i="1"/>
              <a:t>Consistently praise your children’s efforts.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/>
              <a:t>Tell your children specifically what you like about what they are doing or what they have done.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/>
              <a:t>Remember that a hug or a pat on the shoulder will increase the impact of your message.</a:t>
            </a:r>
          </a:p>
        </p:txBody>
      </p:sp>
      <p:pic>
        <p:nvPicPr>
          <p:cNvPr id="13316" name="Picture 1">
            <a:extLst>
              <a:ext uri="{FF2B5EF4-FFF2-40B4-BE49-F238E27FC236}">
                <a16:creationId xmlns:a16="http://schemas.microsoft.com/office/drawing/2014/main" id="{50B713F4-0AFF-1319-C71D-4C72C8610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471487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B392D45-3303-A466-0DEA-7E6826782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Your partner at school, the Teacher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3C02F78-A81C-4A30-CF4E-44B960A1D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Contact the teacher if your child cannot do the homework assignments.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Contact the teacher if your child does not bring home assigned work.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Contact the teacher if your child does not finish homework assignments.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Contact the teacher if your child does a poor job on homework assignments or exhibits poor work habits.</a:t>
            </a:r>
          </a:p>
        </p:txBody>
      </p:sp>
      <p:pic>
        <p:nvPicPr>
          <p:cNvPr id="14340" name="Picture 4" descr="j0198594">
            <a:extLst>
              <a:ext uri="{FF2B5EF4-FFF2-40B4-BE49-F238E27FC236}">
                <a16:creationId xmlns:a16="http://schemas.microsoft.com/office/drawing/2014/main" id="{7C3D708A-3BFB-83FD-D665-E23D6D555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45050"/>
            <a:ext cx="26543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3248ECAD-EAD5-84EA-C4B5-67AC6FD86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These helpful hints were adapted from </a:t>
            </a:r>
            <a:r>
              <a:rPr lang="en-US" altLang="en-US" u="sng"/>
              <a:t>Homework Without Tears</a:t>
            </a:r>
            <a:r>
              <a:rPr lang="en-US" altLang="en-US"/>
              <a:t> by Lee Canter and Lee Hausner, PH.D.</a:t>
            </a:r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D9AF7D50-4F9B-950C-3917-50FAE8B58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154CE94-4309-CFAE-C2F8-04E250C9C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457200"/>
            <a:ext cx="6870700" cy="1600200"/>
          </a:xfrm>
        </p:spPr>
        <p:txBody>
          <a:bodyPr/>
          <a:lstStyle/>
          <a:p>
            <a:r>
              <a:rPr lang="en-US" alt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FDDFC-24C9-3B98-7A9D-662CB147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3733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000" b="1" u="sng" dirty="0"/>
              <a:t>Math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https://www.khanacademy.org/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I-ready-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https://login.i-ready.com/</a:t>
            </a:r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FontTx/>
              <a:buNone/>
              <a:defRPr/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Reading</a:t>
            </a: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Libraries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www.storylineonline.net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www.epic.com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Children’s Digital Library: 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http://en.childrenslibrary.org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FontTx/>
              <a:buNone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FontTx/>
              <a:buNone/>
              <a:defRPr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D15AD67-A203-F052-7858-5F907FA71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81000"/>
            <a:ext cx="6870700" cy="1600200"/>
          </a:xfrm>
        </p:spPr>
        <p:txBody>
          <a:bodyPr/>
          <a:lstStyle/>
          <a:p>
            <a:r>
              <a:rPr lang="en-US" alt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8C6DB-4C24-BC48-D5F7-14582C0E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 Practice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bestforall.com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www.readwritethink.org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www.starfall.com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I-ready-  </a:t>
            </a: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https://login.i-ready.com/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www.sightwords.com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Resources for Parents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www.readingrockets.org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F350F23-F354-5B41-AE0F-C0F861E31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8050" y="2259013"/>
            <a:ext cx="6870700" cy="1600200"/>
          </a:xfrm>
        </p:spPr>
        <p:txBody>
          <a:bodyPr/>
          <a:lstStyle/>
          <a:p>
            <a:r>
              <a:rPr lang="en-US" altLang="en-US" sz="7200" b="1" dirty="0">
                <a:solidFill>
                  <a:srgbClr val="000099"/>
                </a:solidFill>
              </a:rPr>
              <a:t>QUESTIONS</a:t>
            </a:r>
          </a:p>
        </p:txBody>
      </p:sp>
      <p:pic>
        <p:nvPicPr>
          <p:cNvPr id="18435" name="Picture 5" descr="A group of colorful question marks&#10;&#10;AI-generated content may be incorrect.">
            <a:extLst>
              <a:ext uri="{FF2B5EF4-FFF2-40B4-BE49-F238E27FC236}">
                <a16:creationId xmlns:a16="http://schemas.microsoft.com/office/drawing/2014/main" id="{2A874BE8-2D01-4313-7DC2-80C3CEEF6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3" y="350838"/>
            <a:ext cx="35194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>
            <a:extLst>
              <a:ext uri="{FF2B5EF4-FFF2-40B4-BE49-F238E27FC236}">
                <a16:creationId xmlns:a16="http://schemas.microsoft.com/office/drawing/2014/main" id="{1EFAD8D5-E2EE-399A-B537-9B1D83B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4656138"/>
            <a:ext cx="3516313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>
            <a:extLst>
              <a:ext uri="{FF2B5EF4-FFF2-40B4-BE49-F238E27FC236}">
                <a16:creationId xmlns:a16="http://schemas.microsoft.com/office/drawing/2014/main" id="{0AF595A9-340F-4A0B-3582-169380E0A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3517900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0">
            <a:extLst>
              <a:ext uri="{FF2B5EF4-FFF2-40B4-BE49-F238E27FC236}">
                <a16:creationId xmlns:a16="http://schemas.microsoft.com/office/drawing/2014/main" id="{1413C03B-2370-2B14-64E7-3FBAE9746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4675188"/>
            <a:ext cx="351790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2A5E252-ED97-DE27-FF32-6FE06E5DF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MATH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20FCEB7-7AE3-1A24-7A77-F1EB5A3985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660E17-ACAC-1D22-1253-B561C6B4EA4C}"/>
              </a:ext>
            </a:extLst>
          </p:cNvPr>
          <p:cNvSpPr txBox="1"/>
          <p:nvPr/>
        </p:nvSpPr>
        <p:spPr>
          <a:xfrm>
            <a:off x="762000" y="2016221"/>
            <a:ext cx="7543800" cy="2564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lnSpc>
                <a:spcPts val="1564"/>
              </a:lnSpc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Answering Question Rubric MATH  </a:t>
            </a:r>
            <a:endParaRPr lang="en-US" b="0" i="0" dirty="0">
              <a:solidFill>
                <a:srgbClr val="000000"/>
              </a:solidFill>
              <a:effectLst/>
              <a:latin typeface="Segoe UI" panose="020F0502020204030204" pitchFamily="34" charset="0"/>
            </a:endParaRPr>
          </a:p>
          <a:p>
            <a:pPr algn="l" rtl="0" fontAlgn="base">
              <a:lnSpc>
                <a:spcPts val="1564"/>
              </a:lnSpc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Read word problem and answer choice twice slowly for a clear understanding.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2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Look for key words in question to determine if you have to choose more than one answer. </a:t>
            </a:r>
          </a:p>
          <a:p>
            <a:pPr algn="l" rtl="0" fontAlgn="base">
              <a:lnSpc>
                <a:spcPts val="2432"/>
              </a:lnSpc>
              <a:buFont typeface="+mj-lt"/>
              <a:buAutoNum type="arabicPeriod" startAt="3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Circle key words and numbers to help you solve. 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(CUBES)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rtl="0" fontAlgn="base">
              <a:lnSpc>
                <a:spcPts val="1564"/>
              </a:lnSpc>
              <a:buFont typeface="+mj-lt"/>
              <a:buAutoNum type="arabicPeriod" startAt="4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Identify the operation in the problem.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5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 strategies to solve for answer.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6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 Process of Elimination to choose best answer.  “X” should be marked beside incorrect answers. </a:t>
            </a:r>
          </a:p>
          <a:p>
            <a:pPr algn="l" rtl="0" fontAlgn="base">
              <a:lnSpc>
                <a:spcPts val="1564"/>
              </a:lnSpc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4D65D-F88A-94BB-FF7D-8DFD45E72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9406B88-6CA1-DB83-9621-4DDDA6E67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MATH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82C812F7-2D33-EF99-55E1-DF75D2EED2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SEE MATH PACKET</a:t>
            </a:r>
          </a:p>
        </p:txBody>
      </p:sp>
    </p:spTree>
    <p:extLst>
      <p:ext uri="{BB962C8B-B14F-4D97-AF65-F5344CB8AC3E}">
        <p14:creationId xmlns:p14="http://schemas.microsoft.com/office/powerpoint/2010/main" val="297909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8F53001-CEE5-D376-99D4-F51F20EF1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ELA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5F90DE3-3CF9-7DDD-A88D-D0435A6E4B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564"/>
              </a:lnSpc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Answering Question Rubric ELA </a:t>
            </a:r>
            <a:endParaRPr lang="en-US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rtl="0" fontAlgn="base">
              <a:lnSpc>
                <a:spcPts val="1564"/>
              </a:lnSpc>
              <a:buFont typeface="+mj-lt"/>
              <a:buAutoNum type="arabicPeriod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Read question and answer choices before reading the passage.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2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Look for words to determine if you have to choose more than one answer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3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Underline the important words in the question. </a:t>
            </a:r>
          </a:p>
          <a:p>
            <a:pPr algn="l" rtl="0" fontAlgn="base">
              <a:lnSpc>
                <a:spcPts val="2432"/>
              </a:lnSpc>
              <a:buFont typeface="+mj-lt"/>
              <a:buAutoNum type="arabicPeriod" startAt="4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 strategies to find evidence in text. </a:t>
            </a:r>
            <a:r>
              <a:rPr lang="en-US" sz="1800" b="1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(ANNOTATE)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ptos" panose="020B0004020202020204" pitchFamily="34" charset="0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rtl="0" fontAlgn="base">
              <a:lnSpc>
                <a:spcPts val="1564"/>
              </a:lnSpc>
              <a:buFont typeface="+mj-lt"/>
              <a:buAutoNum type="arabicPeriod" startAt="5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 evidence from text/text features to support answer and cite evidence by listing paragraph # and line # where evidence was found in text. </a:t>
            </a:r>
          </a:p>
          <a:p>
            <a:pPr algn="l" rtl="0" fontAlgn="base">
              <a:lnSpc>
                <a:spcPts val="1564"/>
              </a:lnSpc>
              <a:buFont typeface="+mj-lt"/>
              <a:buAutoNum type="arabicPeriod" startAt="6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Use Process of Elimination to choose best answer.  “X” should be marked beside incorrect answers. 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26E75-E59C-835B-2893-F90737037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17235EA-32C0-5FCA-B542-8F3B5BF8F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ELA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3FF0EAA-0560-1AA1-6394-1308CD976B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SEE ELA PACKET</a:t>
            </a:r>
          </a:p>
        </p:txBody>
      </p:sp>
    </p:spTree>
    <p:extLst>
      <p:ext uri="{BB962C8B-B14F-4D97-AF65-F5344CB8AC3E}">
        <p14:creationId xmlns:p14="http://schemas.microsoft.com/office/powerpoint/2010/main" val="328512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64E2869-122C-2D08-2283-7FF201962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SCIENCE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655B9033-0F46-70FA-A742-0EF197263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696200" cy="4876800"/>
          </a:xfrm>
        </p:spPr>
        <p:txBody>
          <a:bodyPr/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Steps for Answering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Science Standard-Based Questions: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 the question </a:t>
            </a: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carefully.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</a:t>
            </a: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answer choices.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Annotate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question for clarity.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Analyze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any supporting information (charts, data, images, etc.).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Eliminate </a:t>
            </a: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two incorrect answers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by crossing them out.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Select the </a:t>
            </a: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 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answer </a:t>
            </a: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based on evidence and explain your reasoning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1800" b="1" u="sng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Double-check</a:t>
            </a:r>
            <a:r>
              <a:rPr lang="en-US" sz="1800" b="1" kern="100" dirty="0">
                <a:ln w="6731" cap="flat" cmpd="sng" algn="ctr">
                  <a:solidFill>
                    <a:srgbClr val="C00000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your answers and reasoning, erasing any mistakes completely.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81313-7F7E-489D-A999-68C46B324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B19AD83-66D5-48E4-57A8-E2B058D5B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SCIENCE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2376F98-B296-791D-61D8-440635726A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SEE SCIENCE PACKET FOR GRADES 3-5 ONLY </a:t>
            </a:r>
          </a:p>
        </p:txBody>
      </p:sp>
    </p:spTree>
    <p:extLst>
      <p:ext uri="{BB962C8B-B14F-4D97-AF65-F5344CB8AC3E}">
        <p14:creationId xmlns:p14="http://schemas.microsoft.com/office/powerpoint/2010/main" val="167995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91169D1-A317-070F-69BC-06E431EC1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895600"/>
            <a:ext cx="6870700" cy="1600200"/>
          </a:xfrm>
        </p:spPr>
        <p:txBody>
          <a:bodyPr/>
          <a:lstStyle/>
          <a:p>
            <a:r>
              <a:rPr lang="en-US" altLang="en-US" sz="6000"/>
              <a:t>HOMEWORK TIPS FOR PARENTS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9C8A4FD-661C-BEA4-ECCE-611CE7BDA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folHlink"/>
                </a:solidFill>
              </a:rPr>
              <a:t>Why is homework important?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1638430-5980-DA74-0AAD-EA84C05CB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i="1"/>
              <a:t>Homework affects achievement in school.</a:t>
            </a:r>
          </a:p>
          <a:p>
            <a:pPr eaLnBrk="1" hangingPunct="1"/>
            <a:endParaRPr lang="en-US" altLang="en-US" sz="2400" b="1" i="1"/>
          </a:p>
          <a:p>
            <a:pPr eaLnBrk="1" hangingPunct="1"/>
            <a:r>
              <a:rPr lang="en-US" altLang="en-US" sz="2400" b="1" i="1"/>
              <a:t>Homework teaches your children responsibility.</a:t>
            </a:r>
          </a:p>
          <a:p>
            <a:pPr eaLnBrk="1" hangingPunct="1"/>
            <a:endParaRPr lang="en-US" altLang="en-US" sz="2400" b="1" i="1"/>
          </a:p>
          <a:p>
            <a:pPr eaLnBrk="1" hangingPunct="1"/>
            <a:r>
              <a:rPr lang="en-US" altLang="en-US" sz="2400" b="1" i="1"/>
              <a:t>Homework is the key link between home and school.</a:t>
            </a:r>
          </a:p>
          <a:p>
            <a:pPr eaLnBrk="1" hangingPunct="1"/>
            <a:endParaRPr lang="en-US" altLang="en-US" sz="2400" b="1" i="1"/>
          </a:p>
          <a:p>
            <a:pPr eaLnBrk="1" hangingPunct="1"/>
            <a:r>
              <a:rPr lang="en-US" altLang="en-US" sz="2400" b="1" i="1"/>
              <a:t>Your children’s success is in your hands.</a:t>
            </a:r>
          </a:p>
          <a:p>
            <a:pPr eaLnBrk="1" hangingPunct="1"/>
            <a:endParaRPr lang="en-US" altLang="en-US" sz="2400" b="1" i="1"/>
          </a:p>
          <a:p>
            <a:pPr eaLnBrk="1" hangingPunct="1"/>
            <a:endParaRPr lang="en-US" altLang="en-US" sz="2400"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35138</TotalTime>
  <Words>682</Words>
  <Application>Microsoft Office PowerPoint</Application>
  <PresentationFormat>On-screen Show (4:3)</PresentationFormat>
  <Paragraphs>98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Comic Sans MS</vt:lpstr>
      <vt:lpstr>Segoe UI</vt:lpstr>
      <vt:lpstr>Crayons</vt:lpstr>
      <vt:lpstr>STEM CURRICULUM NIGHT   PARENT STRATEGIES FOR HELPING WITH HOMEWORK</vt:lpstr>
      <vt:lpstr>MATH</vt:lpstr>
      <vt:lpstr>MATH</vt:lpstr>
      <vt:lpstr>ELA</vt:lpstr>
      <vt:lpstr>ELA</vt:lpstr>
      <vt:lpstr>SCIENCE</vt:lpstr>
      <vt:lpstr>SCIENCE</vt:lpstr>
      <vt:lpstr>HOMEWORK TIPS FOR PARENTS</vt:lpstr>
      <vt:lpstr>Why is homework important?</vt:lpstr>
      <vt:lpstr>Homework Without Tears Checklist:</vt:lpstr>
      <vt:lpstr>Homework must be done on time!</vt:lpstr>
      <vt:lpstr>Motivate your children to do their best work!</vt:lpstr>
      <vt:lpstr>Your partner at school, the Teacher</vt:lpstr>
      <vt:lpstr>REFERENCES</vt:lpstr>
      <vt:lpstr>RESOURCES</vt:lpstr>
      <vt:lpstr>RESOURCES</vt:lpstr>
      <vt:lpstr>QUESTIONS</vt:lpstr>
    </vt:vector>
  </TitlesOfParts>
  <Company>pwcs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WITHOUT TEARS</dc:title>
  <dc:creator>cottlerr</dc:creator>
  <cp:lastModifiedBy>MELANIE C NELSON</cp:lastModifiedBy>
  <cp:revision>38</cp:revision>
  <dcterms:created xsi:type="dcterms:W3CDTF">2005-10-05T13:54:05Z</dcterms:created>
  <dcterms:modified xsi:type="dcterms:W3CDTF">2025-02-18T19:27:54Z</dcterms:modified>
</cp:coreProperties>
</file>