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8" r:id="rId1"/>
    <p:sldMasterId id="2147484185" r:id="rId2"/>
    <p:sldMasterId id="2147484253" r:id="rId3"/>
    <p:sldMasterId id="2147484492" r:id="rId4"/>
    <p:sldMasterId id="2147483648" r:id="rId5"/>
    <p:sldMasterId id="2147484509" r:id="rId6"/>
    <p:sldMasterId id="2147484526" r:id="rId7"/>
  </p:sldMasterIdLst>
  <p:sldIdLst>
    <p:sldId id="256" r:id="rId8"/>
    <p:sldId id="257" r:id="rId9"/>
    <p:sldId id="258" r:id="rId10"/>
    <p:sldId id="259" r:id="rId11"/>
    <p:sldId id="260" r:id="rId12"/>
    <p:sldId id="262"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7" r:id="rId26"/>
    <p:sldId id="276"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61D1"/>
    <a:srgbClr val="08DEAA"/>
    <a:srgbClr val="7DFFE6"/>
    <a:srgbClr val="45DB6B"/>
    <a:srgbClr val="00FFFF"/>
    <a:srgbClr val="96D141"/>
    <a:srgbClr val="FF3444"/>
    <a:srgbClr val="9966FF"/>
    <a:srgbClr val="5784BA"/>
    <a:srgbClr val="40CC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9"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80756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6104447"/>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4446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6104447"/>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8431580"/>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6438818"/>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1713248"/>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3088522"/>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2265360"/>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69024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84315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64388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17132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30885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22653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690246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697158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163420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67996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252830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272162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961600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6985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1283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314960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5" name="Date Placeholder 4"/>
          <p:cNvSpPr>
            <a:spLocks noGrp="1"/>
          </p:cNvSpPr>
          <p:nvPr>
            <p:ph type="dt" sz="half" idx="10"/>
          </p:nvPr>
        </p:nvSpPr>
        <p:spPr/>
        <p:txBody>
          <a:bodyPr/>
          <a:lstStyle/>
          <a:p>
            <a:fld id="{4907D986-8816-4272-A432-0437A28A9828}" type="datetime1">
              <a:rPr lang="en-US" smtClean="0"/>
              <a:t>5/28/2020</a:t>
            </a:fld>
            <a:endParaRPr lang="en-US" dirty="0"/>
          </a:p>
        </p:txBody>
      </p:sp>
    </p:spTree>
    <p:extLst>
      <p:ext uri="{BB962C8B-B14F-4D97-AF65-F5344CB8AC3E}">
        <p14:creationId xmlns:p14="http://schemas.microsoft.com/office/powerpoint/2010/main" val="93527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539790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782593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789758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01631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604000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879144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219552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502839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3273821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0758480"/>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089171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9036167"/>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4155873"/>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466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506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8683577"/>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7793465"/>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0734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368549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8944496"/>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3744387"/>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851944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65328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749805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221662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82373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1270534"/>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19978257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501534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E9B30-611C-4CFF-9FA0-20C06082793A}"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2567692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5E9B30-611C-4CFF-9FA0-20C06082793A}"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1188411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7500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3992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5E9B30-611C-4CFF-9FA0-20C06082793A}"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22244861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27176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3725550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012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624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3092518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42201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2095155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13237651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3120340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DE49F-6586-44A8-9EEB-4645ABF88D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D893B4-1632-4FC8-8A0C-A49492029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1F394E-69B9-4416-AC41-49A15E55B15B}"/>
              </a:ext>
            </a:extLst>
          </p:cNvPr>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a:extLst>
              <a:ext uri="{FF2B5EF4-FFF2-40B4-BE49-F238E27FC236}">
                <a16:creationId xmlns:a16="http://schemas.microsoft.com/office/drawing/2014/main" id="{C2EB890C-0523-4512-9558-6213F4101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17CA7-DDD9-49D5-A7A1-F273B73E7E02}"/>
              </a:ext>
            </a:extLst>
          </p:cNvPr>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1921411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AF49-D8C9-4416-8A9D-D894510F7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FE2AF-1F46-4714-A99F-2E42372B9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BC538-B4D9-435C-942A-DBF57F224D36}"/>
              </a:ext>
            </a:extLst>
          </p:cNvPr>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a:extLst>
              <a:ext uri="{FF2B5EF4-FFF2-40B4-BE49-F238E27FC236}">
                <a16:creationId xmlns:a16="http://schemas.microsoft.com/office/drawing/2014/main" id="{D88671C6-6719-46B0-8D3E-8AF200266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35DED-F8E2-4767-A359-D40CA704BD4B}"/>
              </a:ext>
            </a:extLst>
          </p:cNvPr>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971514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EC1E-7896-4BA6-9456-6E200E7D43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687BEC-BD2F-429C-AB80-B25B013F44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C4B54D-9E26-4A77-890F-AA910D51B050}"/>
              </a:ext>
            </a:extLst>
          </p:cNvPr>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a:extLst>
              <a:ext uri="{FF2B5EF4-FFF2-40B4-BE49-F238E27FC236}">
                <a16:creationId xmlns:a16="http://schemas.microsoft.com/office/drawing/2014/main" id="{C54B7D91-0282-4576-912A-9089CB40A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4199B-CC8C-4F85-B8A1-A83D52900857}"/>
              </a:ext>
            </a:extLst>
          </p:cNvPr>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323472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4C25-8B58-4C15-94DF-31F50A3B3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E6019-8E8E-421D-A08B-0A46E999B5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019B6-6004-4907-92B3-44EF9C538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5D281C-F029-4DF8-BD4F-E00218A0DA70}"/>
              </a:ext>
            </a:extLst>
          </p:cNvPr>
          <p:cNvSpPr>
            <a:spLocks noGrp="1"/>
          </p:cNvSpPr>
          <p:nvPr>
            <p:ph type="dt" sz="half" idx="10"/>
          </p:nvPr>
        </p:nvSpPr>
        <p:spPr/>
        <p:txBody>
          <a:bodyPr/>
          <a:lstStyle/>
          <a:p>
            <a:fld id="{3A5E9B30-611C-4CFF-9FA0-20C06082793A}" type="datetimeFigureOut">
              <a:rPr lang="en-US" smtClean="0"/>
              <a:t>5/28/2020</a:t>
            </a:fld>
            <a:endParaRPr lang="en-US"/>
          </a:p>
        </p:txBody>
      </p:sp>
      <p:sp>
        <p:nvSpPr>
          <p:cNvPr id="6" name="Footer Placeholder 5">
            <a:extLst>
              <a:ext uri="{FF2B5EF4-FFF2-40B4-BE49-F238E27FC236}">
                <a16:creationId xmlns:a16="http://schemas.microsoft.com/office/drawing/2014/main" id="{2E847641-EE2C-4538-9100-C7EB03DD2E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7F7B3-F99D-462A-A038-3B73F74E0672}"/>
              </a:ext>
            </a:extLst>
          </p:cNvPr>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711357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F958-8042-4667-9125-DE92BB669C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FDE7D-5DD8-4A3C-8FED-25174CAF3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A246D-5F6E-4610-AA44-48980C39D3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95060-C17E-4C27-9676-018A18C59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5C8F3F-6D3E-45B2-95A0-C38E3BCF6D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ECB8D7-6637-4120-B7FB-5A5112EE96D1}"/>
              </a:ext>
            </a:extLst>
          </p:cNvPr>
          <p:cNvSpPr>
            <a:spLocks noGrp="1"/>
          </p:cNvSpPr>
          <p:nvPr>
            <p:ph type="dt" sz="half" idx="10"/>
          </p:nvPr>
        </p:nvSpPr>
        <p:spPr/>
        <p:txBody>
          <a:bodyPr/>
          <a:lstStyle/>
          <a:p>
            <a:fld id="{3A5E9B30-611C-4CFF-9FA0-20C06082793A}" type="datetimeFigureOut">
              <a:rPr lang="en-US" smtClean="0"/>
              <a:t>5/28/2020</a:t>
            </a:fld>
            <a:endParaRPr lang="en-US"/>
          </a:p>
        </p:txBody>
      </p:sp>
      <p:sp>
        <p:nvSpPr>
          <p:cNvPr id="8" name="Footer Placeholder 7">
            <a:extLst>
              <a:ext uri="{FF2B5EF4-FFF2-40B4-BE49-F238E27FC236}">
                <a16:creationId xmlns:a16="http://schemas.microsoft.com/office/drawing/2014/main" id="{CCBD539C-DFC7-467E-A7F4-A2FFDDBC5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6D6B7-A49E-4583-A7BD-EB219E5F8BDA}"/>
              </a:ext>
            </a:extLst>
          </p:cNvPr>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403530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6326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5B9B-690F-4D54-B403-04F99593E6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77DA9D-8DD5-4792-874D-7DFD0CCEFB05}"/>
              </a:ext>
            </a:extLst>
          </p:cNvPr>
          <p:cNvSpPr>
            <a:spLocks noGrp="1"/>
          </p:cNvSpPr>
          <p:nvPr>
            <p:ph type="dt" sz="half" idx="10"/>
          </p:nvPr>
        </p:nvSpPr>
        <p:spPr/>
        <p:txBody>
          <a:bodyPr/>
          <a:lstStyle/>
          <a:p>
            <a:fld id="{3A5E9B30-611C-4CFF-9FA0-20C06082793A}" type="datetimeFigureOut">
              <a:rPr lang="en-US" smtClean="0"/>
              <a:t>5/28/2020</a:t>
            </a:fld>
            <a:endParaRPr lang="en-US"/>
          </a:p>
        </p:txBody>
      </p:sp>
      <p:sp>
        <p:nvSpPr>
          <p:cNvPr id="4" name="Footer Placeholder 3">
            <a:extLst>
              <a:ext uri="{FF2B5EF4-FFF2-40B4-BE49-F238E27FC236}">
                <a16:creationId xmlns:a16="http://schemas.microsoft.com/office/drawing/2014/main" id="{6A8BDD71-A9EF-475E-9ADB-C351BA6AD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99CCDA-0D19-4399-934D-2CCD8AEDDE55}"/>
              </a:ext>
            </a:extLst>
          </p:cNvPr>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40414752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46B03-2DDB-40DB-A6B9-4ED810AEFF14}"/>
              </a:ext>
            </a:extLst>
          </p:cNvPr>
          <p:cNvSpPr>
            <a:spLocks noGrp="1"/>
          </p:cNvSpPr>
          <p:nvPr>
            <p:ph type="dt" sz="half" idx="10"/>
          </p:nvPr>
        </p:nvSpPr>
        <p:spPr/>
        <p:txBody>
          <a:bodyPr/>
          <a:lstStyle/>
          <a:p>
            <a:fld id="{3A5E9B30-611C-4CFF-9FA0-20C06082793A}" type="datetimeFigureOut">
              <a:rPr lang="en-US" smtClean="0"/>
              <a:t>5/28/2020</a:t>
            </a:fld>
            <a:endParaRPr lang="en-US"/>
          </a:p>
        </p:txBody>
      </p:sp>
      <p:sp>
        <p:nvSpPr>
          <p:cNvPr id="3" name="Footer Placeholder 2">
            <a:extLst>
              <a:ext uri="{FF2B5EF4-FFF2-40B4-BE49-F238E27FC236}">
                <a16:creationId xmlns:a16="http://schemas.microsoft.com/office/drawing/2014/main" id="{16AD78C4-C486-4A9B-9A9C-393387D6A3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18F418-F53D-41B4-AE52-DEDE92092DD9}"/>
              </a:ext>
            </a:extLst>
          </p:cNvPr>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3591275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257D-4750-4769-9BFF-9F3EAC50B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6B4E51-FBE7-45BB-A9DE-93F77DF28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7A1FAB-BDB6-4E88-BDC0-57E1D72B4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A6D6AF-8FF0-4646-85E6-B3BBC6D9BD2F}"/>
              </a:ext>
            </a:extLst>
          </p:cNvPr>
          <p:cNvSpPr>
            <a:spLocks noGrp="1"/>
          </p:cNvSpPr>
          <p:nvPr>
            <p:ph type="dt" sz="half" idx="10"/>
          </p:nvPr>
        </p:nvSpPr>
        <p:spPr/>
        <p:txBody>
          <a:bodyPr/>
          <a:lstStyle/>
          <a:p>
            <a:fld id="{3A5E9B30-611C-4CFF-9FA0-20C06082793A}" type="datetimeFigureOut">
              <a:rPr lang="en-US" smtClean="0"/>
              <a:t>5/28/2020</a:t>
            </a:fld>
            <a:endParaRPr lang="en-US"/>
          </a:p>
        </p:txBody>
      </p:sp>
      <p:sp>
        <p:nvSpPr>
          <p:cNvPr id="6" name="Footer Placeholder 5">
            <a:extLst>
              <a:ext uri="{FF2B5EF4-FFF2-40B4-BE49-F238E27FC236}">
                <a16:creationId xmlns:a16="http://schemas.microsoft.com/office/drawing/2014/main" id="{A71BDEF8-19DA-4384-B95D-C89476B07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235ED-3484-4CFC-933D-2B02C1D0F77F}"/>
              </a:ext>
            </a:extLst>
          </p:cNvPr>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33798583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88CA-3850-47BE-8681-63B0CB38D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FEFB27-D937-4357-BE69-460E8321F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889804-913E-45AB-BC30-2F612B991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973FB5-21B8-4A7B-A146-536F0F4A29D8}"/>
              </a:ext>
            </a:extLst>
          </p:cNvPr>
          <p:cNvSpPr>
            <a:spLocks noGrp="1"/>
          </p:cNvSpPr>
          <p:nvPr>
            <p:ph type="dt" sz="half" idx="10"/>
          </p:nvPr>
        </p:nvSpPr>
        <p:spPr/>
        <p:txBody>
          <a:bodyPr/>
          <a:lstStyle/>
          <a:p>
            <a:fld id="{3A5E9B30-611C-4CFF-9FA0-20C06082793A}" type="datetimeFigureOut">
              <a:rPr lang="en-US" smtClean="0"/>
              <a:t>5/28/2020</a:t>
            </a:fld>
            <a:endParaRPr lang="en-US"/>
          </a:p>
        </p:txBody>
      </p:sp>
      <p:sp>
        <p:nvSpPr>
          <p:cNvPr id="6" name="Footer Placeholder 5">
            <a:extLst>
              <a:ext uri="{FF2B5EF4-FFF2-40B4-BE49-F238E27FC236}">
                <a16:creationId xmlns:a16="http://schemas.microsoft.com/office/drawing/2014/main" id="{900BC2BF-1CD6-4DDB-AC3B-612DA8796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50743-1D0C-4E0A-8A2A-2964EFAFA2B9}"/>
              </a:ext>
            </a:extLst>
          </p:cNvPr>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34371187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C8A1-5517-42CC-BEBF-EC37777802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838C29-2832-4A2F-AC32-E4DA68FC15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04132-3B8D-40FE-AE23-70AAE471AFE0}"/>
              </a:ext>
            </a:extLst>
          </p:cNvPr>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a:extLst>
              <a:ext uri="{FF2B5EF4-FFF2-40B4-BE49-F238E27FC236}">
                <a16:creationId xmlns:a16="http://schemas.microsoft.com/office/drawing/2014/main" id="{2A23894E-37E0-4F04-AE2F-BB4C37640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794D4-0906-46DB-9535-18A18141528E}"/>
              </a:ext>
            </a:extLst>
          </p:cNvPr>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563948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F91DA6-F259-4136-BF38-23BB6CC187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33BB3-9C91-47F8-B7FC-6184969676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8A6DC-6FBC-468F-9C77-9A71DF1A5107}"/>
              </a:ext>
            </a:extLst>
          </p:cNvPr>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a:extLst>
              <a:ext uri="{FF2B5EF4-FFF2-40B4-BE49-F238E27FC236}">
                <a16:creationId xmlns:a16="http://schemas.microsoft.com/office/drawing/2014/main" id="{972CBB02-0DAA-41B8-A7C7-D499F515D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4511D-E2FA-42F4-A00E-9EC93CFAEF77}"/>
              </a:ext>
            </a:extLst>
          </p:cNvPr>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33505109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8237348"/>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19978257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501534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E9B30-611C-4CFF-9FA0-20C06082793A}"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256769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3039024"/>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5E9B30-611C-4CFF-9FA0-20C06082793A}"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11884116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75000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399202"/>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5E9B30-611C-4CFF-9FA0-20C06082793A}"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22244861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27176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37255508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01265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30925180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42201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209515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4446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13237651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E9B30-611C-4CFF-9FA0-20C06082793A}"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AA7CB-A8E2-4F5C-BBD9-57FD411D284E}" type="slidenum">
              <a:rPr lang="en-US" smtClean="0"/>
              <a:t>‹#›</a:t>
            </a:fld>
            <a:endParaRPr lang="en-US"/>
          </a:p>
        </p:txBody>
      </p:sp>
    </p:spTree>
    <p:extLst>
      <p:ext uri="{BB962C8B-B14F-4D97-AF65-F5344CB8AC3E}">
        <p14:creationId xmlns:p14="http://schemas.microsoft.com/office/powerpoint/2010/main" val="31203404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8075666"/>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2528302"/>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6040001"/>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8683577"/>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5/29/2020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1270534"/>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5/29/2020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6246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5/29/2020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6326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30390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5/28/2020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28916003"/>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5E9B30-611C-4CFF-9FA0-20C06082793A}" type="datetimeFigureOut">
              <a:rPr lang="en-US" smtClean="0"/>
              <a:t>5/28/2020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3CAA7CB-A8E2-4F5C-BBD9-57FD411D284E}" type="slidenum">
              <a:rPr lang="en-US" smtClean="0"/>
              <a:t>‹#›</a:t>
            </a:fld>
            <a:endParaRPr lang="en-US"/>
          </a:p>
        </p:txBody>
      </p:sp>
    </p:spTree>
    <p:extLst>
      <p:ext uri="{BB962C8B-B14F-4D97-AF65-F5344CB8AC3E}">
        <p14:creationId xmlns:p14="http://schemas.microsoft.com/office/powerpoint/2010/main" val="1236521596"/>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5/28/2020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53496345"/>
      </p:ext>
    </p:extLst>
  </p:cSld>
  <p:clrMap bg1="dk1" tx1="lt1" bg2="dk2" tx2="lt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5E9B30-611C-4CFF-9FA0-20C06082793A}" type="datetimeFigureOut">
              <a:rPr lang="en-US" smtClean="0"/>
              <a:t>5/28/2020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3CAA7CB-A8E2-4F5C-BBD9-57FD411D284E}" type="slidenum">
              <a:rPr lang="en-US" smtClean="0"/>
              <a:t>‹#›</a:t>
            </a:fld>
            <a:endParaRPr lang="en-US"/>
          </a:p>
        </p:txBody>
      </p:sp>
    </p:spTree>
    <p:extLst>
      <p:ext uri="{BB962C8B-B14F-4D97-AF65-F5344CB8AC3E}">
        <p14:creationId xmlns:p14="http://schemas.microsoft.com/office/powerpoint/2010/main" val="2653566956"/>
      </p:ext>
    </p:extLst>
  </p:cSld>
  <p:clrMap bg1="dk1" tx1="lt1" bg2="dk2" tx2="lt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 id="2147484504" r:id="rId12"/>
    <p:sldLayoutId id="2147484505" r:id="rId13"/>
    <p:sldLayoutId id="2147484506" r:id="rId14"/>
    <p:sldLayoutId id="2147484507" r:id="rId15"/>
    <p:sldLayoutId id="214748450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51481-4BCC-4F9A-B8A1-78ECB4EEF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6B2BB9-025F-4E68-A900-2B4037F6F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28F05-4552-43EF-A0CA-BFCD5AE1C7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E9B30-611C-4CFF-9FA0-20C06082793A}" type="datetimeFigureOut">
              <a:rPr lang="en-US" smtClean="0"/>
              <a:t>5/28/2020</a:t>
            </a:fld>
            <a:endParaRPr lang="en-US"/>
          </a:p>
        </p:txBody>
      </p:sp>
      <p:sp>
        <p:nvSpPr>
          <p:cNvPr id="5" name="Footer Placeholder 4">
            <a:extLst>
              <a:ext uri="{FF2B5EF4-FFF2-40B4-BE49-F238E27FC236}">
                <a16:creationId xmlns:a16="http://schemas.microsoft.com/office/drawing/2014/main" id="{F681207C-2B4E-446A-BE83-0C468F086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937B82-CA80-4B76-B88E-A63EB67B0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AA7CB-A8E2-4F5C-BBD9-57FD411D284E}" type="slidenum">
              <a:rPr lang="en-US" smtClean="0"/>
              <a:t>‹#›</a:t>
            </a:fld>
            <a:endParaRPr lang="en-US"/>
          </a:p>
        </p:txBody>
      </p:sp>
    </p:spTree>
    <p:extLst>
      <p:ext uri="{BB962C8B-B14F-4D97-AF65-F5344CB8AC3E}">
        <p14:creationId xmlns:p14="http://schemas.microsoft.com/office/powerpoint/2010/main" val="258169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5E9B30-611C-4CFF-9FA0-20C06082793A}" type="datetimeFigureOut">
              <a:rPr lang="en-US" smtClean="0"/>
              <a:t>5/28/2020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3CAA7CB-A8E2-4F5C-BBD9-57FD411D284E}" type="slidenum">
              <a:rPr lang="en-US" smtClean="0"/>
              <a:t>‹#›</a:t>
            </a:fld>
            <a:endParaRPr lang="en-US"/>
          </a:p>
        </p:txBody>
      </p:sp>
    </p:spTree>
    <p:extLst>
      <p:ext uri="{BB962C8B-B14F-4D97-AF65-F5344CB8AC3E}">
        <p14:creationId xmlns:p14="http://schemas.microsoft.com/office/powerpoint/2010/main" val="2653566956"/>
      </p:ext>
    </p:extLst>
  </p:cSld>
  <p:clrMap bg1="dk1" tx1="lt1" bg2="dk2" tx2="lt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 id="2147484521" r:id="rId12"/>
    <p:sldLayoutId id="2147484522" r:id="rId13"/>
    <p:sldLayoutId id="2147484523" r:id="rId14"/>
    <p:sldLayoutId id="2147484524" r:id="rId15"/>
    <p:sldLayoutId id="21474845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5/29/2020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28916003"/>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 id="2147484538" r:id="rId12"/>
    <p:sldLayoutId id="2147484539" r:id="rId13"/>
    <p:sldLayoutId id="2147484540" r:id="rId14"/>
    <p:sldLayoutId id="2147484541" r:id="rId15"/>
    <p:sldLayoutId id="214748454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rakestrawatwork@gmail.com" TargetMode="External"/><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arge building with a clock tower&#10;&#10;Description automatically generated">
            <a:extLst>
              <a:ext uri="{FF2B5EF4-FFF2-40B4-BE49-F238E27FC236}">
                <a16:creationId xmlns:a16="http://schemas.microsoft.com/office/drawing/2014/main" id="{0A1F8AF3-E184-42D4-AC01-135D7D32D1FA}"/>
              </a:ext>
            </a:extLst>
          </p:cNvPr>
          <p:cNvPicPr>
            <a:picLocks noChangeAspect="1"/>
          </p:cNvPicPr>
          <p:nvPr/>
        </p:nvPicPr>
        <p:blipFill rotWithShape="1">
          <a:blip r:embed="rId2">
            <a:alphaModFix/>
            <a:duotone>
              <a:prstClr val="black"/>
              <a:schemeClr val="tx2">
                <a:tint val="45000"/>
                <a:satMod val="400000"/>
              </a:schemeClr>
            </a:duotone>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BA88513E-8438-4C42-80B4-2E7BBCFD7C6D}"/>
              </a:ext>
            </a:extLst>
          </p:cNvPr>
          <p:cNvSpPr>
            <a:spLocks noGrp="1"/>
          </p:cNvSpPr>
          <p:nvPr>
            <p:ph type="ctrTitle"/>
          </p:nvPr>
        </p:nvSpPr>
        <p:spPr>
          <a:xfrm>
            <a:off x="705394" y="2404534"/>
            <a:ext cx="10453055" cy="1646302"/>
          </a:xfrm>
        </p:spPr>
        <p:txBody>
          <a:bodyPr>
            <a:noAutofit/>
          </a:bodyPr>
          <a:lstStyle/>
          <a:p>
            <a:pPr algn="ctr"/>
            <a:r>
              <a:rPr lang="en-US" sz="7400" dirty="0">
                <a:solidFill>
                  <a:schemeClr val="bg1">
                    <a:lumMod val="75000"/>
                  </a:schemeClr>
                </a:solidFill>
                <a:latin typeface="Futura ICG" panose="00000400000000000000" pitchFamily="2" charset="0"/>
              </a:rPr>
              <a:t>The U.S. Constitution</a:t>
            </a:r>
          </a:p>
        </p:txBody>
      </p:sp>
      <p:sp>
        <p:nvSpPr>
          <p:cNvPr id="3" name="Subtitle 2">
            <a:extLst>
              <a:ext uri="{FF2B5EF4-FFF2-40B4-BE49-F238E27FC236}">
                <a16:creationId xmlns:a16="http://schemas.microsoft.com/office/drawing/2014/main" id="{83651645-91C1-4EA9-8FF6-427117F86A70}"/>
              </a:ext>
            </a:extLst>
          </p:cNvPr>
          <p:cNvSpPr>
            <a:spLocks noGrp="1"/>
          </p:cNvSpPr>
          <p:nvPr>
            <p:ph type="subTitle" idx="1"/>
          </p:nvPr>
        </p:nvSpPr>
        <p:spPr>
          <a:xfrm>
            <a:off x="5036234" y="4645152"/>
            <a:ext cx="6122216" cy="1143000"/>
          </a:xfrm>
        </p:spPr>
        <p:txBody>
          <a:bodyPr>
            <a:normAutofit/>
          </a:bodyPr>
          <a:lstStyle/>
          <a:p>
            <a:r>
              <a:rPr lang="en-US" dirty="0">
                <a:solidFill>
                  <a:srgbClr val="FFFFFF"/>
                </a:solidFill>
                <a:latin typeface="Futura ICG" panose="00000400000000000000" pitchFamily="2" charset="0"/>
              </a:rPr>
              <a:t>You need to know the articles and the 27 amendments</a:t>
            </a:r>
          </a:p>
        </p:txBody>
      </p:sp>
    </p:spTree>
    <p:extLst>
      <p:ext uri="{BB962C8B-B14F-4D97-AF65-F5344CB8AC3E}">
        <p14:creationId xmlns:p14="http://schemas.microsoft.com/office/powerpoint/2010/main" val="425415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B2251-20C9-498C-A608-59583BB36A67}"/>
              </a:ext>
            </a:extLst>
          </p:cNvPr>
          <p:cNvSpPr/>
          <p:nvPr/>
        </p:nvSpPr>
        <p:spPr>
          <a:xfrm>
            <a:off x="1267849" y="1772529"/>
            <a:ext cx="5329897" cy="1198685"/>
          </a:xfrm>
          <a:prstGeom prst="rect">
            <a:avLst/>
          </a:prstGeom>
          <a:solidFill>
            <a:srgbClr val="45DB6B"/>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Article IV</a:t>
            </a:r>
          </a:p>
        </p:txBody>
      </p:sp>
      <p:sp>
        <p:nvSpPr>
          <p:cNvPr id="3" name="Rectangle 2">
            <a:extLst>
              <a:ext uri="{FF2B5EF4-FFF2-40B4-BE49-F238E27FC236}">
                <a16:creationId xmlns:a16="http://schemas.microsoft.com/office/drawing/2014/main" id="{F9F54760-E7A7-471D-AE75-207EFD4A9F94}"/>
              </a:ext>
            </a:extLst>
          </p:cNvPr>
          <p:cNvSpPr/>
          <p:nvPr/>
        </p:nvSpPr>
        <p:spPr>
          <a:xfrm>
            <a:off x="2008749" y="3429587"/>
            <a:ext cx="7696200" cy="914400"/>
          </a:xfrm>
          <a:prstGeom prst="rect">
            <a:avLst/>
          </a:prstGeom>
          <a:solidFill>
            <a:srgbClr val="FF344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prstClr val="white"/>
                </a:solidFill>
                <a:effectLst/>
                <a:uLnTx/>
                <a:uFillTx/>
                <a:latin typeface="Futura Maxi CG Light" pitchFamily="50" charset="0"/>
                <a:ea typeface="+mn-ea"/>
                <a:cs typeface="+mn-cs"/>
              </a:rPr>
              <a:t>Relations between the states</a:t>
            </a:r>
          </a:p>
        </p:txBody>
      </p:sp>
    </p:spTree>
    <p:extLst>
      <p:ext uri="{BB962C8B-B14F-4D97-AF65-F5344CB8AC3E}">
        <p14:creationId xmlns:p14="http://schemas.microsoft.com/office/powerpoint/2010/main" val="368559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B2251-20C9-498C-A608-59583BB36A67}"/>
              </a:ext>
            </a:extLst>
          </p:cNvPr>
          <p:cNvSpPr/>
          <p:nvPr/>
        </p:nvSpPr>
        <p:spPr>
          <a:xfrm>
            <a:off x="1267849" y="1772529"/>
            <a:ext cx="5329897" cy="1198685"/>
          </a:xfrm>
          <a:prstGeom prst="rect">
            <a:avLst/>
          </a:prstGeom>
          <a:solidFill>
            <a:srgbClr val="45DB6B"/>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Article V</a:t>
            </a:r>
          </a:p>
        </p:txBody>
      </p:sp>
      <p:sp>
        <p:nvSpPr>
          <p:cNvPr id="3" name="Rectangle 2">
            <a:extLst>
              <a:ext uri="{FF2B5EF4-FFF2-40B4-BE49-F238E27FC236}">
                <a16:creationId xmlns:a16="http://schemas.microsoft.com/office/drawing/2014/main" id="{F9F54760-E7A7-471D-AE75-207EFD4A9F94}"/>
              </a:ext>
            </a:extLst>
          </p:cNvPr>
          <p:cNvSpPr/>
          <p:nvPr/>
        </p:nvSpPr>
        <p:spPr>
          <a:xfrm>
            <a:off x="2008749" y="3429587"/>
            <a:ext cx="7696200" cy="914400"/>
          </a:xfrm>
          <a:prstGeom prst="rect">
            <a:avLst/>
          </a:prstGeom>
          <a:solidFill>
            <a:srgbClr val="FF344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prstClr val="white"/>
                </a:solidFill>
                <a:effectLst/>
                <a:uLnTx/>
                <a:uFillTx/>
                <a:latin typeface="Futura Maxi CG Light" pitchFamily="50" charset="0"/>
                <a:ea typeface="+mn-ea"/>
                <a:cs typeface="+mn-cs"/>
              </a:rPr>
              <a:t>Amendment process</a:t>
            </a:r>
          </a:p>
        </p:txBody>
      </p:sp>
    </p:spTree>
    <p:extLst>
      <p:ext uri="{BB962C8B-B14F-4D97-AF65-F5344CB8AC3E}">
        <p14:creationId xmlns:p14="http://schemas.microsoft.com/office/powerpoint/2010/main" val="17385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B2251-20C9-498C-A608-59583BB36A67}"/>
              </a:ext>
            </a:extLst>
          </p:cNvPr>
          <p:cNvSpPr/>
          <p:nvPr/>
        </p:nvSpPr>
        <p:spPr>
          <a:xfrm>
            <a:off x="1267849" y="1772529"/>
            <a:ext cx="5329897" cy="1198685"/>
          </a:xfrm>
          <a:prstGeom prst="rect">
            <a:avLst/>
          </a:prstGeom>
          <a:solidFill>
            <a:srgbClr val="45DB6B"/>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Article VI</a:t>
            </a:r>
          </a:p>
        </p:txBody>
      </p:sp>
      <p:sp>
        <p:nvSpPr>
          <p:cNvPr id="3" name="Rectangle 2">
            <a:extLst>
              <a:ext uri="{FF2B5EF4-FFF2-40B4-BE49-F238E27FC236}">
                <a16:creationId xmlns:a16="http://schemas.microsoft.com/office/drawing/2014/main" id="{F9F54760-E7A7-471D-AE75-207EFD4A9F94}"/>
              </a:ext>
            </a:extLst>
          </p:cNvPr>
          <p:cNvSpPr/>
          <p:nvPr/>
        </p:nvSpPr>
        <p:spPr>
          <a:xfrm>
            <a:off x="2008749" y="3429587"/>
            <a:ext cx="7696200" cy="914400"/>
          </a:xfrm>
          <a:prstGeom prst="rect">
            <a:avLst/>
          </a:prstGeom>
          <a:solidFill>
            <a:srgbClr val="FF344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prstClr val="white"/>
                </a:solidFill>
                <a:effectLst/>
                <a:uLnTx/>
                <a:uFillTx/>
                <a:latin typeface="Futura Maxi CG Light" pitchFamily="50" charset="0"/>
                <a:ea typeface="+mn-ea"/>
                <a:cs typeface="+mn-cs"/>
              </a:rPr>
              <a:t>Supremacy</a:t>
            </a:r>
            <a:r>
              <a:rPr kumimoji="0" lang="en-US" sz="2500" b="0" i="0" u="none" strike="noStrike" kern="0" cap="none" spc="0" normalizeH="0" noProof="0" dirty="0">
                <a:ln>
                  <a:noFill/>
                </a:ln>
                <a:solidFill>
                  <a:prstClr val="white"/>
                </a:solidFill>
                <a:effectLst/>
                <a:uLnTx/>
                <a:uFillTx/>
                <a:latin typeface="Futura Maxi CG Light" pitchFamily="50" charset="0"/>
                <a:ea typeface="+mn-ea"/>
                <a:cs typeface="+mn-cs"/>
              </a:rPr>
              <a:t> Clause</a:t>
            </a:r>
            <a:endParaRPr kumimoji="0" lang="en-US" sz="2500" b="0" i="0" u="none" strike="noStrike" kern="0" cap="none" spc="0" normalizeH="0" baseline="0" noProof="0" dirty="0">
              <a:ln>
                <a:noFill/>
              </a:ln>
              <a:solidFill>
                <a:prstClr val="white"/>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57106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B2251-20C9-498C-A608-59583BB36A67}"/>
              </a:ext>
            </a:extLst>
          </p:cNvPr>
          <p:cNvSpPr/>
          <p:nvPr/>
        </p:nvSpPr>
        <p:spPr>
          <a:xfrm>
            <a:off x="1267849" y="1772529"/>
            <a:ext cx="5329897" cy="1198685"/>
          </a:xfrm>
          <a:prstGeom prst="rect">
            <a:avLst/>
          </a:prstGeom>
          <a:solidFill>
            <a:srgbClr val="45DB6B"/>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Article VII</a:t>
            </a:r>
          </a:p>
        </p:txBody>
      </p:sp>
      <p:sp>
        <p:nvSpPr>
          <p:cNvPr id="3" name="Rectangle 2">
            <a:extLst>
              <a:ext uri="{FF2B5EF4-FFF2-40B4-BE49-F238E27FC236}">
                <a16:creationId xmlns:a16="http://schemas.microsoft.com/office/drawing/2014/main" id="{F9F54760-E7A7-471D-AE75-207EFD4A9F94}"/>
              </a:ext>
            </a:extLst>
          </p:cNvPr>
          <p:cNvSpPr/>
          <p:nvPr/>
        </p:nvSpPr>
        <p:spPr>
          <a:xfrm>
            <a:off x="2008749" y="3429587"/>
            <a:ext cx="7696200" cy="914400"/>
          </a:xfrm>
          <a:prstGeom prst="rect">
            <a:avLst/>
          </a:prstGeom>
          <a:solidFill>
            <a:srgbClr val="FF344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prstClr val="white"/>
                </a:solidFill>
                <a:effectLst/>
                <a:uLnTx/>
                <a:uFillTx/>
                <a:latin typeface="Futura Maxi CG Light" pitchFamily="50" charset="0"/>
                <a:ea typeface="+mn-ea"/>
                <a:cs typeface="+mn-cs"/>
              </a:rPr>
              <a:t>Ratification of the Constitution</a:t>
            </a:r>
          </a:p>
        </p:txBody>
      </p:sp>
    </p:spTree>
    <p:extLst>
      <p:ext uri="{BB962C8B-B14F-4D97-AF65-F5344CB8AC3E}">
        <p14:creationId xmlns:p14="http://schemas.microsoft.com/office/powerpoint/2010/main" val="53201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6349-A8A2-4168-93CF-066405BD34C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5991014-ED48-4668-B7A4-BCF264654734}"/>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667D2E8C-CE07-45C2-91E9-84983DB1142F}"/>
              </a:ext>
            </a:extLst>
          </p:cNvPr>
          <p:cNvPicPr>
            <a:picLocks noChangeAspect="1"/>
          </p:cNvPicPr>
          <p:nvPr/>
        </p:nvPicPr>
        <p:blipFill rotWithShape="1">
          <a:blip r:embed="rId2">
            <a:duotone>
              <a:prstClr val="black"/>
              <a:schemeClr val="accent6">
                <a:tint val="45000"/>
                <a:satMod val="400000"/>
              </a:schemeClr>
            </a:duotone>
          </a:blip>
          <a:srcRect t="14844" b="14844"/>
          <a:stretch/>
        </p:blipFill>
        <p:spPr>
          <a:xfrm>
            <a:off x="0" y="0"/>
            <a:ext cx="12192000" cy="6858000"/>
          </a:xfrm>
          <a:prstGeom prst="rect">
            <a:avLst/>
          </a:prstGeom>
        </p:spPr>
      </p:pic>
      <p:sp>
        <p:nvSpPr>
          <p:cNvPr id="6" name="TextBox 5">
            <a:extLst>
              <a:ext uri="{FF2B5EF4-FFF2-40B4-BE49-F238E27FC236}">
                <a16:creationId xmlns:a16="http://schemas.microsoft.com/office/drawing/2014/main" id="{199AC41D-C6AA-444E-94B6-6E11F894629B}"/>
              </a:ext>
            </a:extLst>
          </p:cNvPr>
          <p:cNvSpPr txBox="1"/>
          <p:nvPr/>
        </p:nvSpPr>
        <p:spPr>
          <a:xfrm>
            <a:off x="138332" y="4458364"/>
            <a:ext cx="11915336" cy="2554545"/>
          </a:xfrm>
          <a:prstGeom prst="rect">
            <a:avLst/>
          </a:prstGeom>
          <a:noFill/>
        </p:spPr>
        <p:txBody>
          <a:bodyPr wrap="square">
            <a:spAutoFit/>
          </a:bodyPr>
          <a:lstStyle/>
          <a:p>
            <a:pPr algn="ctr"/>
            <a:r>
              <a:rPr lang="en-US" sz="16000" b="1" dirty="0">
                <a:ln w="9525">
                  <a:solidFill>
                    <a:schemeClr val="accent5">
                      <a:lumMod val="60000"/>
                      <a:lumOff val="40000"/>
                    </a:schemeClr>
                  </a:solidFill>
                  <a:prstDash val="solid"/>
                </a:ln>
                <a:solidFill>
                  <a:srgbClr val="7DFFE6"/>
                </a:solidFill>
                <a:effectLst>
                  <a:outerShdw blurRad="12700" dist="38100" dir="2700000" algn="tl" rotWithShape="0">
                    <a:schemeClr val="accent6"/>
                  </a:outerShdw>
                </a:effectLst>
                <a:latin typeface="Futura ICG" panose="00000400000000000000" pitchFamily="2" charset="0"/>
              </a:rPr>
              <a:t>amendments</a:t>
            </a:r>
          </a:p>
        </p:txBody>
      </p:sp>
    </p:spTree>
    <p:extLst>
      <p:ext uri="{BB962C8B-B14F-4D97-AF65-F5344CB8AC3E}">
        <p14:creationId xmlns:p14="http://schemas.microsoft.com/office/powerpoint/2010/main" val="407038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358140" y="1229180"/>
            <a:ext cx="6127066" cy="1198685"/>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First Amendment</a:t>
            </a:r>
          </a:p>
        </p:txBody>
      </p:sp>
      <p:sp>
        <p:nvSpPr>
          <p:cNvPr id="3" name="Rectangle 2">
            <a:extLst>
              <a:ext uri="{FF2B5EF4-FFF2-40B4-BE49-F238E27FC236}">
                <a16:creationId xmlns:a16="http://schemas.microsoft.com/office/drawing/2014/main" id="{0248007A-7DCD-42BD-8D58-8DC242A21B4E}"/>
              </a:ext>
            </a:extLst>
          </p:cNvPr>
          <p:cNvSpPr/>
          <p:nvPr/>
        </p:nvSpPr>
        <p:spPr>
          <a:xfrm>
            <a:off x="6095999" y="515244"/>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Freedom</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of Religion</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
        <p:nvSpPr>
          <p:cNvPr id="4" name="Rectangle 3">
            <a:extLst>
              <a:ext uri="{FF2B5EF4-FFF2-40B4-BE49-F238E27FC236}">
                <a16:creationId xmlns:a16="http://schemas.microsoft.com/office/drawing/2014/main" id="{0F6536E5-FC1B-4286-B277-FE0F4DF6CA37}"/>
              </a:ext>
            </a:extLst>
          </p:cNvPr>
          <p:cNvSpPr/>
          <p:nvPr/>
        </p:nvSpPr>
        <p:spPr>
          <a:xfrm>
            <a:off x="6096000" y="1802480"/>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Freedom</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of Speech</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
        <p:nvSpPr>
          <p:cNvPr id="5" name="Rectangle 4">
            <a:extLst>
              <a:ext uri="{FF2B5EF4-FFF2-40B4-BE49-F238E27FC236}">
                <a16:creationId xmlns:a16="http://schemas.microsoft.com/office/drawing/2014/main" id="{9B307A39-E345-48EF-8EB4-5C0EABD7C078}"/>
              </a:ext>
            </a:extLst>
          </p:cNvPr>
          <p:cNvSpPr/>
          <p:nvPr/>
        </p:nvSpPr>
        <p:spPr>
          <a:xfrm>
            <a:off x="6095999" y="3089716"/>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Freedom</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of Press</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
        <p:nvSpPr>
          <p:cNvPr id="6" name="Rectangle 5">
            <a:extLst>
              <a:ext uri="{FF2B5EF4-FFF2-40B4-BE49-F238E27FC236}">
                <a16:creationId xmlns:a16="http://schemas.microsoft.com/office/drawing/2014/main" id="{CB349D56-58AB-4404-9874-B7C2C5EA9542}"/>
              </a:ext>
            </a:extLst>
          </p:cNvPr>
          <p:cNvSpPr/>
          <p:nvPr/>
        </p:nvSpPr>
        <p:spPr>
          <a:xfrm>
            <a:off x="6095999" y="4375669"/>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Freedom</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of Assembly</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
        <p:nvSpPr>
          <p:cNvPr id="7" name="Rectangle 6">
            <a:extLst>
              <a:ext uri="{FF2B5EF4-FFF2-40B4-BE49-F238E27FC236}">
                <a16:creationId xmlns:a16="http://schemas.microsoft.com/office/drawing/2014/main" id="{7787E6AA-21F5-47F1-83C6-A8321E01C3CF}"/>
              </a:ext>
            </a:extLst>
          </p:cNvPr>
          <p:cNvSpPr/>
          <p:nvPr/>
        </p:nvSpPr>
        <p:spPr>
          <a:xfrm>
            <a:off x="6095998" y="5661622"/>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Freedom</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to Petition the Govt</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94443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351692" y="801858"/>
            <a:ext cx="6133514" cy="1626007"/>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Second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3676357" y="2971800"/>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Right to Bear Arms </a:t>
            </a:r>
          </a:p>
        </p:txBody>
      </p:sp>
    </p:spTree>
    <p:extLst>
      <p:ext uri="{BB962C8B-B14F-4D97-AF65-F5344CB8AC3E}">
        <p14:creationId xmlns:p14="http://schemas.microsoft.com/office/powerpoint/2010/main" val="106912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3029242" y="1311218"/>
            <a:ext cx="6133514" cy="1288382"/>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Third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3676357" y="2971800"/>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No Quartering</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of Troops</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317425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3029242" y="1041009"/>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Fourth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3676357" y="2971800"/>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No Illegal Searches or Seizure</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of Property</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29084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330005" y="2829657"/>
            <a:ext cx="6127066" cy="1198685"/>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Fifth Amendment</a:t>
            </a:r>
          </a:p>
        </p:txBody>
      </p:sp>
      <p:sp>
        <p:nvSpPr>
          <p:cNvPr id="3" name="Rectangle 2">
            <a:extLst>
              <a:ext uri="{FF2B5EF4-FFF2-40B4-BE49-F238E27FC236}">
                <a16:creationId xmlns:a16="http://schemas.microsoft.com/office/drawing/2014/main" id="{0248007A-7DCD-42BD-8D58-8DC242A21B4E}"/>
              </a:ext>
            </a:extLst>
          </p:cNvPr>
          <p:cNvSpPr/>
          <p:nvPr/>
        </p:nvSpPr>
        <p:spPr>
          <a:xfrm>
            <a:off x="6096000" y="1229180"/>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Due Process of Law</a:t>
            </a:r>
          </a:p>
        </p:txBody>
      </p:sp>
      <p:sp>
        <p:nvSpPr>
          <p:cNvPr id="4" name="Rectangle 3">
            <a:extLst>
              <a:ext uri="{FF2B5EF4-FFF2-40B4-BE49-F238E27FC236}">
                <a16:creationId xmlns:a16="http://schemas.microsoft.com/office/drawing/2014/main" id="{0F6536E5-FC1B-4286-B277-FE0F4DF6CA37}"/>
              </a:ext>
            </a:extLst>
          </p:cNvPr>
          <p:cNvSpPr/>
          <p:nvPr/>
        </p:nvSpPr>
        <p:spPr>
          <a:xfrm>
            <a:off x="6096001" y="2516416"/>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No Self Incrimination</a:t>
            </a:r>
          </a:p>
        </p:txBody>
      </p:sp>
      <p:sp>
        <p:nvSpPr>
          <p:cNvPr id="5" name="Rectangle 4">
            <a:extLst>
              <a:ext uri="{FF2B5EF4-FFF2-40B4-BE49-F238E27FC236}">
                <a16:creationId xmlns:a16="http://schemas.microsoft.com/office/drawing/2014/main" id="{9B307A39-E345-48EF-8EB4-5C0EABD7C078}"/>
              </a:ext>
            </a:extLst>
          </p:cNvPr>
          <p:cNvSpPr/>
          <p:nvPr/>
        </p:nvSpPr>
        <p:spPr>
          <a:xfrm>
            <a:off x="6096000" y="3803652"/>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No Double Jeopardy</a:t>
            </a:r>
          </a:p>
        </p:txBody>
      </p:sp>
      <p:sp>
        <p:nvSpPr>
          <p:cNvPr id="6" name="Rectangle 5">
            <a:extLst>
              <a:ext uri="{FF2B5EF4-FFF2-40B4-BE49-F238E27FC236}">
                <a16:creationId xmlns:a16="http://schemas.microsoft.com/office/drawing/2014/main" id="{CB349D56-58AB-4404-9874-B7C2C5EA9542}"/>
              </a:ext>
            </a:extLst>
          </p:cNvPr>
          <p:cNvSpPr/>
          <p:nvPr/>
        </p:nvSpPr>
        <p:spPr>
          <a:xfrm>
            <a:off x="6096000" y="5089605"/>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Eminent Domain</a:t>
            </a:r>
          </a:p>
        </p:txBody>
      </p:sp>
    </p:spTree>
    <p:extLst>
      <p:ext uri="{BB962C8B-B14F-4D97-AF65-F5344CB8AC3E}">
        <p14:creationId xmlns:p14="http://schemas.microsoft.com/office/powerpoint/2010/main" val="2149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7B7F6EA-4F1A-4E1C-81B9-8FC359D8E01D}"/>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sz="3600"/>
              <a:t>Your assignment:</a:t>
            </a:r>
          </a:p>
        </p:txBody>
      </p:sp>
      <p:sp>
        <p:nvSpPr>
          <p:cNvPr id="3" name="Content Placeholder 2">
            <a:extLst>
              <a:ext uri="{FF2B5EF4-FFF2-40B4-BE49-F238E27FC236}">
                <a16:creationId xmlns:a16="http://schemas.microsoft.com/office/drawing/2014/main" id="{BC5884FA-890B-4C89-8953-87B5FDFAE26A}"/>
              </a:ext>
            </a:extLst>
          </p:cNvPr>
          <p:cNvSpPr>
            <a:spLocks noGrp="1"/>
          </p:cNvSpPr>
          <p:nvPr>
            <p:ph idx="1"/>
          </p:nvPr>
        </p:nvSpPr>
        <p:spPr>
          <a:xfrm>
            <a:off x="5209563" y="2160589"/>
            <a:ext cx="4064439" cy="3880773"/>
          </a:xfrm>
        </p:spPr>
        <p:txBody>
          <a:bodyPr vert="horz" lIns="91440" tIns="45720" rIns="91440" bIns="45720" rtlCol="0">
            <a:normAutofit/>
          </a:bodyPr>
          <a:lstStyle/>
          <a:p>
            <a:r>
              <a:rPr lang="en-US" b="1" dirty="0"/>
              <a:t>You need to KNOW all 7 Articles and all 27 Amendments</a:t>
            </a:r>
          </a:p>
          <a:p>
            <a:r>
              <a:rPr lang="en-US" dirty="0"/>
              <a:t>You don’t need to know any more information than what is contained on these slides.    There are many Quizlets, etc. out there to help you memorize these things, but be careful.</a:t>
            </a:r>
          </a:p>
          <a:p>
            <a:r>
              <a:rPr lang="en-US" dirty="0"/>
              <a:t>When tested on this, the only answers that will be accepted will be the information that is contained in these slides.   </a:t>
            </a:r>
          </a:p>
          <a:p>
            <a:endParaRPr lang="en-US" dirty="0"/>
          </a:p>
          <a:p>
            <a:pPr marL="0"/>
            <a:endParaRPr lang="en-US" dirty="0"/>
          </a:p>
        </p:txBody>
      </p:sp>
      <p:pic>
        <p:nvPicPr>
          <p:cNvPr id="5" name="Picture 4" descr="A large white building&#10;&#10;Description automatically generated">
            <a:extLst>
              <a:ext uri="{FF2B5EF4-FFF2-40B4-BE49-F238E27FC236}">
                <a16:creationId xmlns:a16="http://schemas.microsoft.com/office/drawing/2014/main" id="{50F3CC67-5C0B-4F0A-AC96-CB417AE33281}"/>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679"/>
                    </a14:imgEffect>
                    <a14:imgEffect>
                      <a14:saturation sat="277000"/>
                    </a14:imgEffect>
                  </a14:imgLayer>
                </a14:imgProps>
              </a:ext>
            </a:extLst>
          </a:blip>
          <a:srcRect l="29458" r="1803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2353912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3352799" y="1011116"/>
            <a:ext cx="6133514" cy="1223889"/>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Six</a:t>
            </a:r>
            <a:r>
              <a:rPr kumimoji="0" lang="en-US" sz="5000" b="1" i="0" u="none" strike="noStrike" kern="0" cap="none" spc="0" normalizeH="0" baseline="0" noProof="0" dirty="0" err="1">
                <a:ln>
                  <a:noFill/>
                </a:ln>
                <a:solidFill>
                  <a:prstClr val="white"/>
                </a:solidFill>
                <a:effectLst/>
                <a:uLnTx/>
                <a:uFillTx/>
                <a:latin typeface="Futura Maxi CG Light" pitchFamily="50" charset="0"/>
                <a:ea typeface="+mn-ea"/>
                <a:cs typeface="+mn-cs"/>
              </a:rPr>
              <a:t>th</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3676357" y="2971800"/>
            <a:ext cx="5486399"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Right to speedy</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and public trial</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
        <p:nvSpPr>
          <p:cNvPr id="4" name="Rectangle 3">
            <a:extLst>
              <a:ext uri="{FF2B5EF4-FFF2-40B4-BE49-F238E27FC236}">
                <a16:creationId xmlns:a16="http://schemas.microsoft.com/office/drawing/2014/main" id="{68E6DCE9-C150-4991-BF7A-7D0BFBACB2F4}"/>
              </a:ext>
            </a:extLst>
          </p:cNvPr>
          <p:cNvSpPr/>
          <p:nvPr/>
        </p:nvSpPr>
        <p:spPr>
          <a:xfrm>
            <a:off x="3676357" y="4135902"/>
            <a:ext cx="5486399"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Right to counsel</a:t>
            </a:r>
          </a:p>
        </p:txBody>
      </p:sp>
    </p:spTree>
    <p:extLst>
      <p:ext uri="{BB962C8B-B14F-4D97-AF65-F5344CB8AC3E}">
        <p14:creationId xmlns:p14="http://schemas.microsoft.com/office/powerpoint/2010/main" val="80523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609599" y="3429000"/>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Seventh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4323471" y="1747911"/>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Right to jury in civil</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cases</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165620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862817" y="968615"/>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Eighth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3676357" y="2971800"/>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No cruel</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or unusual punishment or excessive bail</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15193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3029242" y="1041009"/>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Nin</a:t>
            </a:r>
            <a:r>
              <a:rPr kumimoji="0" lang="en-US" sz="5000" b="1" i="0" u="none" strike="noStrike" kern="0" cap="none" spc="0" normalizeH="0" baseline="0" noProof="0" dirty="0" err="1">
                <a:ln>
                  <a:noFill/>
                </a:ln>
                <a:solidFill>
                  <a:prstClr val="white"/>
                </a:solidFill>
                <a:effectLst/>
                <a:uLnTx/>
                <a:uFillTx/>
                <a:latin typeface="Futura Maxi CG Light" pitchFamily="50" charset="0"/>
                <a:ea typeface="+mn-ea"/>
                <a:cs typeface="+mn-cs"/>
              </a:rPr>
              <a:t>th</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3676357" y="2971800"/>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Rights reserved</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to the people</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64738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3029242" y="1041009"/>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Ten</a:t>
            </a:r>
            <a:r>
              <a:rPr kumimoji="0" lang="en-US" sz="5000" b="1" i="0" u="none" strike="noStrike" kern="0" cap="none" spc="0" normalizeH="0" baseline="0" noProof="0" dirty="0" err="1">
                <a:ln>
                  <a:noFill/>
                </a:ln>
                <a:solidFill>
                  <a:prstClr val="white"/>
                </a:solidFill>
                <a:effectLst/>
                <a:uLnTx/>
                <a:uFillTx/>
                <a:latin typeface="Futura Maxi CG Light" pitchFamily="50" charset="0"/>
                <a:ea typeface="+mn-ea"/>
                <a:cs typeface="+mn-cs"/>
              </a:rPr>
              <a:t>th</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3676357" y="2971800"/>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kern="0" noProof="0" dirty="0">
                <a:solidFill>
                  <a:schemeClr val="tx1">
                    <a:lumMod val="85000"/>
                  </a:schemeClr>
                </a:solidFill>
                <a:latin typeface="Futura Maxi CG Light" pitchFamily="50" charset="0"/>
              </a:rPr>
              <a:t>Powers</a:t>
            </a: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 reserved</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to the states</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344641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609599" y="3429000"/>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11</a:t>
            </a:r>
            <a:r>
              <a:rPr kumimoji="0" lang="en-US" sz="5000" b="1" i="0" u="none" strike="noStrike" kern="0" cap="none" spc="0" normalizeH="0" baseline="0" noProof="0" dirty="0" err="1">
                <a:ln>
                  <a:noFill/>
                </a:ln>
                <a:solidFill>
                  <a:prstClr val="white"/>
                </a:solidFill>
                <a:effectLst/>
                <a:uLnTx/>
                <a:uFillTx/>
                <a:latin typeface="Futura Maxi CG Light" pitchFamily="50" charset="0"/>
                <a:ea typeface="+mn-ea"/>
                <a:cs typeface="+mn-cs"/>
              </a:rPr>
              <a:t>th</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4323471" y="1747911"/>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Lawsuits against states</a:t>
            </a:r>
          </a:p>
        </p:txBody>
      </p:sp>
    </p:spTree>
    <p:extLst>
      <p:ext uri="{BB962C8B-B14F-4D97-AF65-F5344CB8AC3E}">
        <p14:creationId xmlns:p14="http://schemas.microsoft.com/office/powerpoint/2010/main" val="36737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862817" y="968615"/>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12th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3559126" y="2971800"/>
            <a:ext cx="5073748"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Changes the Electoral College</a:t>
            </a:r>
          </a:p>
        </p:txBody>
      </p:sp>
    </p:spTree>
    <p:extLst>
      <p:ext uri="{BB962C8B-B14F-4D97-AF65-F5344CB8AC3E}">
        <p14:creationId xmlns:p14="http://schemas.microsoft.com/office/powerpoint/2010/main" val="154025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330005" y="1857171"/>
            <a:ext cx="6127066" cy="1198685"/>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13th Amendment</a:t>
            </a:r>
          </a:p>
        </p:txBody>
      </p:sp>
      <p:sp>
        <p:nvSpPr>
          <p:cNvPr id="4" name="Rectangle 3">
            <a:extLst>
              <a:ext uri="{FF2B5EF4-FFF2-40B4-BE49-F238E27FC236}">
                <a16:creationId xmlns:a16="http://schemas.microsoft.com/office/drawing/2014/main" id="{0F6536E5-FC1B-4286-B277-FE0F4DF6CA37}"/>
              </a:ext>
            </a:extLst>
          </p:cNvPr>
          <p:cNvSpPr/>
          <p:nvPr/>
        </p:nvSpPr>
        <p:spPr>
          <a:xfrm>
            <a:off x="3676357" y="3429000"/>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Abolition of slavery</a:t>
            </a:r>
          </a:p>
        </p:txBody>
      </p:sp>
    </p:spTree>
    <p:extLst>
      <p:ext uri="{BB962C8B-B14F-4D97-AF65-F5344CB8AC3E}">
        <p14:creationId xmlns:p14="http://schemas.microsoft.com/office/powerpoint/2010/main" val="8783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330005" y="2829657"/>
            <a:ext cx="6127066" cy="1198685"/>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14</a:t>
            </a:r>
            <a:r>
              <a:rPr kumimoji="0" lang="en-US" sz="5000" b="1" i="0" u="none" strike="noStrike" kern="0" cap="none" spc="0" normalizeH="0" baseline="0" noProof="0" dirty="0" err="1">
                <a:ln>
                  <a:noFill/>
                </a:ln>
                <a:solidFill>
                  <a:prstClr val="white"/>
                </a:solidFill>
                <a:effectLst/>
                <a:uLnTx/>
                <a:uFillTx/>
                <a:latin typeface="Futura Maxi CG Light" pitchFamily="50" charset="0"/>
                <a:ea typeface="+mn-ea"/>
                <a:cs typeface="+mn-cs"/>
              </a:rPr>
              <a:t>th</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3" name="Rectangle 2">
            <a:extLst>
              <a:ext uri="{FF2B5EF4-FFF2-40B4-BE49-F238E27FC236}">
                <a16:creationId xmlns:a16="http://schemas.microsoft.com/office/drawing/2014/main" id="{0248007A-7DCD-42BD-8D58-8DC242A21B4E}"/>
              </a:ext>
            </a:extLst>
          </p:cNvPr>
          <p:cNvSpPr/>
          <p:nvPr/>
        </p:nvSpPr>
        <p:spPr>
          <a:xfrm>
            <a:off x="6349218" y="1651211"/>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Citizenship defined</a:t>
            </a:r>
          </a:p>
        </p:txBody>
      </p:sp>
      <p:sp>
        <p:nvSpPr>
          <p:cNvPr id="4" name="Rectangle 3">
            <a:extLst>
              <a:ext uri="{FF2B5EF4-FFF2-40B4-BE49-F238E27FC236}">
                <a16:creationId xmlns:a16="http://schemas.microsoft.com/office/drawing/2014/main" id="{0F6536E5-FC1B-4286-B277-FE0F4DF6CA37}"/>
              </a:ext>
            </a:extLst>
          </p:cNvPr>
          <p:cNvSpPr/>
          <p:nvPr/>
        </p:nvSpPr>
        <p:spPr>
          <a:xfrm>
            <a:off x="6349219" y="2938447"/>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Equal Protection Clause</a:t>
            </a:r>
          </a:p>
        </p:txBody>
      </p:sp>
      <p:sp>
        <p:nvSpPr>
          <p:cNvPr id="5" name="Rectangle 4">
            <a:extLst>
              <a:ext uri="{FF2B5EF4-FFF2-40B4-BE49-F238E27FC236}">
                <a16:creationId xmlns:a16="http://schemas.microsoft.com/office/drawing/2014/main" id="{9B307A39-E345-48EF-8EB4-5C0EABD7C078}"/>
              </a:ext>
            </a:extLst>
          </p:cNvPr>
          <p:cNvSpPr/>
          <p:nvPr/>
        </p:nvSpPr>
        <p:spPr>
          <a:xfrm>
            <a:off x="6349218" y="4225683"/>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Due Process Clause</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(states)</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93313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609599" y="3429000"/>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15</a:t>
            </a:r>
            <a:r>
              <a:rPr kumimoji="0" lang="en-US" sz="5000" b="1" i="0" u="none" strike="noStrike" kern="0" cap="none" spc="0" normalizeH="0" baseline="0" noProof="0" dirty="0" err="1">
                <a:ln>
                  <a:noFill/>
                </a:ln>
                <a:solidFill>
                  <a:prstClr val="white"/>
                </a:solidFill>
                <a:effectLst/>
                <a:uLnTx/>
                <a:uFillTx/>
                <a:latin typeface="Futura Maxi CG Light" pitchFamily="50" charset="0"/>
                <a:ea typeface="+mn-ea"/>
                <a:cs typeface="+mn-cs"/>
              </a:rPr>
              <a:t>th</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4323471" y="1747911"/>
            <a:ext cx="483928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kern="0" dirty="0">
                <a:solidFill>
                  <a:schemeClr val="tx1">
                    <a:lumMod val="85000"/>
                  </a:schemeClr>
                </a:solidFill>
                <a:latin typeface="Futura Maxi CG Light" pitchFamily="50" charset="0"/>
              </a:rPr>
              <a:t>Can’t deny right to vote based on race</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404506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02DC0D-6D25-433C-B094-DBCB1E65AB17}"/>
              </a:ext>
            </a:extLst>
          </p:cNvPr>
          <p:cNvPicPr>
            <a:picLocks noChangeAspect="1"/>
          </p:cNvPicPr>
          <p:nvPr/>
        </p:nvPicPr>
        <p:blipFill rotWithShape="1">
          <a:blip r:embed="rId2">
            <a:duotone>
              <a:schemeClr val="accent1">
                <a:shade val="45000"/>
                <a:satMod val="135000"/>
              </a:schemeClr>
              <a:prstClr val="white"/>
            </a:duotone>
          </a:blip>
          <a:srcRect l="7160" t="9877" r="11725" b="22536"/>
          <a:stretch/>
        </p:blipFill>
        <p:spPr>
          <a:xfrm rot="19856805">
            <a:off x="-569645" y="327448"/>
            <a:ext cx="5416062" cy="2813246"/>
          </a:xfrm>
          <a:prstGeom prst="rect">
            <a:avLst/>
          </a:prstGeom>
        </p:spPr>
      </p:pic>
      <p:pic>
        <p:nvPicPr>
          <p:cNvPr id="4" name="Picture 3">
            <a:extLst>
              <a:ext uri="{FF2B5EF4-FFF2-40B4-BE49-F238E27FC236}">
                <a16:creationId xmlns:a16="http://schemas.microsoft.com/office/drawing/2014/main" id="{B515ED5B-5212-484F-AEE1-E7EF36C53450}"/>
              </a:ext>
            </a:extLst>
          </p:cNvPr>
          <p:cNvPicPr>
            <a:picLocks noChangeAspect="1"/>
          </p:cNvPicPr>
          <p:nvPr/>
        </p:nvPicPr>
        <p:blipFill>
          <a:blip r:embed="rId3">
            <a:duotone>
              <a:prstClr val="black"/>
              <a:schemeClr val="tx2">
                <a:tint val="45000"/>
                <a:satMod val="400000"/>
              </a:schemeClr>
            </a:duotone>
          </a:blip>
          <a:stretch>
            <a:fillRect/>
          </a:stretch>
        </p:blipFill>
        <p:spPr>
          <a:xfrm rot="20858256">
            <a:off x="280862" y="3469320"/>
            <a:ext cx="3715051" cy="3026077"/>
          </a:xfrm>
          <a:prstGeom prst="rect">
            <a:avLst/>
          </a:prstGeom>
        </p:spPr>
      </p:pic>
      <p:pic>
        <p:nvPicPr>
          <p:cNvPr id="8" name="Picture 7">
            <a:extLst>
              <a:ext uri="{FF2B5EF4-FFF2-40B4-BE49-F238E27FC236}">
                <a16:creationId xmlns:a16="http://schemas.microsoft.com/office/drawing/2014/main" id="{25FBEABD-F178-47EE-9E53-E8490A5FB5B8}"/>
              </a:ext>
            </a:extLst>
          </p:cNvPr>
          <p:cNvPicPr>
            <a:picLocks noChangeAspect="1"/>
          </p:cNvPicPr>
          <p:nvPr/>
        </p:nvPicPr>
        <p:blipFill rotWithShape="1">
          <a:blip r:embed="rId4">
            <a:duotone>
              <a:prstClr val="black"/>
              <a:schemeClr val="accent5">
                <a:tint val="45000"/>
                <a:satMod val="400000"/>
              </a:schemeClr>
            </a:duotone>
          </a:blip>
          <a:srcRect l="14379" r="4195" b="1696"/>
          <a:stretch/>
        </p:blipFill>
        <p:spPr>
          <a:xfrm rot="1759671">
            <a:off x="7636274" y="215508"/>
            <a:ext cx="4793133" cy="3839017"/>
          </a:xfrm>
          <a:prstGeom prst="rect">
            <a:avLst/>
          </a:prstGeom>
        </p:spPr>
      </p:pic>
      <p:sp>
        <p:nvSpPr>
          <p:cNvPr id="10" name="Rectangle 9">
            <a:extLst>
              <a:ext uri="{FF2B5EF4-FFF2-40B4-BE49-F238E27FC236}">
                <a16:creationId xmlns:a16="http://schemas.microsoft.com/office/drawing/2014/main" id="{11A4B0FB-23AE-4B5F-BA15-01B4055B6918}"/>
              </a:ext>
            </a:extLst>
          </p:cNvPr>
          <p:cNvSpPr/>
          <p:nvPr/>
        </p:nvSpPr>
        <p:spPr>
          <a:xfrm>
            <a:off x="3456838" y="2070103"/>
            <a:ext cx="4276777" cy="1036614"/>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Futura Maxi CG Light" panose="02000504030000020004" pitchFamily="50" charset="0"/>
              </a:rPr>
              <a:t>Expect a quiz on this in the first few days of class</a:t>
            </a:r>
          </a:p>
        </p:txBody>
      </p:sp>
      <p:sp>
        <p:nvSpPr>
          <p:cNvPr id="12" name="Rectangle 11">
            <a:extLst>
              <a:ext uri="{FF2B5EF4-FFF2-40B4-BE49-F238E27FC236}">
                <a16:creationId xmlns:a16="http://schemas.microsoft.com/office/drawing/2014/main" id="{D8332E5A-0002-4C2F-8C91-C29ECFE43588}"/>
              </a:ext>
            </a:extLst>
          </p:cNvPr>
          <p:cNvSpPr/>
          <p:nvPr/>
        </p:nvSpPr>
        <p:spPr>
          <a:xfrm>
            <a:off x="3456838" y="3331626"/>
            <a:ext cx="5040049" cy="1240549"/>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Futura Maxi CG Light" panose="02000504030000020004" pitchFamily="50" charset="0"/>
              </a:rPr>
              <a:t>You will be quizzed on this repeatedly throughout the year</a:t>
            </a:r>
          </a:p>
        </p:txBody>
      </p:sp>
      <p:sp>
        <p:nvSpPr>
          <p:cNvPr id="14" name="Rectangle 13">
            <a:extLst>
              <a:ext uri="{FF2B5EF4-FFF2-40B4-BE49-F238E27FC236}">
                <a16:creationId xmlns:a16="http://schemas.microsoft.com/office/drawing/2014/main" id="{0AFBEC38-6892-4E27-AAB7-687B6322D1C8}"/>
              </a:ext>
            </a:extLst>
          </p:cNvPr>
          <p:cNvSpPr/>
          <p:nvPr/>
        </p:nvSpPr>
        <p:spPr>
          <a:xfrm>
            <a:off x="3918728" y="4797084"/>
            <a:ext cx="4578160" cy="1641259"/>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Futura Maxi CG Light" panose="02000504030000020004" pitchFamily="50" charset="0"/>
              </a:rPr>
              <a:t>Learning it now is the easiest way to make sure you’re always ready and to keep your quiz average high.</a:t>
            </a:r>
          </a:p>
        </p:txBody>
      </p:sp>
    </p:spTree>
    <p:extLst>
      <p:ext uri="{BB962C8B-B14F-4D97-AF65-F5344CB8AC3E}">
        <p14:creationId xmlns:p14="http://schemas.microsoft.com/office/powerpoint/2010/main" val="142208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862817" y="968615"/>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16th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3559126" y="2971800"/>
            <a:ext cx="5073748"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Income tax</a:t>
            </a:r>
          </a:p>
        </p:txBody>
      </p:sp>
    </p:spTree>
    <p:extLst>
      <p:ext uri="{BB962C8B-B14F-4D97-AF65-F5344CB8AC3E}">
        <p14:creationId xmlns:p14="http://schemas.microsoft.com/office/powerpoint/2010/main" val="37744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862817" y="968615"/>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17th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3559126" y="2971800"/>
            <a:ext cx="5073748"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kern="0" dirty="0">
                <a:solidFill>
                  <a:schemeClr val="tx1">
                    <a:lumMod val="85000"/>
                  </a:schemeClr>
                </a:solidFill>
                <a:latin typeface="Futura Maxi CG Light" pitchFamily="50" charset="0"/>
              </a:rPr>
              <a:t>Direct election of the Senate</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11408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862817" y="968615"/>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18th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3559126" y="2971800"/>
            <a:ext cx="5073748"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Prohibition of alcohol</a:t>
            </a:r>
          </a:p>
        </p:txBody>
      </p:sp>
    </p:spTree>
    <p:extLst>
      <p:ext uri="{BB962C8B-B14F-4D97-AF65-F5344CB8AC3E}">
        <p14:creationId xmlns:p14="http://schemas.microsoft.com/office/powerpoint/2010/main" val="14151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862817" y="968615"/>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19th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2635347" y="2971800"/>
            <a:ext cx="6921305"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Can’t deny right to vote based on gender</a:t>
            </a:r>
          </a:p>
        </p:txBody>
      </p:sp>
    </p:spTree>
    <p:extLst>
      <p:ext uri="{BB962C8B-B14F-4D97-AF65-F5344CB8AC3E}">
        <p14:creationId xmlns:p14="http://schemas.microsoft.com/office/powerpoint/2010/main" val="16662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4998718" y="1573526"/>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20</a:t>
            </a:r>
            <a:r>
              <a:rPr kumimoji="0" lang="en-US" sz="5000" b="1" i="0" u="none" strike="noStrike" kern="0" cap="none" spc="0" normalizeH="0" baseline="0" noProof="0" dirty="0" err="1">
                <a:ln>
                  <a:noFill/>
                </a:ln>
                <a:solidFill>
                  <a:prstClr val="white"/>
                </a:solidFill>
                <a:effectLst/>
                <a:uLnTx/>
                <a:uFillTx/>
                <a:latin typeface="Futura Maxi CG Light" pitchFamily="50" charset="0"/>
                <a:ea typeface="+mn-ea"/>
                <a:cs typeface="+mn-cs"/>
              </a:rPr>
              <a:t>th</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520505" y="3429000"/>
            <a:ext cx="5073748"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End</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of “lame duck” period</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194974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4998718" y="1573526"/>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21st</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520505" y="3429000"/>
            <a:ext cx="5073748"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Repeal</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of Prohibition (18</a:t>
            </a:r>
            <a:r>
              <a:rPr kumimoji="0" lang="en-US" sz="2500" b="0" i="0" u="none" strike="noStrike" kern="0" cap="none" spc="0" normalizeH="0" baseline="30000" noProof="0" dirty="0">
                <a:ln>
                  <a:noFill/>
                </a:ln>
                <a:solidFill>
                  <a:schemeClr val="tx1">
                    <a:lumMod val="85000"/>
                  </a:schemeClr>
                </a:solidFill>
                <a:effectLst/>
                <a:uLnTx/>
                <a:uFillTx/>
                <a:latin typeface="Futura Maxi CG Light" pitchFamily="50" charset="0"/>
                <a:ea typeface="+mn-ea"/>
                <a:cs typeface="+mn-cs"/>
              </a:rPr>
              <a:t>th</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87977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4998718" y="1573526"/>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22nd</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520505" y="3429000"/>
            <a:ext cx="5073748"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Two Term Limit for POTUS</a:t>
            </a:r>
          </a:p>
        </p:txBody>
      </p:sp>
    </p:spTree>
    <p:extLst>
      <p:ext uri="{BB962C8B-B14F-4D97-AF65-F5344CB8AC3E}">
        <p14:creationId xmlns:p14="http://schemas.microsoft.com/office/powerpoint/2010/main" val="164935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4998718" y="1573526"/>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23</a:t>
            </a:r>
            <a:r>
              <a:rPr lang="en-US" sz="5000" b="1" kern="0" baseline="30000" dirty="0">
                <a:solidFill>
                  <a:prstClr val="white"/>
                </a:solidFill>
                <a:latin typeface="Futura Maxi CG Light" pitchFamily="50" charset="0"/>
              </a:rPr>
              <a:t>rd</a:t>
            </a:r>
            <a:r>
              <a:rPr lang="en-US" sz="5000" b="1" kern="0" dirty="0">
                <a:solidFill>
                  <a:prstClr val="white"/>
                </a:solidFill>
                <a:latin typeface="Futura Maxi CG Light" pitchFamily="50" charset="0"/>
              </a:rPr>
              <a:t> </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520504" y="3429000"/>
            <a:ext cx="5401993"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Voting</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rights for Washington DC</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300577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4998718" y="1573526"/>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24</a:t>
            </a:r>
            <a:r>
              <a:rPr kumimoji="0" lang="en-US" sz="5000" b="1" i="0" u="none" strike="noStrike" kern="0" cap="none" spc="0" normalizeH="0" baseline="0" noProof="0" dirty="0" err="1">
                <a:ln>
                  <a:noFill/>
                </a:ln>
                <a:solidFill>
                  <a:prstClr val="white"/>
                </a:solidFill>
                <a:effectLst/>
                <a:uLnTx/>
                <a:uFillTx/>
                <a:latin typeface="Futura Maxi CG Light" pitchFamily="50" charset="0"/>
                <a:ea typeface="+mn-ea"/>
                <a:cs typeface="+mn-cs"/>
              </a:rPr>
              <a:t>th</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520505" y="3429000"/>
            <a:ext cx="5073748"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Bans the poll tax</a:t>
            </a:r>
          </a:p>
        </p:txBody>
      </p:sp>
    </p:spTree>
    <p:extLst>
      <p:ext uri="{BB962C8B-B14F-4D97-AF65-F5344CB8AC3E}">
        <p14:creationId xmlns:p14="http://schemas.microsoft.com/office/powerpoint/2010/main" val="21092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4998718" y="1573526"/>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25</a:t>
            </a:r>
            <a:r>
              <a:rPr kumimoji="0" lang="en-US" sz="5000" b="1" i="0" u="none" strike="noStrike" kern="0" cap="none" spc="0" normalizeH="0" baseline="0" noProof="0" dirty="0" err="1">
                <a:ln>
                  <a:noFill/>
                </a:ln>
                <a:solidFill>
                  <a:prstClr val="white"/>
                </a:solidFill>
                <a:effectLst/>
                <a:uLnTx/>
                <a:uFillTx/>
                <a:latin typeface="Futura Maxi CG Light" pitchFamily="50" charset="0"/>
                <a:ea typeface="+mn-ea"/>
                <a:cs typeface="+mn-cs"/>
              </a:rPr>
              <a:t>th</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520504" y="3429000"/>
            <a:ext cx="6133513"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Presidential succession and disability</a:t>
            </a:r>
          </a:p>
        </p:txBody>
      </p:sp>
    </p:spTree>
    <p:extLst>
      <p:ext uri="{BB962C8B-B14F-4D97-AF65-F5344CB8AC3E}">
        <p14:creationId xmlns:p14="http://schemas.microsoft.com/office/powerpoint/2010/main" val="284574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2AFE-2CEE-4DA3-8496-00C0235FA2D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A790845-9625-44FC-8822-C8F9CBE17DFF}"/>
              </a:ext>
            </a:extLst>
          </p:cNvPr>
          <p:cNvSpPr>
            <a:spLocks noGrp="1"/>
          </p:cNvSpPr>
          <p:nvPr>
            <p:ph type="body" idx="1"/>
          </p:nvPr>
        </p:nvSpPr>
        <p:spPr/>
        <p:txBody>
          <a:bodyPr/>
          <a:lstStyle/>
          <a:p>
            <a:endParaRPr lang="en-US"/>
          </a:p>
        </p:txBody>
      </p:sp>
      <p:pic>
        <p:nvPicPr>
          <p:cNvPr id="4" name="Picture 2" descr="Image result for preamble">
            <a:extLst>
              <a:ext uri="{FF2B5EF4-FFF2-40B4-BE49-F238E27FC236}">
                <a16:creationId xmlns:a16="http://schemas.microsoft.com/office/drawing/2014/main" id="{FB655617-2A30-4F5B-B416-34E5859B2BA7}"/>
              </a:ext>
            </a:extLst>
          </p:cNvPr>
          <p:cNvPicPr>
            <a:picLocks noChangeAspect="1" noChangeArrowheads="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8129" b="2551"/>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E221FF8-4D05-4613-BD96-D3783430F512}"/>
              </a:ext>
            </a:extLst>
          </p:cNvPr>
          <p:cNvSpPr/>
          <p:nvPr/>
        </p:nvSpPr>
        <p:spPr>
          <a:xfrm>
            <a:off x="2917997" y="3221191"/>
            <a:ext cx="9819249" cy="2400657"/>
          </a:xfrm>
          <a:prstGeom prst="rect">
            <a:avLst/>
          </a:prstGeom>
          <a:noFill/>
        </p:spPr>
        <p:txBody>
          <a:bodyPr wrap="square" lIns="91440" tIns="45720" rIns="91440" bIns="45720">
            <a:spAutoFit/>
          </a:bodyPr>
          <a:lstStyle/>
          <a:p>
            <a:pPr algn="ctr"/>
            <a:r>
              <a:rPr lang="en-US" sz="15000" b="1" dirty="0">
                <a:ln w="9525">
                  <a:solidFill>
                    <a:schemeClr val="tx2">
                      <a:lumMod val="75000"/>
                    </a:schemeClr>
                  </a:solidFill>
                  <a:prstDash val="solid"/>
                </a:ln>
                <a:solidFill>
                  <a:srgbClr val="92D050"/>
                </a:solidFill>
                <a:effectLst>
                  <a:outerShdw blurRad="12700" dist="38100" dir="2700000" algn="tl" rotWithShape="0">
                    <a:schemeClr val="bg1">
                      <a:lumMod val="50000"/>
                    </a:schemeClr>
                  </a:outerShdw>
                </a:effectLst>
                <a:latin typeface="+mj-lt"/>
              </a:rPr>
              <a:t>preamble</a:t>
            </a:r>
          </a:p>
        </p:txBody>
      </p:sp>
    </p:spTree>
    <p:extLst>
      <p:ext uri="{BB962C8B-B14F-4D97-AF65-F5344CB8AC3E}">
        <p14:creationId xmlns:p14="http://schemas.microsoft.com/office/powerpoint/2010/main" val="1525575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4998718" y="1573526"/>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26</a:t>
            </a:r>
            <a:r>
              <a:rPr kumimoji="0" lang="en-US" sz="5000" b="1" i="0" u="none" strike="noStrike" kern="0" cap="none" spc="0" normalizeH="0" baseline="0" noProof="0" dirty="0" err="1">
                <a:ln>
                  <a:noFill/>
                </a:ln>
                <a:solidFill>
                  <a:prstClr val="white"/>
                </a:solidFill>
                <a:effectLst/>
                <a:uLnTx/>
                <a:uFillTx/>
                <a:latin typeface="Futura Maxi CG Light" pitchFamily="50" charset="0"/>
                <a:ea typeface="+mn-ea"/>
                <a:cs typeface="+mn-cs"/>
              </a:rPr>
              <a:t>th</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520505" y="3429000"/>
            <a:ext cx="5073748"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kern="0" dirty="0">
                <a:solidFill>
                  <a:schemeClr val="tx1">
                    <a:lumMod val="85000"/>
                  </a:schemeClr>
                </a:solidFill>
                <a:latin typeface="Futura Maxi CG Light" pitchFamily="50" charset="0"/>
              </a:rPr>
              <a:t>Voting Age changed to 18</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29088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43D4A-6092-44D4-831B-B750A8B72DE0}"/>
              </a:ext>
            </a:extLst>
          </p:cNvPr>
          <p:cNvSpPr/>
          <p:nvPr/>
        </p:nvSpPr>
        <p:spPr>
          <a:xfrm>
            <a:off x="4998718" y="1573526"/>
            <a:ext cx="6133514" cy="1558591"/>
          </a:xfrm>
          <a:prstGeom prst="rect">
            <a:avLst/>
          </a:prstGeom>
          <a:solidFill>
            <a:srgbClr val="1261D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dirty="0">
                <a:solidFill>
                  <a:prstClr val="white"/>
                </a:solidFill>
                <a:latin typeface="Futura Maxi CG Light" pitchFamily="50" charset="0"/>
              </a:rPr>
              <a:t>27</a:t>
            </a:r>
            <a:r>
              <a:rPr kumimoji="0" lang="en-US" sz="5000" b="1" i="0" u="none" strike="noStrike" kern="0" cap="none" spc="0" normalizeH="0" baseline="0" noProof="0" dirty="0" err="1">
                <a:ln>
                  <a:noFill/>
                </a:ln>
                <a:solidFill>
                  <a:prstClr val="white"/>
                </a:solidFill>
                <a:effectLst/>
                <a:uLnTx/>
                <a:uFillTx/>
                <a:latin typeface="Futura Maxi CG Light" pitchFamily="50" charset="0"/>
                <a:ea typeface="+mn-ea"/>
                <a:cs typeface="+mn-cs"/>
              </a:rPr>
              <a:t>th</a:t>
            </a: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 Amendment</a:t>
            </a:r>
          </a:p>
        </p:txBody>
      </p:sp>
      <p:sp>
        <p:nvSpPr>
          <p:cNvPr id="5" name="Rectangle 4">
            <a:extLst>
              <a:ext uri="{FF2B5EF4-FFF2-40B4-BE49-F238E27FC236}">
                <a16:creationId xmlns:a16="http://schemas.microsoft.com/office/drawing/2014/main" id="{9B307A39-E345-48EF-8EB4-5C0EABD7C078}"/>
              </a:ext>
            </a:extLst>
          </p:cNvPr>
          <p:cNvSpPr/>
          <p:nvPr/>
        </p:nvSpPr>
        <p:spPr>
          <a:xfrm>
            <a:off x="520505" y="3429000"/>
            <a:ext cx="5073748" cy="914400"/>
          </a:xfrm>
          <a:prstGeom prst="rect">
            <a:avLst/>
          </a:prstGeom>
          <a:solidFill>
            <a:srgbClr val="AF43BE"/>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rPr>
              <a:t>Pay raises</a:t>
            </a:r>
            <a:r>
              <a:rPr kumimoji="0" lang="en-US" sz="2500" b="0" i="0" u="none" strike="noStrike" kern="0" cap="none" spc="0" normalizeH="0" noProof="0" dirty="0">
                <a:ln>
                  <a:noFill/>
                </a:ln>
                <a:solidFill>
                  <a:schemeClr val="tx1">
                    <a:lumMod val="85000"/>
                  </a:schemeClr>
                </a:solidFill>
                <a:effectLst/>
                <a:uLnTx/>
                <a:uFillTx/>
                <a:latin typeface="Futura Maxi CG Light" pitchFamily="50" charset="0"/>
                <a:ea typeface="+mn-ea"/>
                <a:cs typeface="+mn-cs"/>
              </a:rPr>
              <a:t> for Congress</a:t>
            </a:r>
            <a:endParaRPr kumimoji="0" lang="en-US" sz="2500" b="0" i="0" u="none" strike="noStrike" kern="0" cap="none" spc="0" normalizeH="0" baseline="0" noProof="0" dirty="0">
              <a:ln>
                <a:noFill/>
              </a:ln>
              <a:solidFill>
                <a:schemeClr val="tx1">
                  <a:lumMod val="85000"/>
                </a:schemeClr>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39141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2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7B7F6EA-4F1A-4E1C-81B9-8FC359D8E01D}"/>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sz="3600"/>
              <a:t>Your assignment:</a:t>
            </a:r>
          </a:p>
        </p:txBody>
      </p:sp>
      <p:sp>
        <p:nvSpPr>
          <p:cNvPr id="3" name="Content Placeholder 2">
            <a:extLst>
              <a:ext uri="{FF2B5EF4-FFF2-40B4-BE49-F238E27FC236}">
                <a16:creationId xmlns:a16="http://schemas.microsoft.com/office/drawing/2014/main" id="{BC5884FA-890B-4C89-8953-87B5FDFAE26A}"/>
              </a:ext>
            </a:extLst>
          </p:cNvPr>
          <p:cNvSpPr>
            <a:spLocks noGrp="1"/>
          </p:cNvSpPr>
          <p:nvPr>
            <p:ph idx="1"/>
          </p:nvPr>
        </p:nvSpPr>
        <p:spPr>
          <a:xfrm>
            <a:off x="5209563" y="2160589"/>
            <a:ext cx="4064439" cy="3880773"/>
          </a:xfrm>
        </p:spPr>
        <p:txBody>
          <a:bodyPr vert="horz" lIns="91440" tIns="45720" rIns="91440" bIns="45720" rtlCol="0">
            <a:normAutofit fontScale="92500" lnSpcReduction="20000"/>
          </a:bodyPr>
          <a:lstStyle/>
          <a:p>
            <a:r>
              <a:rPr lang="en-US" b="1" dirty="0"/>
              <a:t>You need to be prepared to be quizzed on this information.</a:t>
            </a:r>
          </a:p>
          <a:p>
            <a:r>
              <a:rPr lang="en-US" dirty="0"/>
              <a:t>I will ask you either of these two ways:</a:t>
            </a:r>
          </a:p>
          <a:p>
            <a:pPr lvl="1"/>
            <a:r>
              <a:rPr lang="en-US" dirty="0"/>
              <a:t>What is the eighth amendment?</a:t>
            </a:r>
          </a:p>
          <a:p>
            <a:pPr lvl="1"/>
            <a:r>
              <a:rPr lang="en-US" dirty="0"/>
              <a:t>Which amendment protects you from cruel and unusual punishments?</a:t>
            </a:r>
          </a:p>
          <a:p>
            <a:r>
              <a:rPr lang="en-US" dirty="0"/>
              <a:t>If you download this as a slide deck or PowerPoint file, it’s animated so you can use it like flash cards.  </a:t>
            </a:r>
          </a:p>
          <a:p>
            <a:r>
              <a:rPr lang="en-US" dirty="0"/>
              <a:t>If you have any questions over the summer you can email </a:t>
            </a:r>
            <a:r>
              <a:rPr lang="en-US" dirty="0">
                <a:hlinkClick r:id="rId2"/>
              </a:rPr>
              <a:t>rakestrawatwork@gmail.com</a:t>
            </a:r>
            <a:r>
              <a:rPr lang="en-US" dirty="0"/>
              <a:t> </a:t>
            </a:r>
          </a:p>
          <a:p>
            <a:endParaRPr lang="en-US" dirty="0"/>
          </a:p>
          <a:p>
            <a:pPr marL="0"/>
            <a:endParaRPr lang="en-US" dirty="0"/>
          </a:p>
        </p:txBody>
      </p:sp>
      <p:pic>
        <p:nvPicPr>
          <p:cNvPr id="4" name="Picture 3">
            <a:extLst>
              <a:ext uri="{FF2B5EF4-FFF2-40B4-BE49-F238E27FC236}">
                <a16:creationId xmlns:a16="http://schemas.microsoft.com/office/drawing/2014/main" id="{E0872AD5-193E-47C9-BAC2-454E1FF483BF}"/>
              </a:ext>
            </a:extLst>
          </p:cNvPr>
          <p:cNvPicPr>
            <a:picLocks noChangeAspect="1"/>
          </p:cNvPicPr>
          <p:nvPr/>
        </p:nvPicPr>
        <p:blipFill rotWithShape="1">
          <a:blip r:embed="rId3"/>
          <a:srcRect r="1009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2" name="Isosceles Triangle 3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41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DFFE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B5ED8C-6CB0-47E3-97FA-122560ED5FE4}"/>
              </a:ext>
            </a:extLst>
          </p:cNvPr>
          <p:cNvSpPr/>
          <p:nvPr/>
        </p:nvSpPr>
        <p:spPr>
          <a:xfrm>
            <a:off x="1195754" y="1106073"/>
            <a:ext cx="4449968" cy="10322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latin typeface="Futura Maxi CG Light" panose="02000504030000020004" pitchFamily="50" charset="0"/>
              </a:rPr>
              <a:t>We the people….</a:t>
            </a:r>
          </a:p>
        </p:txBody>
      </p:sp>
      <p:sp>
        <p:nvSpPr>
          <p:cNvPr id="3" name="Rectangle 2">
            <a:extLst>
              <a:ext uri="{FF2B5EF4-FFF2-40B4-BE49-F238E27FC236}">
                <a16:creationId xmlns:a16="http://schemas.microsoft.com/office/drawing/2014/main" id="{B961747D-926A-468B-9ADC-2B0D00A839E5}"/>
              </a:ext>
            </a:extLst>
          </p:cNvPr>
          <p:cNvSpPr/>
          <p:nvPr/>
        </p:nvSpPr>
        <p:spPr>
          <a:xfrm>
            <a:off x="6518617" y="591723"/>
            <a:ext cx="4084486" cy="754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utura Maxi CG Light" panose="02000504030000020004" pitchFamily="50" charset="0"/>
              </a:rPr>
              <a:t>To form a more perfect union</a:t>
            </a:r>
          </a:p>
        </p:txBody>
      </p:sp>
      <p:sp>
        <p:nvSpPr>
          <p:cNvPr id="4" name="Rectangle 3">
            <a:extLst>
              <a:ext uri="{FF2B5EF4-FFF2-40B4-BE49-F238E27FC236}">
                <a16:creationId xmlns:a16="http://schemas.microsoft.com/office/drawing/2014/main" id="{AAF25DE7-29ED-4790-BA9A-4ABDB4319550}"/>
              </a:ext>
            </a:extLst>
          </p:cNvPr>
          <p:cNvSpPr/>
          <p:nvPr/>
        </p:nvSpPr>
        <p:spPr>
          <a:xfrm>
            <a:off x="6518617" y="1544223"/>
            <a:ext cx="4084486" cy="754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utura Maxi CG Light" panose="02000504030000020004" pitchFamily="50" charset="0"/>
              </a:rPr>
              <a:t>Establish justice</a:t>
            </a:r>
          </a:p>
        </p:txBody>
      </p:sp>
      <p:sp>
        <p:nvSpPr>
          <p:cNvPr id="5" name="Rectangle 4">
            <a:extLst>
              <a:ext uri="{FF2B5EF4-FFF2-40B4-BE49-F238E27FC236}">
                <a16:creationId xmlns:a16="http://schemas.microsoft.com/office/drawing/2014/main" id="{63BB4B93-1584-46C8-BA69-C6D032A237AE}"/>
              </a:ext>
            </a:extLst>
          </p:cNvPr>
          <p:cNvSpPr/>
          <p:nvPr/>
        </p:nvSpPr>
        <p:spPr>
          <a:xfrm>
            <a:off x="6518617" y="2496723"/>
            <a:ext cx="4084486" cy="754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utura Maxi CG Light" panose="02000504030000020004" pitchFamily="50" charset="0"/>
              </a:rPr>
              <a:t>Ensure domestic tranquility</a:t>
            </a:r>
          </a:p>
        </p:txBody>
      </p:sp>
      <p:sp>
        <p:nvSpPr>
          <p:cNvPr id="6" name="Rectangle 5">
            <a:extLst>
              <a:ext uri="{FF2B5EF4-FFF2-40B4-BE49-F238E27FC236}">
                <a16:creationId xmlns:a16="http://schemas.microsoft.com/office/drawing/2014/main" id="{4FB9A561-975A-4618-80E5-8FB0117B2715}"/>
              </a:ext>
            </a:extLst>
          </p:cNvPr>
          <p:cNvSpPr/>
          <p:nvPr/>
        </p:nvSpPr>
        <p:spPr>
          <a:xfrm>
            <a:off x="6518617" y="3449223"/>
            <a:ext cx="4084486" cy="754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utura Maxi CG Light" panose="02000504030000020004" pitchFamily="50" charset="0"/>
              </a:rPr>
              <a:t>Provide for the common defense</a:t>
            </a:r>
          </a:p>
        </p:txBody>
      </p:sp>
      <p:sp>
        <p:nvSpPr>
          <p:cNvPr id="7" name="Rectangle 6">
            <a:extLst>
              <a:ext uri="{FF2B5EF4-FFF2-40B4-BE49-F238E27FC236}">
                <a16:creationId xmlns:a16="http://schemas.microsoft.com/office/drawing/2014/main" id="{20769611-47FB-46AB-85AE-C54FB09B365D}"/>
              </a:ext>
            </a:extLst>
          </p:cNvPr>
          <p:cNvSpPr/>
          <p:nvPr/>
        </p:nvSpPr>
        <p:spPr>
          <a:xfrm>
            <a:off x="6518617" y="4401723"/>
            <a:ext cx="4084486" cy="754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utura Maxi CG Light" panose="02000504030000020004" pitchFamily="50" charset="0"/>
              </a:rPr>
              <a:t>Promote the general welfare</a:t>
            </a:r>
          </a:p>
        </p:txBody>
      </p:sp>
      <p:sp>
        <p:nvSpPr>
          <p:cNvPr id="8" name="Rectangle 7">
            <a:extLst>
              <a:ext uri="{FF2B5EF4-FFF2-40B4-BE49-F238E27FC236}">
                <a16:creationId xmlns:a16="http://schemas.microsoft.com/office/drawing/2014/main" id="{9CA41BE5-4B1C-4711-9810-5E93050FF473}"/>
              </a:ext>
            </a:extLst>
          </p:cNvPr>
          <p:cNvSpPr/>
          <p:nvPr/>
        </p:nvSpPr>
        <p:spPr>
          <a:xfrm>
            <a:off x="6518617" y="5354223"/>
            <a:ext cx="4084486" cy="754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utura Maxi CG Light" panose="02000504030000020004" pitchFamily="50" charset="0"/>
              </a:rPr>
              <a:t>Secure the blessings of liberty</a:t>
            </a:r>
          </a:p>
        </p:txBody>
      </p:sp>
    </p:spTree>
    <p:extLst>
      <p:ext uri="{BB962C8B-B14F-4D97-AF65-F5344CB8AC3E}">
        <p14:creationId xmlns:p14="http://schemas.microsoft.com/office/powerpoint/2010/main" val="180342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A large auditorium&#10;&#10;Description automatically generated">
            <a:extLst>
              <a:ext uri="{FF2B5EF4-FFF2-40B4-BE49-F238E27FC236}">
                <a16:creationId xmlns:a16="http://schemas.microsoft.com/office/drawing/2014/main" id="{7FB178E7-036A-4C3C-BE79-F539289CBD9B}"/>
              </a:ext>
            </a:extLst>
          </p:cNvPr>
          <p:cNvPicPr>
            <a:picLocks noChangeAspect="1"/>
          </p:cNvPicPr>
          <p:nvPr/>
        </p:nvPicPr>
        <p:blipFill rotWithShape="1">
          <a:blip r:embed="rId2">
            <a:duotone>
              <a:schemeClr val="accent1">
                <a:shade val="45000"/>
                <a:satMod val="135000"/>
              </a:schemeClr>
              <a:prstClr val="white"/>
            </a:duotone>
          </a:blip>
          <a:srcRect/>
          <a:stretch/>
        </p:blipFill>
        <p:spPr>
          <a:xfrm>
            <a:off x="-1" y="1"/>
            <a:ext cx="12192001" cy="6858000"/>
          </a:xfrm>
          <a:prstGeom prst="rect">
            <a:avLst/>
          </a:prstGeom>
          <a:effectLst>
            <a:outerShdw blurRad="50800" dist="38100" dir="8100000" algn="tr" rotWithShape="0">
              <a:prstClr val="black">
                <a:alpha val="40000"/>
              </a:prstClr>
            </a:outerShdw>
          </a:effectLst>
        </p:spPr>
      </p:pic>
      <p:sp>
        <p:nvSpPr>
          <p:cNvPr id="14" name="TextBox 13">
            <a:extLst>
              <a:ext uri="{FF2B5EF4-FFF2-40B4-BE49-F238E27FC236}">
                <a16:creationId xmlns:a16="http://schemas.microsoft.com/office/drawing/2014/main" id="{1DA40921-CF7D-4715-85CC-41D4FE71B0E3}"/>
              </a:ext>
            </a:extLst>
          </p:cNvPr>
          <p:cNvSpPr txBox="1"/>
          <p:nvPr/>
        </p:nvSpPr>
        <p:spPr>
          <a:xfrm>
            <a:off x="-125104" y="263213"/>
            <a:ext cx="8451167" cy="2400657"/>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5000" b="1" dirty="0">
                <a:ln w="9525">
                  <a:solidFill>
                    <a:schemeClr val="accent5">
                      <a:lumMod val="60000"/>
                      <a:lumOff val="40000"/>
                    </a:schemeClr>
                  </a:solidFill>
                  <a:prstDash val="solid"/>
                </a:ln>
                <a:solidFill>
                  <a:srgbClr val="FF3444"/>
                </a:solidFill>
                <a:effectLst>
                  <a:outerShdw blurRad="12700" dist="38100" dir="2700000" algn="tl" rotWithShape="0">
                    <a:schemeClr val="accent6"/>
                  </a:outerShdw>
                </a:effectLst>
                <a:latin typeface="Futura ICG" panose="00000400000000000000" pitchFamily="2" charset="0"/>
              </a:rPr>
              <a:t>articles</a:t>
            </a:r>
          </a:p>
        </p:txBody>
      </p:sp>
    </p:spTree>
    <p:extLst>
      <p:ext uri="{BB962C8B-B14F-4D97-AF65-F5344CB8AC3E}">
        <p14:creationId xmlns:p14="http://schemas.microsoft.com/office/powerpoint/2010/main" val="422021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B2251-20C9-498C-A608-59583BB36A67}"/>
              </a:ext>
            </a:extLst>
          </p:cNvPr>
          <p:cNvSpPr/>
          <p:nvPr/>
        </p:nvSpPr>
        <p:spPr>
          <a:xfrm>
            <a:off x="1267849" y="1772529"/>
            <a:ext cx="5329897" cy="1198685"/>
          </a:xfrm>
          <a:prstGeom prst="rect">
            <a:avLst/>
          </a:prstGeom>
          <a:solidFill>
            <a:srgbClr val="45DB6B"/>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Article I</a:t>
            </a:r>
          </a:p>
        </p:txBody>
      </p:sp>
      <p:sp>
        <p:nvSpPr>
          <p:cNvPr id="3" name="Rectangle 2">
            <a:extLst>
              <a:ext uri="{FF2B5EF4-FFF2-40B4-BE49-F238E27FC236}">
                <a16:creationId xmlns:a16="http://schemas.microsoft.com/office/drawing/2014/main" id="{F9F54760-E7A7-471D-AE75-207EFD4A9F94}"/>
              </a:ext>
            </a:extLst>
          </p:cNvPr>
          <p:cNvSpPr/>
          <p:nvPr/>
        </p:nvSpPr>
        <p:spPr>
          <a:xfrm>
            <a:off x="2008749" y="3429587"/>
            <a:ext cx="7696200" cy="914400"/>
          </a:xfrm>
          <a:prstGeom prst="rect">
            <a:avLst/>
          </a:prstGeom>
          <a:solidFill>
            <a:srgbClr val="FF344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prstClr val="white"/>
                </a:solidFill>
                <a:effectLst/>
                <a:uLnTx/>
                <a:uFillTx/>
                <a:latin typeface="Futura Maxi CG Light" pitchFamily="50" charset="0"/>
                <a:ea typeface="+mn-ea"/>
                <a:cs typeface="+mn-cs"/>
              </a:rPr>
              <a:t>Sets up the legislative branch</a:t>
            </a:r>
            <a:r>
              <a:rPr kumimoji="0" lang="en-US" sz="2500" b="0" i="0" u="none" strike="noStrike" kern="0" cap="none" spc="0" normalizeH="0" noProof="0" dirty="0">
                <a:ln>
                  <a:noFill/>
                </a:ln>
                <a:solidFill>
                  <a:prstClr val="white"/>
                </a:solidFill>
                <a:effectLst/>
                <a:uLnTx/>
                <a:uFillTx/>
                <a:latin typeface="Futura Maxi CG Light" pitchFamily="50" charset="0"/>
                <a:ea typeface="+mn-ea"/>
                <a:cs typeface="+mn-cs"/>
              </a:rPr>
              <a:t> (Congress) </a:t>
            </a:r>
            <a:endParaRPr kumimoji="0" lang="en-US" sz="2500" b="0" i="0" u="none" strike="noStrike" kern="0" cap="none" spc="0" normalizeH="0" baseline="0" noProof="0" dirty="0">
              <a:ln>
                <a:noFill/>
              </a:ln>
              <a:solidFill>
                <a:prstClr val="white"/>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105211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B2251-20C9-498C-A608-59583BB36A67}"/>
              </a:ext>
            </a:extLst>
          </p:cNvPr>
          <p:cNvSpPr/>
          <p:nvPr/>
        </p:nvSpPr>
        <p:spPr>
          <a:xfrm>
            <a:off x="1267849" y="1772529"/>
            <a:ext cx="5329897" cy="1198685"/>
          </a:xfrm>
          <a:prstGeom prst="rect">
            <a:avLst/>
          </a:prstGeom>
          <a:solidFill>
            <a:srgbClr val="45DB6B"/>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Article II</a:t>
            </a:r>
          </a:p>
        </p:txBody>
      </p:sp>
      <p:sp>
        <p:nvSpPr>
          <p:cNvPr id="3" name="Rectangle 2">
            <a:extLst>
              <a:ext uri="{FF2B5EF4-FFF2-40B4-BE49-F238E27FC236}">
                <a16:creationId xmlns:a16="http://schemas.microsoft.com/office/drawing/2014/main" id="{F9F54760-E7A7-471D-AE75-207EFD4A9F94}"/>
              </a:ext>
            </a:extLst>
          </p:cNvPr>
          <p:cNvSpPr/>
          <p:nvPr/>
        </p:nvSpPr>
        <p:spPr>
          <a:xfrm>
            <a:off x="2008749" y="3429586"/>
            <a:ext cx="7696200" cy="1072075"/>
          </a:xfrm>
          <a:prstGeom prst="rect">
            <a:avLst/>
          </a:prstGeom>
          <a:solidFill>
            <a:srgbClr val="FF344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prstClr val="white"/>
                </a:solidFill>
                <a:effectLst/>
                <a:uLnTx/>
                <a:uFillTx/>
                <a:latin typeface="Futura Maxi CG Light" pitchFamily="50" charset="0"/>
                <a:ea typeface="+mn-ea"/>
                <a:cs typeface="+mn-cs"/>
              </a:rPr>
              <a:t>Sets up the executive branch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noProof="0" dirty="0">
                <a:ln>
                  <a:noFill/>
                </a:ln>
                <a:solidFill>
                  <a:prstClr val="white"/>
                </a:solidFill>
                <a:effectLst/>
                <a:uLnTx/>
                <a:uFillTx/>
                <a:latin typeface="Futura Maxi CG Light" pitchFamily="50" charset="0"/>
                <a:ea typeface="+mn-ea"/>
                <a:cs typeface="+mn-cs"/>
              </a:rPr>
              <a:t> (POTUS &amp; Bureaucracy) </a:t>
            </a:r>
            <a:endParaRPr kumimoji="0" lang="en-US" sz="2500" b="0" i="0" u="none" strike="noStrike" kern="0" cap="none" spc="0" normalizeH="0" baseline="0" noProof="0" dirty="0">
              <a:ln>
                <a:noFill/>
              </a:ln>
              <a:solidFill>
                <a:prstClr val="white"/>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317490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B2251-20C9-498C-A608-59583BB36A67}"/>
              </a:ext>
            </a:extLst>
          </p:cNvPr>
          <p:cNvSpPr/>
          <p:nvPr/>
        </p:nvSpPr>
        <p:spPr>
          <a:xfrm>
            <a:off x="1267849" y="1772529"/>
            <a:ext cx="5329897" cy="1198685"/>
          </a:xfrm>
          <a:prstGeom prst="rect">
            <a:avLst/>
          </a:prstGeom>
          <a:solidFill>
            <a:srgbClr val="45DB6B"/>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Futura Maxi CG Light" pitchFamily="50" charset="0"/>
                <a:ea typeface="+mn-ea"/>
                <a:cs typeface="+mn-cs"/>
              </a:rPr>
              <a:t>Article III</a:t>
            </a:r>
          </a:p>
        </p:txBody>
      </p:sp>
      <p:sp>
        <p:nvSpPr>
          <p:cNvPr id="3" name="Rectangle 2">
            <a:extLst>
              <a:ext uri="{FF2B5EF4-FFF2-40B4-BE49-F238E27FC236}">
                <a16:creationId xmlns:a16="http://schemas.microsoft.com/office/drawing/2014/main" id="{F9F54760-E7A7-471D-AE75-207EFD4A9F94}"/>
              </a:ext>
            </a:extLst>
          </p:cNvPr>
          <p:cNvSpPr/>
          <p:nvPr/>
        </p:nvSpPr>
        <p:spPr>
          <a:xfrm>
            <a:off x="2008749" y="3429587"/>
            <a:ext cx="7696200" cy="914400"/>
          </a:xfrm>
          <a:prstGeom prst="rect">
            <a:avLst/>
          </a:prstGeom>
          <a:solidFill>
            <a:srgbClr val="FF344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prstClr val="white"/>
                </a:solidFill>
                <a:effectLst/>
                <a:uLnTx/>
                <a:uFillTx/>
                <a:latin typeface="Futura Maxi CG Light" pitchFamily="50" charset="0"/>
                <a:ea typeface="+mn-ea"/>
                <a:cs typeface="+mn-cs"/>
              </a:rPr>
              <a:t>Sets up the judicial branch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noProof="0" dirty="0">
                <a:ln>
                  <a:noFill/>
                </a:ln>
                <a:solidFill>
                  <a:prstClr val="white"/>
                </a:solidFill>
                <a:effectLst/>
                <a:uLnTx/>
                <a:uFillTx/>
                <a:latin typeface="Futura Maxi CG Light" pitchFamily="50" charset="0"/>
                <a:ea typeface="+mn-ea"/>
                <a:cs typeface="+mn-cs"/>
              </a:rPr>
              <a:t> (SCOTUS &amp; federal courts) </a:t>
            </a:r>
            <a:endParaRPr kumimoji="0" lang="en-US" sz="2500" b="0" i="0" u="none" strike="noStrike" kern="0" cap="none" spc="0" normalizeH="0" baseline="0" noProof="0" dirty="0">
              <a:ln>
                <a:noFill/>
              </a:ln>
              <a:solidFill>
                <a:prstClr val="white"/>
              </a:solidFill>
              <a:effectLst/>
              <a:uLnTx/>
              <a:uFillTx/>
              <a:latin typeface="Futura Maxi CG Light" pitchFamily="50" charset="0"/>
              <a:ea typeface="+mn-ea"/>
              <a:cs typeface="+mn-cs"/>
            </a:endParaRPr>
          </a:p>
        </p:txBody>
      </p:sp>
    </p:spTree>
    <p:extLst>
      <p:ext uri="{BB962C8B-B14F-4D97-AF65-F5344CB8AC3E}">
        <p14:creationId xmlns:p14="http://schemas.microsoft.com/office/powerpoint/2010/main" val="318690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Facet">
  <a:themeElements>
    <a:clrScheme name="Pastels">
      <a:dk1>
        <a:sysClr val="windowText" lastClr="000000"/>
      </a:dk1>
      <a:lt1>
        <a:sysClr val="window" lastClr="FFFFFF"/>
      </a:lt1>
      <a:dk2>
        <a:srgbClr val="011FFD"/>
      </a:dk2>
      <a:lt2>
        <a:srgbClr val="D3D3D2"/>
      </a:lt2>
      <a:accent1>
        <a:srgbClr val="FF9AA2"/>
      </a:accent1>
      <a:accent2>
        <a:srgbClr val="FFB7B2"/>
      </a:accent2>
      <a:accent3>
        <a:srgbClr val="FFDAC1"/>
      </a:accent3>
      <a:accent4>
        <a:srgbClr val="E2F0CB"/>
      </a:accent4>
      <a:accent5>
        <a:srgbClr val="B5EAD7"/>
      </a:accent5>
      <a:accent6>
        <a:srgbClr val="C7CEEA"/>
      </a:accent6>
      <a:hlink>
        <a:srgbClr val="08F7FE"/>
      </a:hlink>
      <a:folHlink>
        <a:srgbClr val="FE53BB"/>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Pastels">
      <a:dk1>
        <a:sysClr val="windowText" lastClr="000000"/>
      </a:dk1>
      <a:lt1>
        <a:sysClr val="window" lastClr="FFFFFF"/>
      </a:lt1>
      <a:dk2>
        <a:srgbClr val="011FFD"/>
      </a:dk2>
      <a:lt2>
        <a:srgbClr val="D3D3D2"/>
      </a:lt2>
      <a:accent1>
        <a:srgbClr val="FF9AA2"/>
      </a:accent1>
      <a:accent2>
        <a:srgbClr val="FFB7B2"/>
      </a:accent2>
      <a:accent3>
        <a:srgbClr val="FFDAC1"/>
      </a:accent3>
      <a:accent4>
        <a:srgbClr val="E2F0CB"/>
      </a:accent4>
      <a:accent5>
        <a:srgbClr val="B5EAD7"/>
      </a:accent5>
      <a:accent6>
        <a:srgbClr val="C7CEEA"/>
      </a:accent6>
      <a:hlink>
        <a:srgbClr val="08F7FE"/>
      </a:hlink>
      <a:folHlink>
        <a:srgbClr val="FE53BB"/>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Facet">
  <a:themeElements>
    <a:clrScheme name="Slidehelper - 010">
      <a:dk1>
        <a:sysClr val="windowText" lastClr="000000"/>
      </a:dk1>
      <a:lt1>
        <a:sysClr val="window" lastClr="FFFFFF"/>
      </a:lt1>
      <a:dk2>
        <a:srgbClr val="323232"/>
      </a:dk2>
      <a:lt2>
        <a:srgbClr val="E3DED1"/>
      </a:lt2>
      <a:accent1>
        <a:srgbClr val="5BC0EB"/>
      </a:accent1>
      <a:accent2>
        <a:srgbClr val="FDE74C"/>
      </a:accent2>
      <a:accent3>
        <a:srgbClr val="9BC53D"/>
      </a:accent3>
      <a:accent4>
        <a:srgbClr val="E55934"/>
      </a:accent4>
      <a:accent5>
        <a:srgbClr val="FA7921"/>
      </a:accent5>
      <a:accent6>
        <a:srgbClr val="BFBFBF"/>
      </a:accent6>
      <a:hlink>
        <a:srgbClr val="5BC0EB"/>
      </a:hlink>
      <a:folHlink>
        <a:srgbClr val="FDE74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4.xml><?xml version="1.0" encoding="utf-8"?>
<a:theme xmlns:a="http://schemas.openxmlformats.org/drawingml/2006/main" name="Facet">
  <a:themeElements>
    <a:clrScheme name="Slidehelper - 034">
      <a:dk1>
        <a:sysClr val="windowText" lastClr="000000"/>
      </a:dk1>
      <a:lt1>
        <a:sysClr val="window" lastClr="FFFFFF"/>
      </a:lt1>
      <a:dk2>
        <a:srgbClr val="323232"/>
      </a:dk2>
      <a:lt2>
        <a:srgbClr val="E3DED1"/>
      </a:lt2>
      <a:accent1>
        <a:srgbClr val="1BE7FF"/>
      </a:accent1>
      <a:accent2>
        <a:srgbClr val="6EEB83"/>
      </a:accent2>
      <a:accent3>
        <a:srgbClr val="E4FF1A"/>
      </a:accent3>
      <a:accent4>
        <a:srgbClr val="E8AA14"/>
      </a:accent4>
      <a:accent5>
        <a:srgbClr val="FF5714"/>
      </a:accent5>
      <a:accent6>
        <a:srgbClr val="BFBFBF"/>
      </a:accent6>
      <a:hlink>
        <a:srgbClr val="1BE7FF"/>
      </a:hlink>
      <a:folHlink>
        <a:srgbClr val="6EEB83"/>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5.xml><?xml version="1.0" encoding="utf-8"?>
<a:theme xmlns:a="http://schemas.openxmlformats.org/drawingml/2006/main" name="Office Theme">
  <a:themeElements>
    <a:clrScheme name="Slidehelper - 147">
      <a:dk1>
        <a:sysClr val="windowText" lastClr="000000"/>
      </a:dk1>
      <a:lt1>
        <a:sysClr val="window" lastClr="FFFFFF"/>
      </a:lt1>
      <a:dk2>
        <a:srgbClr val="323232"/>
      </a:dk2>
      <a:lt2>
        <a:srgbClr val="E3DED1"/>
      </a:lt2>
      <a:accent1>
        <a:srgbClr val="4A148C"/>
      </a:accent1>
      <a:accent2>
        <a:srgbClr val="6A1B9A"/>
      </a:accent2>
      <a:accent3>
        <a:srgbClr val="7B1FA2"/>
      </a:accent3>
      <a:accent4>
        <a:srgbClr val="8E24AA"/>
      </a:accent4>
      <a:accent5>
        <a:srgbClr val="9C27B0"/>
      </a:accent5>
      <a:accent6>
        <a:srgbClr val="AB47BC"/>
      </a:accent6>
      <a:hlink>
        <a:srgbClr val="4A148C"/>
      </a:hlink>
      <a:folHlink>
        <a:srgbClr val="6A1B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ac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7.xml><?xml version="1.0" encoding="utf-8"?>
<a:theme xmlns:a="http://schemas.openxmlformats.org/drawingml/2006/main" name="Facet">
  <a:themeElements>
    <a:clrScheme name="Slidehelper - 032">
      <a:dk1>
        <a:sysClr val="windowText" lastClr="000000"/>
      </a:dk1>
      <a:lt1>
        <a:sysClr val="window" lastClr="FFFFFF"/>
      </a:lt1>
      <a:dk2>
        <a:srgbClr val="323232"/>
      </a:dk2>
      <a:lt2>
        <a:srgbClr val="E3DED1"/>
      </a:lt2>
      <a:accent1>
        <a:srgbClr val="20BF55"/>
      </a:accent1>
      <a:accent2>
        <a:srgbClr val="0B4F6C"/>
      </a:accent2>
      <a:accent3>
        <a:srgbClr val="01BAEF"/>
      </a:accent3>
      <a:accent4>
        <a:srgbClr val="F1F1F1"/>
      </a:accent4>
      <a:accent5>
        <a:srgbClr val="757575"/>
      </a:accent5>
      <a:accent6>
        <a:srgbClr val="BFBFBF"/>
      </a:accent6>
      <a:hlink>
        <a:srgbClr val="20BF55"/>
      </a:hlink>
      <a:folHlink>
        <a:srgbClr val="0B4F6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588</TotalTime>
  <Words>519</Words>
  <Application>Microsoft Office PowerPoint</Application>
  <PresentationFormat>Widescreen</PresentationFormat>
  <Paragraphs>106</Paragraphs>
  <Slides>42</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42</vt:i4>
      </vt:variant>
    </vt:vector>
  </HeadingPairs>
  <TitlesOfParts>
    <vt:vector size="56" baseType="lpstr">
      <vt:lpstr>Arial</vt:lpstr>
      <vt:lpstr>Calibri</vt:lpstr>
      <vt:lpstr>Calibri Light</vt:lpstr>
      <vt:lpstr>Futura ICG</vt:lpstr>
      <vt:lpstr>Futura Maxi CG Light</vt:lpstr>
      <vt:lpstr>Trebuchet MS</vt:lpstr>
      <vt:lpstr>Wingdings 3</vt:lpstr>
      <vt:lpstr>Facet</vt:lpstr>
      <vt:lpstr>Facet</vt:lpstr>
      <vt:lpstr>1_Facet</vt:lpstr>
      <vt:lpstr>Facet</vt:lpstr>
      <vt:lpstr>Office Theme</vt:lpstr>
      <vt:lpstr>Facet</vt:lpstr>
      <vt:lpstr>Facet</vt:lpstr>
      <vt:lpstr>The U.S. Constitution</vt:lpstr>
      <vt:lpstr>Your assignment: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Constitution</dc:title>
  <dc:creator>Curt Rakestraw</dc:creator>
  <cp:lastModifiedBy>Curt Rakestraw</cp:lastModifiedBy>
  <cp:revision>8</cp:revision>
  <dcterms:created xsi:type="dcterms:W3CDTF">2020-05-29T05:26:24Z</dcterms:created>
  <dcterms:modified xsi:type="dcterms:W3CDTF">2020-05-29T15:14:58Z</dcterms:modified>
</cp:coreProperties>
</file>